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7"/>
    <a:srgbClr val="FEF8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microsoft.com/office/2007/relationships/hdphoto" Target="../media/hdphoto4.wdp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2.wdp"/><Relationship Id="rId7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NULL"/><Relationship Id="rId5" Type="http://schemas.microsoft.com/office/2007/relationships/hdphoto" Target="../media/hdphoto3.wdp"/><Relationship Id="rId10" Type="http://schemas.microsoft.com/office/2007/relationships/hdphoto" Target="../media/hdphoto7.wdp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Posloupnost oblékání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Obdélník 6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3027402" y="1383135"/>
            <a:ext cx="2685724" cy="2136970"/>
            <a:chOff x="2869323" y="4394637"/>
            <a:chExt cx="2685724" cy="213697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duotone>
                <a:prstClr val="black"/>
                <a:schemeClr val="accent6">
                  <a:lumMod val="7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9994" b="89885" l="3726" r="97047">
                          <a14:backgroundMark x1="73012" y1="76075" x2="73012" y2="76075"/>
                          <a14:backgroundMark x1="54160" y1="76304" x2="54160" y2="7630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869323" y="4394637"/>
              <a:ext cx="2548759" cy="1911569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 cstate="print">
              <a:duotone>
                <a:prstClr val="black"/>
                <a:schemeClr val="accent6">
                  <a:lumMod val="7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9994" b="89885" l="3726" r="97047">
                          <a14:backgroundMark x1="73012" y1="76075" x2="73012" y2="76075"/>
                          <a14:backgroundMark x1="66232" y1="81522" x2="66232" y2="815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6288" y="4620038"/>
              <a:ext cx="2548759" cy="1911569"/>
            </a:xfrm>
            <a:prstGeom prst="rect">
              <a:avLst/>
            </a:prstGeom>
          </p:spPr>
        </p:pic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55020" y1="64446" x2="55020" y2="64446"/>
                        <a14:foregroundMark x1="50023" y1="27801" x2="50023" y2="27801"/>
                        <a14:backgroundMark x1="32485" y1="41127" x2="32485" y2="41127"/>
                        <a14:backgroundMark x1="19173" y1="32223" x2="19173" y2="32223"/>
                        <a14:backgroundMark x1="67515" y1="31133" x2="67515" y2="31133"/>
                        <a14:backgroundMark x1="42481" y1="19988" x2="42481" y2="19988"/>
                        <a14:backgroundMark x1="34166" y1="28892" x2="34166" y2="28892"/>
                        <a14:backgroundMark x1="23353" y1="42217" x2="23353" y2="42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39" t="18210" r="37077" b="23742"/>
          <a:stretch/>
        </p:blipFill>
        <p:spPr>
          <a:xfrm>
            <a:off x="1272068" y="4115744"/>
            <a:ext cx="1326525" cy="11462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foregroundMark x1="38664" y1="25500" x2="38664" y2="25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26" t="12185" r="17978" b="13832"/>
          <a:stretch/>
        </p:blipFill>
        <p:spPr>
          <a:xfrm>
            <a:off x="708999" y="1420243"/>
            <a:ext cx="1700013" cy="1236373"/>
          </a:xfrm>
          <a:prstGeom prst="rect">
            <a:avLst/>
          </a:prstGeom>
        </p:spPr>
      </p:pic>
      <p:grpSp>
        <p:nvGrpSpPr>
          <p:cNvPr id="28" name="Skupina 27"/>
          <p:cNvGrpSpPr/>
          <p:nvPr/>
        </p:nvGrpSpPr>
        <p:grpSpPr>
          <a:xfrm>
            <a:off x="9150966" y="2911366"/>
            <a:ext cx="779078" cy="731451"/>
            <a:chOff x="3593223" y="536028"/>
            <a:chExt cx="779078" cy="731451"/>
          </a:xfrm>
          <a:solidFill>
            <a:srgbClr val="00B050"/>
          </a:solidFill>
        </p:grpSpPr>
        <p:sp>
          <p:nvSpPr>
            <p:cNvPr id="17" name="Ovál 16"/>
            <p:cNvSpPr/>
            <p:nvPr/>
          </p:nvSpPr>
          <p:spPr>
            <a:xfrm>
              <a:off x="4080639" y="967935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080639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593223" y="941665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593223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Ovál 29"/>
          <p:cNvSpPr/>
          <p:nvPr/>
        </p:nvSpPr>
        <p:spPr>
          <a:xfrm>
            <a:off x="1347609" y="1001222"/>
            <a:ext cx="291662" cy="29954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9420228" y="1243419"/>
            <a:ext cx="304132" cy="670569"/>
            <a:chOff x="1717796" y="165003"/>
            <a:chExt cx="304132" cy="670569"/>
          </a:xfrm>
          <a:solidFill>
            <a:srgbClr val="00B050"/>
          </a:solidFill>
        </p:grpSpPr>
        <p:sp>
          <p:nvSpPr>
            <p:cNvPr id="32" name="Ovál 31"/>
            <p:cNvSpPr/>
            <p:nvPr/>
          </p:nvSpPr>
          <p:spPr>
            <a:xfrm>
              <a:off x="1730266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1717796" y="165003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680298" y="3552454"/>
            <a:ext cx="842142" cy="889847"/>
            <a:chOff x="4652139" y="501134"/>
            <a:chExt cx="842142" cy="889847"/>
          </a:xfrm>
          <a:solidFill>
            <a:srgbClr val="00B050"/>
          </a:solidFill>
        </p:grpSpPr>
        <p:sp>
          <p:nvSpPr>
            <p:cNvPr id="44" name="Ovál 43"/>
            <p:cNvSpPr/>
            <p:nvPr/>
          </p:nvSpPr>
          <p:spPr>
            <a:xfrm>
              <a:off x="5202619" y="1091437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202619" y="501134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667249" y="1064424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4652139" y="503762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4910957" y="80330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794397" y="514729"/>
            <a:ext cx="842142" cy="1061458"/>
            <a:chOff x="7182505" y="2167928"/>
            <a:chExt cx="842142" cy="1061458"/>
          </a:xfrm>
          <a:solidFill>
            <a:srgbClr val="00B050"/>
          </a:solidFill>
        </p:grpSpPr>
        <p:sp>
          <p:nvSpPr>
            <p:cNvPr id="58" name="Ovál 57"/>
            <p:cNvSpPr/>
            <p:nvPr/>
          </p:nvSpPr>
          <p:spPr>
            <a:xfrm>
              <a:off x="7732985" y="291903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7732985" y="21679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197615" y="2929842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7182505" y="217055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203441" y="2547241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7716218" y="2548710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4" name="Obdélník 6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94" b="89945" l="0" r="899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481" r="9900"/>
          <a:stretch/>
        </p:blipFill>
        <p:spPr>
          <a:xfrm>
            <a:off x="4370147" y="4511309"/>
            <a:ext cx="3409150" cy="25403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4" b="96366" l="9995" r="899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48" t="10548" r="17534" b="5054"/>
          <a:stretch/>
        </p:blipFill>
        <p:spPr>
          <a:xfrm>
            <a:off x="8293994" y="3773510"/>
            <a:ext cx="2962141" cy="29106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7" t="9034" r="37519" b="8161"/>
          <a:stretch/>
        </p:blipFill>
        <p:spPr>
          <a:xfrm>
            <a:off x="7792529" y="310199"/>
            <a:ext cx="1532586" cy="2150772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2713237" y="4062566"/>
            <a:ext cx="324506" cy="1061872"/>
            <a:chOff x="2534307" y="536028"/>
            <a:chExt cx="324506" cy="1061872"/>
          </a:xfrm>
          <a:solidFill>
            <a:srgbClr val="00B050"/>
          </a:solidFill>
        </p:grpSpPr>
        <p:sp>
          <p:nvSpPr>
            <p:cNvPr id="35" name="Ovál 34"/>
            <p:cNvSpPr/>
            <p:nvPr/>
          </p:nvSpPr>
          <p:spPr>
            <a:xfrm>
              <a:off x="2534307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2567151" y="897979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567151" y="129835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4272876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Obdélník 6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55020" y1="64446" x2="55020" y2="64446"/>
                        <a14:foregroundMark x1="50023" y1="27801" x2="50023" y2="27801"/>
                        <a14:backgroundMark x1="32485" y1="41127" x2="32485" y2="41127"/>
                        <a14:backgroundMark x1="19173" y1="32223" x2="19173" y2="32223"/>
                        <a14:backgroundMark x1="67515" y1="31133" x2="67515" y2="31133"/>
                        <a14:backgroundMark x1="42481" y1="19988" x2="42481" y2="19988"/>
                        <a14:backgroundMark x1="34166" y1="28892" x2="34166" y2="28892"/>
                        <a14:backgroundMark x1="23353" y1="42217" x2="23353" y2="42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39" t="18210" r="37077" b="23742"/>
          <a:stretch/>
        </p:blipFill>
        <p:spPr>
          <a:xfrm>
            <a:off x="9834191" y="1300766"/>
            <a:ext cx="1326525" cy="11462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38664" y1="25500" x2="38664" y2="25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26" t="12185" r="17978" b="13832"/>
          <a:stretch/>
        </p:blipFill>
        <p:spPr>
          <a:xfrm>
            <a:off x="3641800" y="1031887"/>
            <a:ext cx="1206144" cy="877196"/>
          </a:xfrm>
          <a:prstGeom prst="rect">
            <a:avLst/>
          </a:prstGeom>
        </p:spPr>
      </p:pic>
      <p:grpSp>
        <p:nvGrpSpPr>
          <p:cNvPr id="28" name="Skupina 27"/>
          <p:cNvGrpSpPr/>
          <p:nvPr/>
        </p:nvGrpSpPr>
        <p:grpSpPr>
          <a:xfrm>
            <a:off x="995667" y="2141861"/>
            <a:ext cx="779078" cy="731451"/>
            <a:chOff x="3593223" y="536028"/>
            <a:chExt cx="779078" cy="731451"/>
          </a:xfrm>
          <a:solidFill>
            <a:srgbClr val="00B050"/>
          </a:solidFill>
        </p:grpSpPr>
        <p:sp>
          <p:nvSpPr>
            <p:cNvPr id="17" name="Ovál 16"/>
            <p:cNvSpPr/>
            <p:nvPr/>
          </p:nvSpPr>
          <p:spPr>
            <a:xfrm>
              <a:off x="4080639" y="967935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080639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593223" y="941665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593223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Ovál 29"/>
          <p:cNvSpPr/>
          <p:nvPr/>
        </p:nvSpPr>
        <p:spPr>
          <a:xfrm>
            <a:off x="4420395" y="511715"/>
            <a:ext cx="291662" cy="29954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8453724" y="1327067"/>
            <a:ext cx="304132" cy="670569"/>
            <a:chOff x="1717796" y="165003"/>
            <a:chExt cx="304132" cy="670569"/>
          </a:xfrm>
          <a:solidFill>
            <a:srgbClr val="00B050"/>
          </a:solidFill>
        </p:grpSpPr>
        <p:sp>
          <p:nvSpPr>
            <p:cNvPr id="32" name="Ovál 31"/>
            <p:cNvSpPr/>
            <p:nvPr/>
          </p:nvSpPr>
          <p:spPr>
            <a:xfrm>
              <a:off x="1730266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1717796" y="165003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842437" y="2802647"/>
            <a:ext cx="842142" cy="889847"/>
            <a:chOff x="4652139" y="501134"/>
            <a:chExt cx="842142" cy="889847"/>
          </a:xfrm>
          <a:solidFill>
            <a:srgbClr val="00B050"/>
          </a:solidFill>
        </p:grpSpPr>
        <p:sp>
          <p:nvSpPr>
            <p:cNvPr id="44" name="Ovál 43"/>
            <p:cNvSpPr/>
            <p:nvPr/>
          </p:nvSpPr>
          <p:spPr>
            <a:xfrm>
              <a:off x="5202619" y="1091437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202619" y="501134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667249" y="1064424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4652139" y="503762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4910957" y="80330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9834191" y="3828156"/>
            <a:ext cx="842142" cy="1061458"/>
            <a:chOff x="7182505" y="2167928"/>
            <a:chExt cx="842142" cy="1061458"/>
          </a:xfrm>
          <a:solidFill>
            <a:srgbClr val="00B050"/>
          </a:solidFill>
        </p:grpSpPr>
        <p:sp>
          <p:nvSpPr>
            <p:cNvPr id="58" name="Ovál 57"/>
            <p:cNvSpPr/>
            <p:nvPr/>
          </p:nvSpPr>
          <p:spPr>
            <a:xfrm>
              <a:off x="7732985" y="291903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7732985" y="21679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197615" y="2929842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7182505" y="217055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203441" y="2547241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7716218" y="2548710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5" name="Obdélník 6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7" t="9034" r="37519" b="8161"/>
          <a:stretch/>
        </p:blipFill>
        <p:spPr>
          <a:xfrm>
            <a:off x="7463353" y="393847"/>
            <a:ext cx="895257" cy="2150772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11275360" y="1247588"/>
            <a:ext cx="324506" cy="1061872"/>
            <a:chOff x="2534307" y="536028"/>
            <a:chExt cx="324506" cy="1061872"/>
          </a:xfrm>
          <a:solidFill>
            <a:srgbClr val="00B050"/>
          </a:solidFill>
        </p:grpSpPr>
        <p:sp>
          <p:nvSpPr>
            <p:cNvPr id="35" name="Ovál 34"/>
            <p:cNvSpPr/>
            <p:nvPr/>
          </p:nvSpPr>
          <p:spPr>
            <a:xfrm>
              <a:off x="2534307" y="536028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2567151" y="897979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567151" y="1298356"/>
              <a:ext cx="291662" cy="2995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9393313" y="4984056"/>
            <a:ext cx="1722345" cy="1494702"/>
            <a:chOff x="2848468" y="3039114"/>
            <a:chExt cx="1722345" cy="1494702"/>
          </a:xfrm>
        </p:grpSpPr>
        <p:pic>
          <p:nvPicPr>
            <p:cNvPr id="66" name="Obrázek 65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8592" t="14854" r="8461" b="12204"/>
            <a:stretch/>
          </p:blipFill>
          <p:spPr>
            <a:xfrm rot="16030060">
              <a:off x="3408551" y="3371554"/>
              <a:ext cx="1123954" cy="1200570"/>
            </a:xfrm>
            <a:prstGeom prst="rect">
              <a:avLst/>
            </a:prstGeom>
          </p:spPr>
        </p:pic>
        <p:pic>
          <p:nvPicPr>
            <p:cNvPr id="67" name="Obrázek 66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9197" t="12965" r="711" b="7228"/>
            <a:stretch/>
          </p:blipFill>
          <p:spPr>
            <a:xfrm rot="19323518">
              <a:off x="2848468" y="3039114"/>
              <a:ext cx="1234028" cy="1046743"/>
            </a:xfrm>
            <a:prstGeom prst="rect">
              <a:avLst/>
            </a:prstGeom>
          </p:spPr>
        </p:pic>
      </p:grpSp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159" t="23281" r="7540" b="10053"/>
          <a:stretch/>
        </p:blipFill>
        <p:spPr>
          <a:xfrm>
            <a:off x="499205" y="3239318"/>
            <a:ext cx="1758799" cy="1411520"/>
          </a:xfrm>
          <a:prstGeom prst="rect">
            <a:avLst/>
          </a:prstGeom>
        </p:spPr>
      </p:pic>
      <p:pic>
        <p:nvPicPr>
          <p:cNvPr id="69" name="Obrázek 68"/>
          <p:cNvPicPr/>
          <p:nvPr/>
        </p:nvPicPr>
        <p:blipFill rotWithShape="1">
          <a:blip r:embed="rId11" cstate="print"/>
          <a:srcRect t="-1" r="44699" b="38690"/>
          <a:stretch/>
        </p:blipFill>
        <p:spPr>
          <a:xfrm>
            <a:off x="5283974" y="3750508"/>
            <a:ext cx="1491062" cy="187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5456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</a:p>
          <a:p>
            <a:r>
              <a:rPr lang="cs-CZ" dirty="0" smtClean="0"/>
              <a:t>Obrázky se souhlasem autora </a:t>
            </a:r>
            <a:r>
              <a:rPr lang="cs-CZ" dirty="0" smtClean="0"/>
              <a:t>- p</a:t>
            </a:r>
            <a:r>
              <a:rPr lang="cs-CZ" dirty="0" smtClean="0"/>
              <a:t>. Nováková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posloupnost při oblékání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vybírají oblečení v pořadí, jak si ho správně obléknou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naučí posloupnost při oblékání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Děti kliknutím vybírají zvolené oblečení </a:t>
            </a:r>
            <a:r>
              <a:rPr lang="cs-CZ" dirty="0" smtClean="0"/>
              <a:t>ve správném pořadí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Za pomocí animačních efektů </a:t>
            </a:r>
            <a:r>
              <a:rPr lang="cs-CZ" dirty="0" smtClean="0"/>
              <a:t>se </a:t>
            </a:r>
            <a:r>
              <a:rPr lang="cs-CZ" dirty="0"/>
              <a:t>dětem zobrazuje zpětná </a:t>
            </a:r>
            <a:r>
              <a:rPr lang="cs-CZ" dirty="0" smtClean="0"/>
              <a:t>vazba </a:t>
            </a:r>
            <a:r>
              <a:rPr lang="cs-CZ" dirty="0" smtClean="0"/>
              <a:t>(počet </a:t>
            </a:r>
            <a:r>
              <a:rPr lang="cs-CZ" dirty="0" smtClean="0"/>
              <a:t>teček ).</a:t>
            </a:r>
          </a:p>
          <a:p>
            <a:pPr marL="45720" indent="0">
              <a:buNone/>
            </a:pPr>
            <a:r>
              <a:rPr lang="cs-CZ" dirty="0"/>
              <a:t>Materiál je vytvořen na práci na dotykovém zařízení.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mají </a:t>
            </a:r>
            <a:r>
              <a:rPr lang="pl-PL" dirty="0"/>
              <a:t>k dispozici oblečení i v </a:t>
            </a:r>
            <a:r>
              <a:rPr lang="cs-CZ" dirty="0"/>
              <a:t>laminátové podobě a </a:t>
            </a:r>
            <a:r>
              <a:rPr lang="pl-PL" dirty="0"/>
              <a:t>pracují obdobným způsobem za pomoci těchto pomůcek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jednoduchou obsluhu a pracovní úkony. </a:t>
            </a:r>
            <a:endParaRPr lang="cs-CZ" dirty="0" smtClean="0"/>
          </a:p>
          <a:p>
            <a:r>
              <a:rPr lang="cs-CZ" dirty="0"/>
              <a:t>podporovat zvládnutí </a:t>
            </a:r>
            <a:r>
              <a:rPr lang="cs-CZ" dirty="0" smtClean="0"/>
              <a:t>sebeobsluhy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Zvládat sebeobsluhu, uplatňovat základní kulturně hygienické a zdravotně preventivní návyky</a:t>
            </a:r>
          </a:p>
          <a:p>
            <a:r>
              <a:rPr lang="cs-CZ" dirty="0"/>
              <a:t>Zvládat jednoduchou obsluhu a pracovní úkony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281</Words>
  <Application>Microsoft Office PowerPoint</Application>
  <PresentationFormat>Vlastní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Posloupnost oblékání</vt:lpstr>
      <vt:lpstr>Snímek 2</vt:lpstr>
      <vt:lpstr>Snímek 3</vt:lpstr>
      <vt:lpstr>Použité odkazy</vt:lpstr>
      <vt:lpstr>Metodický pokyn Integrovaný blok: posloupnost při oblékání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2015-04-21T09:29:53Z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