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4" r:id="rId4"/>
    <p:sldId id="285" r:id="rId5"/>
    <p:sldId id="291" r:id="rId6"/>
    <p:sldId id="286" r:id="rId7"/>
    <p:sldId id="287" r:id="rId8"/>
    <p:sldId id="288" r:id="rId9"/>
    <p:sldId id="289" r:id="rId10"/>
    <p:sldId id="290" r:id="rId11"/>
    <p:sldId id="292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70" d="100"/>
          <a:sy n="70" d="100"/>
        </p:scale>
        <p:origin x="1050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jednom domečku na kraji lesa žila ovečka Verunka a medvěd Tonda.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Moc rádi společně vařili. Pokaždé vyndali na stůl svůj oblíbený červený hrnec a poté diskutovali, co do něj</a:t>
            </a:r>
            <a:r>
              <a:rPr lang="cs-CZ" baseline="0" dirty="0" smtClean="0"/>
              <a:t> dají.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978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Málokdy se ovšem shodli. Ovečka si přichystala hlávku zelí…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770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..na</a:t>
            </a:r>
            <a:r>
              <a:rPr lang="cs-CZ" baseline="0" dirty="0" smtClean="0"/>
              <a:t> to medvěd, že má </a:t>
            </a:r>
            <a:r>
              <a:rPr lang="cs-CZ" baseline="0" dirty="0" err="1" smtClean="0"/>
              <a:t>raděj</a:t>
            </a:r>
            <a:r>
              <a:rPr lang="cs-CZ" baseline="0" dirty="0" smtClean="0"/>
              <a:t> rybu a ze spižírny jednu čerstvou vyštrachal.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8931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Kdepak ryba, nejlepší je jetelíček zvolala ovečka.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6109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Brr otřásl se medvídek….. Není nad pořádný kus masa,</a:t>
            </a:r>
            <a:r>
              <a:rPr lang="cs-CZ" baseline="0" dirty="0" smtClean="0"/>
              <a:t> jen to dořekl už bylo na stole.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1475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Pořád jenom maso, oponuje ovečka, taková šťavnatá, sladká mrkvička….to je dobrůtka.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8750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Sladké….to je ono jásá medvídek….kde já mám ten med. Ten jsi zbaštil již včera pamatuješ? Aha, nevadí sladké jsou i </a:t>
            </a:r>
            <a:r>
              <a:rPr lang="cs-CZ" dirty="0" err="1" smtClean="0"/>
              <a:t>boblule</a:t>
            </a:r>
            <a:r>
              <a:rPr lang="cs-CZ" dirty="0" smtClean="0"/>
              <a:t> z lesních keříků, dáme je tam 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101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No musela to být velká dobrota taková pomíchaná</a:t>
            </a:r>
            <a:r>
              <a:rPr lang="cs-CZ" baseline="0" dirty="0" smtClean="0"/>
              <a:t> polévka že? Vzpomenete si děti, co do ní medvídek s ovečkou vlastně dali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53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jpeg"/><Relationship Id="rId7" Type="http://schemas.microsoft.com/office/2007/relationships/hdphoto" Target="../media/hdphoto1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3.wdp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4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5.wdp"/><Relationship Id="rId4" Type="http://schemas.openxmlformats.org/officeDocument/2006/relationships/image" Target="../media/image5.jpe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4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7.wdp"/><Relationship Id="rId4" Type="http://schemas.openxmlformats.org/officeDocument/2006/relationships/image" Target="../media/image5.jpe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6.wdp"/><Relationship Id="rId4" Type="http://schemas.openxmlformats.org/officeDocument/2006/relationships/image" Target="../media/image5.jpe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jpe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6.wdp"/><Relationship Id="rId4" Type="http://schemas.openxmlformats.org/officeDocument/2006/relationships/image" Target="../media/image5.jpeg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4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10" Type="http://schemas.microsoft.com/office/2007/relationships/hdphoto" Target="../media/hdphoto4.wdp"/><Relationship Id="rId4" Type="http://schemas.openxmlformats.org/officeDocument/2006/relationships/image" Target="../media/image5.jpeg"/><Relationship Id="rId9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3.png"/><Relationship Id="rId18" Type="http://schemas.openxmlformats.org/officeDocument/2006/relationships/image" Target="../media/image16.png"/><Relationship Id="rId3" Type="http://schemas.openxmlformats.org/officeDocument/2006/relationships/image" Target="../media/image4.jpeg"/><Relationship Id="rId21" Type="http://schemas.openxmlformats.org/officeDocument/2006/relationships/image" Target="../media/image19.png"/><Relationship Id="rId7" Type="http://schemas.microsoft.com/office/2007/relationships/hdphoto" Target="../media/hdphoto3.wdp"/><Relationship Id="rId12" Type="http://schemas.microsoft.com/office/2007/relationships/hdphoto" Target="../media/hdphoto5.wdp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6" Type="http://schemas.microsoft.com/office/2007/relationships/hdphoto" Target="../media/hdphoto7.wdp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2.png"/><Relationship Id="rId5" Type="http://schemas.microsoft.com/office/2007/relationships/hdphoto" Target="../media/hdphoto4.wdp"/><Relationship Id="rId15" Type="http://schemas.openxmlformats.org/officeDocument/2006/relationships/image" Target="../media/image14.png"/><Relationship Id="rId10" Type="http://schemas.openxmlformats.org/officeDocument/2006/relationships/image" Target="../media/image11.png"/><Relationship Id="rId19" Type="http://schemas.openxmlformats.org/officeDocument/2006/relationships/image" Target="../media/image17.png"/><Relationship Id="rId4" Type="http://schemas.openxmlformats.org/officeDocument/2006/relationships/image" Target="../media/image20.png"/><Relationship Id="rId9" Type="http://schemas.microsoft.com/office/2007/relationships/hdphoto" Target="../media/hdphoto2.wdp"/><Relationship Id="rId14" Type="http://schemas.microsoft.com/office/2007/relationships/hdphoto" Target="../media/hdphoto6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Popletený příběh o vaření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39009" y="-2698532"/>
            <a:ext cx="6766357" cy="12244375"/>
          </a:xfrm>
          <a:prstGeom prst="rect">
            <a:avLst/>
          </a:prstGeom>
        </p:spPr>
      </p:pic>
      <p:grpSp>
        <p:nvGrpSpPr>
          <p:cNvPr id="37" name="Skupina 36"/>
          <p:cNvGrpSpPr/>
          <p:nvPr/>
        </p:nvGrpSpPr>
        <p:grpSpPr>
          <a:xfrm>
            <a:off x="236767" y="200728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nice se šipkou 29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římá spojnice se šipkou 30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361785" y="3958846"/>
            <a:ext cx="2165348" cy="299544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155" b="96543" l="4275" r="899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0550" y="3776835"/>
            <a:ext cx="3777962" cy="3093222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8791409" y="3493264"/>
            <a:ext cx="2752825" cy="3594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4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58021" y="-2717542"/>
            <a:ext cx="6813321" cy="12329362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8752068" y="3443641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493658" y="4055029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4580069" y="1775552"/>
            <a:ext cx="2305650" cy="1514355"/>
            <a:chOff x="3498304" y="1675144"/>
            <a:chExt cx="2084771" cy="1216152"/>
          </a:xfrm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32853" y="200728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4590611" y="177985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32" name="Válec 31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hnutý pruh 32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1841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21234" y="-2713150"/>
            <a:ext cx="6812912" cy="12328621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7872197" y="3264818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1019872" y="3661212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3471934" y="167588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5912" r="8995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408" y="1827091"/>
            <a:ext cx="2425336" cy="181900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24" b="42693" l="34925" r="6398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133" r="37200" b="58222"/>
          <a:stretch/>
        </p:blipFill>
        <p:spPr>
          <a:xfrm>
            <a:off x="5777585" y="1019602"/>
            <a:ext cx="2376018" cy="2597043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184727" y="378447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49738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39315" y="-2694684"/>
            <a:ext cx="6858001" cy="12247369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7420842" y="3452396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1060338" y="3815529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5913911" y="1816134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4015" b="57247" l="65803" r="9986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00" t="19912" b="38489"/>
          <a:stretch/>
        </p:blipFill>
        <p:spPr>
          <a:xfrm>
            <a:off x="3133719" y="1110445"/>
            <a:ext cx="3182112" cy="2852928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280320" y="326297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1" name="Obrázek 3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95" b="97392" l="4275" r="8995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3980" y="1349879"/>
            <a:ext cx="2554260" cy="1915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91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95357" y="-2638643"/>
            <a:ext cx="6805390" cy="12187896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7877787" y="3482533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1034792" y="3653571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3471934" y="167588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578" b="34263" l="67713" r="9654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905" b="63619"/>
          <a:stretch/>
        </p:blipFill>
        <p:spPr>
          <a:xfrm>
            <a:off x="6245155" y="791028"/>
            <a:ext cx="3117669" cy="2495006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553695" y="401457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6263665" y="1685641"/>
            <a:ext cx="1997645" cy="1865811"/>
            <a:chOff x="8619596" y="179405"/>
            <a:chExt cx="2732020" cy="2408301"/>
          </a:xfrm>
        </p:grpSpPr>
        <p:grpSp>
          <p:nvGrpSpPr>
            <p:cNvPr id="37" name="Skupina 36"/>
            <p:cNvGrpSpPr/>
            <p:nvPr/>
          </p:nvGrpSpPr>
          <p:grpSpPr>
            <a:xfrm>
              <a:off x="8619596" y="179405"/>
              <a:ext cx="1528129" cy="2408301"/>
              <a:chOff x="10597864" y="-1791060"/>
              <a:chExt cx="1528129" cy="2408301"/>
            </a:xfrm>
          </p:grpSpPr>
          <p:pic>
            <p:nvPicPr>
              <p:cNvPr id="38" name="Obrázek 37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10597864" y="-1149586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39" name="Obrázek 38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10650622" y="-1791060"/>
                <a:ext cx="1475371" cy="1766827"/>
              </a:xfrm>
              <a:prstGeom prst="rect">
                <a:avLst/>
              </a:prstGeom>
            </p:spPr>
          </p:pic>
        </p:grpSp>
        <p:grpSp>
          <p:nvGrpSpPr>
            <p:cNvPr id="40" name="Skupina 39"/>
            <p:cNvGrpSpPr/>
            <p:nvPr/>
          </p:nvGrpSpPr>
          <p:grpSpPr>
            <a:xfrm>
              <a:off x="9231911" y="431807"/>
              <a:ext cx="2119705" cy="1986464"/>
              <a:chOff x="8353389" y="129968"/>
              <a:chExt cx="2119705" cy="1986464"/>
            </a:xfrm>
          </p:grpSpPr>
          <p:pic>
            <p:nvPicPr>
              <p:cNvPr id="41" name="Obrázek 40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537546" y="129968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42" name="Obrázek 41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439968" y="349605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43" name="Obrázek 42"/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721704" y="330966"/>
                <a:ext cx="1475371" cy="1766827"/>
              </a:xfrm>
              <a:prstGeom prst="rect">
                <a:avLst/>
              </a:prstGeom>
            </p:spPr>
          </p:pic>
          <p:grpSp>
            <p:nvGrpSpPr>
              <p:cNvPr id="44" name="Skupina 43"/>
              <p:cNvGrpSpPr/>
              <p:nvPr/>
            </p:nvGrpSpPr>
            <p:grpSpPr>
              <a:xfrm>
                <a:off x="8353389" y="129968"/>
                <a:ext cx="2119705" cy="1816265"/>
                <a:chOff x="6028232" y="2088677"/>
                <a:chExt cx="2119705" cy="1816265"/>
              </a:xfrm>
            </p:grpSpPr>
            <p:pic>
              <p:nvPicPr>
                <p:cNvPr id="45" name="Obrázek 44"/>
                <p:cNvPicPr>
                  <a:picLocks noChangeAspect="1"/>
                </p:cNvPicPr>
                <p:nvPr/>
              </p:nvPicPr>
              <p:blipFill rotWithShape="1">
                <a:blip r:embed="rId9" cstate="print">
                  <a:extLst>
                    <a:ext uri="{BEBA8EAE-BF5A-486C-A8C5-ECC9F3942E4B}">
                      <a14:imgProps xmlns:a14="http://schemas.microsoft.com/office/drawing/2010/main">
                        <a14:imgLayer r:embed="rId10">
                          <a14:imgEffect>
                            <a14:backgroundRemoval t="72347" b="96907" l="2819" r="27331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061" t="69333" r="71733"/>
                <a:stretch/>
              </p:blipFill>
              <p:spPr>
                <a:xfrm>
                  <a:off x="6028232" y="2138115"/>
                  <a:ext cx="1475371" cy="1766827"/>
                </a:xfrm>
                <a:prstGeom prst="rect">
                  <a:avLst/>
                </a:prstGeom>
              </p:spPr>
            </p:pic>
            <p:pic>
              <p:nvPicPr>
                <p:cNvPr id="46" name="Obrázek 45"/>
                <p:cNvPicPr>
                  <a:picLocks noChangeAspect="1"/>
                </p:cNvPicPr>
                <p:nvPr/>
              </p:nvPicPr>
              <p:blipFill rotWithShape="1">
                <a:blip r:embed="rId9" cstate="print">
                  <a:extLst>
                    <a:ext uri="{BEBA8EAE-BF5A-486C-A8C5-ECC9F3942E4B}">
                      <a14:imgProps xmlns:a14="http://schemas.microsoft.com/office/drawing/2010/main">
                        <a14:imgLayer r:embed="rId10">
                          <a14:imgEffect>
                            <a14:backgroundRemoval t="72347" b="96907" l="2819" r="27331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061" t="69333" r="71733"/>
                <a:stretch/>
              </p:blipFill>
              <p:spPr>
                <a:xfrm>
                  <a:off x="6672566" y="2088677"/>
                  <a:ext cx="1475371" cy="1766827"/>
                </a:xfrm>
                <a:prstGeom prst="rect">
                  <a:avLst/>
                </a:prstGeom>
              </p:spPr>
            </p:pic>
          </p:grpSp>
        </p:grpSp>
      </p:grpSp>
    </p:spTree>
    <p:extLst>
      <p:ext uri="{BB962C8B-B14F-4D97-AF65-F5344CB8AC3E}">
        <p14:creationId xmlns:p14="http://schemas.microsoft.com/office/powerpoint/2010/main" val="275272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55540" y="-2719243"/>
            <a:ext cx="6817523" cy="12336964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8759361" y="3405525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899114" y="3617731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3194273" y="163280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4106" b="96301" l="76990" r="979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533" t="63111"/>
          <a:stretch/>
        </p:blipFill>
        <p:spPr>
          <a:xfrm>
            <a:off x="5404970" y="-1722"/>
            <a:ext cx="3252889" cy="3533898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399918" y="373283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002" b="38448" l="2092" r="2046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8381" b="59238"/>
          <a:stretch/>
        </p:blipFill>
        <p:spPr>
          <a:xfrm>
            <a:off x="4923186" y="935178"/>
            <a:ext cx="3796163" cy="236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08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42736" y="-2751657"/>
            <a:ext cx="6797606" cy="12300921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7932679" y="3075339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1678448" y="3708931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3471934" y="167588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3542" b="94118" l="3729" r="347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1956" r="62533"/>
          <a:stretch/>
        </p:blipFill>
        <p:spPr>
          <a:xfrm>
            <a:off x="5858803" y="1465626"/>
            <a:ext cx="1954150" cy="2270569"/>
          </a:xfrm>
          <a:prstGeom prst="rect">
            <a:avLst/>
          </a:prstGeom>
        </p:spPr>
      </p:pic>
      <p:grpSp>
        <p:nvGrpSpPr>
          <p:cNvPr id="27" name="Skupina 26"/>
          <p:cNvGrpSpPr/>
          <p:nvPr/>
        </p:nvGrpSpPr>
        <p:grpSpPr>
          <a:xfrm>
            <a:off x="457442" y="480795"/>
            <a:ext cx="1119116" cy="1023582"/>
            <a:chOff x="-408831" y="40477"/>
            <a:chExt cx="1119116" cy="1023582"/>
          </a:xfrm>
        </p:grpSpPr>
        <p:sp>
          <p:nvSpPr>
            <p:cNvPr id="28" name="Ovál 27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se šipkou 28"/>
            <p:cNvCxnSpPr>
              <a:endCxn id="28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686" b="41314" l="28377" r="5195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429" t="6857" r="45095" b="54857"/>
          <a:stretch/>
        </p:blipFill>
        <p:spPr>
          <a:xfrm>
            <a:off x="5567765" y="1181938"/>
            <a:ext cx="2360814" cy="2299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3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09715" y="-2724286"/>
            <a:ext cx="6857999" cy="12306572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2556541" y="2137290"/>
            <a:ext cx="6053069" cy="3589359"/>
            <a:chOff x="5318974" y="2704563"/>
            <a:chExt cx="6053069" cy="3589359"/>
          </a:xfrm>
        </p:grpSpPr>
        <p:sp>
          <p:nvSpPr>
            <p:cNvPr id="10" name="Obdélník 9"/>
            <p:cNvSpPr/>
            <p:nvPr/>
          </p:nvSpPr>
          <p:spPr>
            <a:xfrm>
              <a:off x="5402533" y="4164520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0977516" y="2833061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083797" y="3433349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0575386" y="4089676"/>
              <a:ext cx="353880" cy="2129402"/>
            </a:xfrm>
            <a:prstGeom prst="rect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osoúhelník 8"/>
            <p:cNvSpPr/>
            <p:nvPr/>
          </p:nvSpPr>
          <p:spPr>
            <a:xfrm>
              <a:off x="5318974" y="2704563"/>
              <a:ext cx="6053069" cy="1561688"/>
            </a:xfrm>
            <a:prstGeom prst="parallelogram">
              <a:avLst/>
            </a:prstGeom>
            <a:blipFill>
              <a:blip r:embed="rId4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529469">
            <a:off x="8842347" y="3423233"/>
            <a:ext cx="2752825" cy="35944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64463" flipH="1">
            <a:off x="893327" y="3780766"/>
            <a:ext cx="2165348" cy="2995445"/>
          </a:xfrm>
          <a:prstGeom prst="rect">
            <a:avLst/>
          </a:prstGeom>
        </p:spPr>
      </p:pic>
      <p:grpSp>
        <p:nvGrpSpPr>
          <p:cNvPr id="19" name="Skupina 18"/>
          <p:cNvGrpSpPr/>
          <p:nvPr/>
        </p:nvGrpSpPr>
        <p:grpSpPr>
          <a:xfrm>
            <a:off x="3471934" y="1675888"/>
            <a:ext cx="2305650" cy="1514355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17" name="Válec 16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hnutý pruh 17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226715" y="1573212"/>
            <a:ext cx="1606515" cy="1503332"/>
            <a:chOff x="4509724" y="502281"/>
            <a:chExt cx="1606515" cy="1503332"/>
          </a:xfrm>
        </p:grpSpPr>
        <p:pic>
          <p:nvPicPr>
            <p:cNvPr id="27" name="Obrázek 26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30867" b="59976" l="80355" r="9945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400" t="35467" r="-30" b="44285"/>
            <a:stretch/>
          </p:blipFill>
          <p:spPr>
            <a:xfrm>
              <a:off x="4876801" y="530087"/>
              <a:ext cx="887896" cy="967409"/>
            </a:xfrm>
            <a:prstGeom prst="rect">
              <a:avLst/>
            </a:prstGeom>
          </p:spPr>
        </p:pic>
        <p:grpSp>
          <p:nvGrpSpPr>
            <p:cNvPr id="2" name="Skupina 1"/>
            <p:cNvGrpSpPr/>
            <p:nvPr/>
          </p:nvGrpSpPr>
          <p:grpSpPr>
            <a:xfrm>
              <a:off x="4509724" y="502281"/>
              <a:ext cx="1606515" cy="1503332"/>
              <a:chOff x="4509725" y="502281"/>
              <a:chExt cx="1254972" cy="992485"/>
            </a:xfrm>
          </p:grpSpPr>
          <p:pic>
            <p:nvPicPr>
              <p:cNvPr id="28" name="Obrázek 27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>
                <a:off x="5029201" y="682487"/>
                <a:ext cx="735496" cy="673862"/>
              </a:xfrm>
              <a:prstGeom prst="rect">
                <a:avLst/>
              </a:prstGeom>
            </p:spPr>
          </p:pic>
          <p:pic>
            <p:nvPicPr>
              <p:cNvPr id="29" name="Obrázek 28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 rot="5569275">
                <a:off x="4843837" y="784847"/>
                <a:ext cx="618476" cy="801361"/>
              </a:xfrm>
              <a:prstGeom prst="rect">
                <a:avLst/>
              </a:prstGeom>
            </p:spPr>
          </p:pic>
          <p:pic>
            <p:nvPicPr>
              <p:cNvPr id="30" name="Obrázek 29"/>
              <p:cNvPicPr>
                <a:picLocks noChangeAspect="1"/>
              </p:cNvPicPr>
              <p:nvPr/>
            </p:nvPicPr>
            <p:blipFill rotWithShape="1"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 rot="19440939">
                <a:off x="4509725" y="502281"/>
                <a:ext cx="735496" cy="673862"/>
              </a:xfrm>
              <a:prstGeom prst="rect">
                <a:avLst/>
              </a:prstGeom>
            </p:spPr>
          </p:pic>
        </p:grpSp>
      </p:grpSp>
      <p:grpSp>
        <p:nvGrpSpPr>
          <p:cNvPr id="31" name="Skupina 30"/>
          <p:cNvGrpSpPr/>
          <p:nvPr/>
        </p:nvGrpSpPr>
        <p:grpSpPr>
          <a:xfrm>
            <a:off x="168685" y="200728"/>
            <a:ext cx="1119116" cy="1023582"/>
            <a:chOff x="-408831" y="40477"/>
            <a:chExt cx="1119116" cy="1023582"/>
          </a:xfrm>
        </p:grpSpPr>
        <p:sp>
          <p:nvSpPr>
            <p:cNvPr id="32" name="Ovál 31"/>
            <p:cNvSpPr/>
            <p:nvPr/>
          </p:nvSpPr>
          <p:spPr>
            <a:xfrm>
              <a:off x="-408831" y="40477"/>
              <a:ext cx="1119116" cy="102358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3" name="Přímá spojnice se šipkou 32"/>
            <p:cNvCxnSpPr>
              <a:endCxn id="32" idx="5"/>
            </p:cNvCxnSpPr>
            <p:nvPr/>
          </p:nvCxnSpPr>
          <p:spPr>
            <a:xfrm>
              <a:off x="150727" y="559789"/>
              <a:ext cx="395667" cy="35437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Přímá spojnice se šipkou 33"/>
            <p:cNvCxnSpPr/>
            <p:nvPr/>
          </p:nvCxnSpPr>
          <p:spPr>
            <a:xfrm flipV="1">
              <a:off x="150727" y="239589"/>
              <a:ext cx="298490" cy="3126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4089" b="75378" l="48893" r="752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95" t="44542" r="27972" b="26525"/>
          <a:stretch/>
        </p:blipFill>
        <p:spPr>
          <a:xfrm>
            <a:off x="6098973" y="933395"/>
            <a:ext cx="2085475" cy="2390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53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609715" y="-2724286"/>
            <a:ext cx="6857999" cy="1230657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4089" b="75378" l="48893" r="752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95" t="44542" r="27972" b="26525"/>
          <a:stretch/>
        </p:blipFill>
        <p:spPr>
          <a:xfrm>
            <a:off x="1158424" y="452968"/>
            <a:ext cx="2085475" cy="239027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24" b="42693" l="34925" r="6398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133" r="37200" b="58222"/>
          <a:stretch/>
        </p:blipFill>
        <p:spPr>
          <a:xfrm>
            <a:off x="2503395" y="3500087"/>
            <a:ext cx="1710936" cy="1870093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5912" r="8995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2631" y="4695652"/>
            <a:ext cx="2425336" cy="1819002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015" b="57247" l="65803" r="9986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00" t="19912" b="38489"/>
          <a:stretch/>
        </p:blipFill>
        <p:spPr>
          <a:xfrm>
            <a:off x="3133719" y="1110445"/>
            <a:ext cx="3182112" cy="2852928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95" b="97392" l="4275" r="8995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3382" y="10822"/>
            <a:ext cx="2554260" cy="1915695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3578" b="34263" l="67713" r="9654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905" b="63619"/>
          <a:stretch/>
        </p:blipFill>
        <p:spPr>
          <a:xfrm>
            <a:off x="8833946" y="1603797"/>
            <a:ext cx="3117669" cy="2495006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578853" y="4803194"/>
            <a:ext cx="1997645" cy="1865811"/>
            <a:chOff x="8619596" y="179405"/>
            <a:chExt cx="2732020" cy="2408301"/>
          </a:xfrm>
        </p:grpSpPr>
        <p:grpSp>
          <p:nvGrpSpPr>
            <p:cNvPr id="42" name="Skupina 41"/>
            <p:cNvGrpSpPr/>
            <p:nvPr/>
          </p:nvGrpSpPr>
          <p:grpSpPr>
            <a:xfrm>
              <a:off x="8619596" y="179405"/>
              <a:ext cx="1528129" cy="2408301"/>
              <a:chOff x="10597864" y="-1791060"/>
              <a:chExt cx="1528129" cy="2408301"/>
            </a:xfrm>
          </p:grpSpPr>
          <p:pic>
            <p:nvPicPr>
              <p:cNvPr id="50" name="Obrázek 49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10597864" y="-1149586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51" name="Obrázek 50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10650622" y="-1791060"/>
                <a:ext cx="1475371" cy="1766827"/>
              </a:xfrm>
              <a:prstGeom prst="rect">
                <a:avLst/>
              </a:prstGeom>
            </p:spPr>
          </p:pic>
        </p:grpSp>
        <p:grpSp>
          <p:nvGrpSpPr>
            <p:cNvPr id="43" name="Skupina 42"/>
            <p:cNvGrpSpPr/>
            <p:nvPr/>
          </p:nvGrpSpPr>
          <p:grpSpPr>
            <a:xfrm>
              <a:off x="9231911" y="431807"/>
              <a:ext cx="2119705" cy="1986464"/>
              <a:chOff x="8353389" y="129968"/>
              <a:chExt cx="2119705" cy="1986464"/>
            </a:xfrm>
          </p:grpSpPr>
          <p:pic>
            <p:nvPicPr>
              <p:cNvPr id="44" name="Obrázek 43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537546" y="129968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45" name="Obrázek 44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439968" y="349605"/>
                <a:ext cx="1475371" cy="1766827"/>
              </a:xfrm>
              <a:prstGeom prst="rect">
                <a:avLst/>
              </a:prstGeom>
            </p:spPr>
          </p:pic>
          <p:pic>
            <p:nvPicPr>
              <p:cNvPr id="46" name="Obrázek 45"/>
              <p:cNvPicPr>
                <a:picLocks noChangeAspect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72347" b="96907" l="2819" r="273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9061" t="69333" r="71733"/>
              <a:stretch/>
            </p:blipFill>
            <p:spPr>
              <a:xfrm>
                <a:off x="8721704" y="330966"/>
                <a:ext cx="1475371" cy="1766827"/>
              </a:xfrm>
              <a:prstGeom prst="rect">
                <a:avLst/>
              </a:prstGeom>
            </p:spPr>
          </p:pic>
          <p:grpSp>
            <p:nvGrpSpPr>
              <p:cNvPr id="47" name="Skupina 46"/>
              <p:cNvGrpSpPr/>
              <p:nvPr/>
            </p:nvGrpSpPr>
            <p:grpSpPr>
              <a:xfrm>
                <a:off x="8353389" y="129968"/>
                <a:ext cx="2119705" cy="1816264"/>
                <a:chOff x="6028232" y="2088677"/>
                <a:chExt cx="2119705" cy="1816264"/>
              </a:xfrm>
            </p:grpSpPr>
            <p:pic>
              <p:nvPicPr>
                <p:cNvPr id="48" name="Obrázek 47"/>
                <p:cNvPicPr>
                  <a:picLocks noChangeAspect="1"/>
                </p:cNvPicPr>
                <p:nvPr/>
              </p:nvPicPr>
              <p:blipFill rotWithShape="1">
                <a:blip r:embed="rId15" cstate="print">
                  <a:extLst>
                    <a:ext uri="{BEBA8EAE-BF5A-486C-A8C5-ECC9F3942E4B}">
                      <a14:imgProps xmlns:a14="http://schemas.microsoft.com/office/drawing/2010/main">
                        <a14:imgLayer r:embed="rId16">
                          <a14:imgEffect>
                            <a14:backgroundRemoval t="72347" b="96907" l="2819" r="27331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061" t="69333" r="71733"/>
                <a:stretch/>
              </p:blipFill>
              <p:spPr>
                <a:xfrm>
                  <a:off x="6028232" y="2138115"/>
                  <a:ext cx="1475371" cy="1766826"/>
                </a:xfrm>
                <a:prstGeom prst="rect">
                  <a:avLst/>
                </a:prstGeom>
              </p:spPr>
            </p:pic>
            <p:pic>
              <p:nvPicPr>
                <p:cNvPr id="49" name="Obrázek 48"/>
                <p:cNvPicPr>
                  <a:picLocks noChangeAspect="1"/>
                </p:cNvPicPr>
                <p:nvPr/>
              </p:nvPicPr>
              <p:blipFill rotWithShape="1">
                <a:blip r:embed="rId15" cstate="print">
                  <a:extLst>
                    <a:ext uri="{BEBA8EAE-BF5A-486C-A8C5-ECC9F3942E4B}">
                      <a14:imgProps xmlns:a14="http://schemas.microsoft.com/office/drawing/2010/main">
                        <a14:imgLayer r:embed="rId16">
                          <a14:imgEffect>
                            <a14:backgroundRemoval t="72347" b="96907" l="2819" r="27331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061" t="69333" r="71733"/>
                <a:stretch/>
              </p:blipFill>
              <p:spPr>
                <a:xfrm>
                  <a:off x="6672566" y="2088677"/>
                  <a:ext cx="1475371" cy="1766827"/>
                </a:xfrm>
                <a:prstGeom prst="rect">
                  <a:avLst/>
                </a:prstGeom>
              </p:spPr>
            </p:pic>
          </p:grpSp>
        </p:grpSp>
      </p:grpSp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74106" b="96301" l="76990" r="979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4533" t="74779"/>
          <a:stretch/>
        </p:blipFill>
        <p:spPr>
          <a:xfrm>
            <a:off x="3883292" y="4267199"/>
            <a:ext cx="3252889" cy="2416133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002" b="38448" l="2092" r="20464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8381" b="59238"/>
          <a:stretch/>
        </p:blipFill>
        <p:spPr>
          <a:xfrm>
            <a:off x="6854708" y="3227881"/>
            <a:ext cx="2325610" cy="236004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3542" b="94118" l="3729" r="34789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1956" r="62533"/>
          <a:stretch/>
        </p:blipFill>
        <p:spPr>
          <a:xfrm>
            <a:off x="3821011" y="-93745"/>
            <a:ext cx="1954150" cy="2270569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686" b="41314" l="28377" r="51957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429" t="6857" r="45095" b="54857"/>
          <a:stretch/>
        </p:blipFill>
        <p:spPr>
          <a:xfrm>
            <a:off x="-476960" y="2273052"/>
            <a:ext cx="2360814" cy="2299791"/>
          </a:xfrm>
          <a:prstGeom prst="rect">
            <a:avLst/>
          </a:prstGeom>
        </p:spPr>
      </p:pic>
      <p:grpSp>
        <p:nvGrpSpPr>
          <p:cNvPr id="32" name="Skupina 31"/>
          <p:cNvGrpSpPr/>
          <p:nvPr/>
        </p:nvGrpSpPr>
        <p:grpSpPr>
          <a:xfrm>
            <a:off x="4487059" y="1742075"/>
            <a:ext cx="4342914" cy="3227881"/>
            <a:chOff x="3498304" y="1675144"/>
            <a:chExt cx="2084771" cy="1216152"/>
          </a:xfrm>
          <a:solidFill>
            <a:srgbClr val="0070C0"/>
          </a:solidFill>
        </p:grpSpPr>
        <p:sp>
          <p:nvSpPr>
            <p:cNvPr id="33" name="Válec 32"/>
            <p:cNvSpPr/>
            <p:nvPr/>
          </p:nvSpPr>
          <p:spPr>
            <a:xfrm>
              <a:off x="3498304" y="1675144"/>
              <a:ext cx="1563285" cy="1216152"/>
            </a:xfrm>
            <a:prstGeom prst="can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hnutý pruh 33"/>
            <p:cNvSpPr/>
            <p:nvPr/>
          </p:nvSpPr>
          <p:spPr>
            <a:xfrm rot="5400000">
              <a:off x="4727191" y="1735751"/>
              <a:ext cx="651694" cy="1060074"/>
            </a:xfrm>
            <a:prstGeom prst="blockArc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6257312" y="848964"/>
            <a:ext cx="1606515" cy="1503332"/>
            <a:chOff x="4509724" y="502281"/>
            <a:chExt cx="1606515" cy="1503332"/>
          </a:xfrm>
        </p:grpSpPr>
        <p:pic>
          <p:nvPicPr>
            <p:cNvPr id="57" name="Obrázek 56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30867" b="59976" l="80355" r="99454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400" t="35467" r="-30" b="44285"/>
            <a:stretch/>
          </p:blipFill>
          <p:spPr>
            <a:xfrm>
              <a:off x="4876801" y="530087"/>
              <a:ext cx="887896" cy="967409"/>
            </a:xfrm>
            <a:prstGeom prst="rect">
              <a:avLst/>
            </a:prstGeom>
          </p:spPr>
        </p:pic>
        <p:grpSp>
          <p:nvGrpSpPr>
            <p:cNvPr id="58" name="Skupina 57"/>
            <p:cNvGrpSpPr/>
            <p:nvPr/>
          </p:nvGrpSpPr>
          <p:grpSpPr>
            <a:xfrm>
              <a:off x="4509724" y="502281"/>
              <a:ext cx="1606515" cy="1503332"/>
              <a:chOff x="4509725" y="502281"/>
              <a:chExt cx="1254972" cy="992485"/>
            </a:xfrm>
          </p:grpSpPr>
          <p:pic>
            <p:nvPicPr>
              <p:cNvPr id="59" name="Obrázek 58"/>
              <p:cNvPicPr>
                <a:picLocks noChangeAspect="1"/>
              </p:cNvPicPr>
              <p:nvPr/>
            </p:nvPicPr>
            <p:blipFill rotWithShape="1">
              <a:blip r:embed="rId21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>
                <a:off x="5029201" y="682487"/>
                <a:ext cx="735496" cy="673862"/>
              </a:xfrm>
              <a:prstGeom prst="rect">
                <a:avLst/>
              </a:prstGeom>
            </p:spPr>
          </p:pic>
          <p:pic>
            <p:nvPicPr>
              <p:cNvPr id="60" name="Obrázek 59"/>
              <p:cNvPicPr>
                <a:picLocks noChangeAspect="1"/>
              </p:cNvPicPr>
              <p:nvPr/>
            </p:nvPicPr>
            <p:blipFill rotWithShape="1">
              <a:blip r:embed="rId21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 rot="5569275">
                <a:off x="4843837" y="784847"/>
                <a:ext cx="618476" cy="801361"/>
              </a:xfrm>
              <a:prstGeom prst="rect">
                <a:avLst/>
              </a:prstGeom>
            </p:spPr>
          </p:pic>
          <p:pic>
            <p:nvPicPr>
              <p:cNvPr id="61" name="Obrázek 60"/>
              <p:cNvPicPr>
                <a:picLocks noChangeAspect="1"/>
              </p:cNvPicPr>
              <p:nvPr/>
            </p:nvPicPr>
            <p:blipFill rotWithShape="1">
              <a:blip r:embed="rId21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30867" b="59976" l="80355" r="99454"/>
                        </a14:imgEffect>
                        <a14:imgEffect>
                          <a14:brightnessContrast bright="20000" contrast="2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82400" t="35467" r="-30" b="44285"/>
              <a:stretch/>
            </p:blipFill>
            <p:spPr>
              <a:xfrm rot="19440939">
                <a:off x="4509725" y="502281"/>
                <a:ext cx="735496" cy="67386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5519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75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25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75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5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se souhlasem autora p. Vaníčková, </a:t>
            </a:r>
            <a:r>
              <a:rPr lang="cs-CZ" dirty="0" err="1" smtClean="0"/>
              <a:t>p.Melicharová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poslouchají pohádku a reagují na změny, které vidí na snímku.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a podpora čtenářské dovednosti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poslouchají pohádku ( popis v poznámkách ) reagují na rozdíl </a:t>
            </a:r>
            <a:r>
              <a:rPr lang="cs-CZ" dirty="0" smtClean="0"/>
              <a:t>mezi </a:t>
            </a:r>
            <a:r>
              <a:rPr lang="cs-CZ" dirty="0" smtClean="0"/>
              <a:t>slyšeným a viděným. </a:t>
            </a:r>
            <a:r>
              <a:rPr lang="cs-CZ" dirty="0" smtClean="0"/>
              <a:t>( obrázek se sám objeví po 2,5 vteřinách ).Pokud </a:t>
            </a:r>
            <a:r>
              <a:rPr lang="cs-CZ" dirty="0" smtClean="0"/>
              <a:t>správně zareagují, klikáme na hodiny ( v levém horním rohu ) a obrázek se změní na shodný s mluveným textem.</a:t>
            </a:r>
          </a:p>
          <a:p>
            <a:pPr marL="45720" indent="0">
              <a:buNone/>
            </a:pPr>
            <a:r>
              <a:rPr lang="cs-CZ" dirty="0" smtClean="0"/>
              <a:t>Na posledním snímku č.10 se snaží vzpomenout, které suroviny byly do hrnce dány. Kliknutím na vybrané obrázky se tyto nabídnou svou zpětnou </a:t>
            </a:r>
            <a:r>
              <a:rPr lang="cs-CZ" dirty="0" smtClean="0"/>
              <a:t>vazbou. Začínáme kliknutím na modrý hrnec.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pohádku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r>
              <a:rPr lang="cs-CZ" dirty="0"/>
              <a:t>Chápat jednoduché hádanky a vtipy </a:t>
            </a:r>
            <a:endParaRPr lang="cs-CZ" dirty="0" smtClean="0"/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Uplatňovat postřeh a rychlost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495</Words>
  <Application>Microsoft Office PowerPoint</Application>
  <PresentationFormat>Širokoúhlá obrazovka</PresentationFormat>
  <Paragraphs>68</Paragraphs>
  <Slides>16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</vt:lpstr>
      <vt:lpstr>Sheer Green 16x9</vt:lpstr>
      <vt:lpstr>Popletený příběh o vaření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2015-04-22T07:38:28Z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