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0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7" r:id="rId6"/>
    <p:sldId id="283" r:id="rId7"/>
    <p:sldId id="284" r:id="rId8"/>
    <p:sldId id="285" r:id="rId9"/>
    <p:sldId id="288" r:id="rId10"/>
    <p:sldId id="286" r:id="rId11"/>
    <p:sldId id="275" r:id="rId12"/>
    <p:sldId id="280" r:id="rId13"/>
    <p:sldId id="276" r:id="rId14"/>
    <p:sldId id="277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93" autoAdjust="0"/>
    <p:restoredTop sz="94660"/>
  </p:normalViewPr>
  <p:slideViewPr>
    <p:cSldViewPr snapToGrid="0">
      <p:cViewPr varScale="1">
        <p:scale>
          <a:sx n="80" d="100"/>
          <a:sy n="80" d="100"/>
        </p:scale>
        <p:origin x="-84" y="-55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6938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45844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9493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424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4008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8102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594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8419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436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5273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2741522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928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5512384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735297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8083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051442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1189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845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://www.detskestranky.cz/clanek/207-malovane_cteni_pohadka_o_medvidkovi.htm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7448" y="166627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  <a:latin typeface="Century Gothic"/>
              </a:rPr>
              <a:t>Piktogramy</a:t>
            </a:r>
            <a:endParaRPr lang="cs-CZ" sz="6000" b="0" i="0" dirty="0">
              <a:solidFill>
                <a:srgbClr val="FF000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95717" y="2156795"/>
            <a:ext cx="5218452" cy="57612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>
                <a:solidFill>
                  <a:srgbClr val="FF0000"/>
                </a:solidFill>
              </a:rPr>
              <a:t>Kolem nás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  <p:pic>
        <p:nvPicPr>
          <p:cNvPr id="1026" name="Picture 2" descr="Sim, Sport, Voda, Znamení, Piktogram, Kruh, Procháze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417" y="428022"/>
            <a:ext cx="2594550" cy="25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kona Taxi, Automaticky, Automobil, Prapor, Ba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14169" y="-207264"/>
            <a:ext cx="3840797" cy="384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641948" y="512462"/>
            <a:ext cx="8911687" cy="128089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je to piktogram? K čemu slouží?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594" y="1456494"/>
            <a:ext cx="122825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Je to grafický znak, který znázorňuje sdělení obrazově.</a:t>
            </a:r>
          </a:p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 Jde o malý nákres věci.</a:t>
            </a:r>
          </a:p>
        </p:txBody>
      </p:sp>
      <p:pic>
        <p:nvPicPr>
          <p:cNvPr id="2050" name="Picture 2" descr="Autobus, Žlutá, Piktogram, Boční Výhl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2857">
            <a:off x="7349898" y="3660044"/>
            <a:ext cx="4739767" cy="236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Nákupní Košík, Komerční, Nákup, Nakupování, Symb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842453">
            <a:off x="813166" y="2943801"/>
            <a:ext cx="2703485" cy="270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5100" y="624110"/>
            <a:ext cx="8911687" cy="1280890"/>
          </a:xfrm>
        </p:spPr>
        <p:txBody>
          <a:bodyPr/>
          <a:lstStyle/>
          <a:p>
            <a:r>
              <a:rPr lang="cs-CZ" dirty="0" smtClean="0"/>
              <a:t>Máme ve školce piktogram?</a:t>
            </a:r>
            <a:br>
              <a:rPr lang="cs-CZ" dirty="0" smtClean="0"/>
            </a:br>
            <a:r>
              <a:rPr lang="cs-CZ" dirty="0" smtClean="0"/>
              <a:t>Zkus ve třídě nějaký najít a pojmenuj ho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741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zapneš televizi, čím ji zesílíš, </a:t>
            </a:r>
            <a:br>
              <a:rPr lang="cs-CZ" dirty="0" smtClean="0"/>
            </a:br>
            <a:r>
              <a:rPr lang="cs-CZ" dirty="0" smtClean="0"/>
              <a:t>čím přepneš program?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 descr="Dálkové Ovládání, Infračervené, Zařízení, Dálkov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67877" y="-1750047"/>
            <a:ext cx="4644315" cy="1067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onitor, Obrazovce, Plochý, Lcd, Černá, Lehký, Tv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772" y="2522215"/>
            <a:ext cx="2976627" cy="212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4298919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3052" y="512462"/>
            <a:ext cx="8911687" cy="1280890"/>
          </a:xfrm>
        </p:spPr>
        <p:txBody>
          <a:bodyPr/>
          <a:lstStyle/>
          <a:p>
            <a:r>
              <a:rPr lang="cs-CZ" dirty="0" smtClean="0"/>
              <a:t>Co znázorňují tyto piktogramy?</a:t>
            </a:r>
            <a:br>
              <a:rPr lang="cs-CZ" dirty="0" smtClean="0"/>
            </a:br>
            <a:r>
              <a:rPr lang="cs-CZ" dirty="0" smtClean="0"/>
              <a:t>(Který </a:t>
            </a:r>
            <a:r>
              <a:rPr lang="cs-CZ" dirty="0" smtClean="0"/>
              <a:t>znáš, </a:t>
            </a:r>
            <a:r>
              <a:rPr lang="cs-CZ" dirty="0" smtClean="0"/>
              <a:t>ten označ)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098" name="Picture 2" descr="Zákaz Kouření, Zdraví, Cigareta, Kouř, Zakázán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223" y="1726678"/>
            <a:ext cx="2468140" cy="323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Školní Děti, Křížení Zóna, Upozornění, Varování, Poz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5403">
            <a:off x="8538645" y="191118"/>
            <a:ext cx="3436675" cy="305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Vysoké Napětí, Elektřina, Šok, Nebezpečí, Varová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244" y="5189631"/>
            <a:ext cx="1923885" cy="166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Ne, Domácí Zvířata, Povoleno, Psů, Znamení, Značk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0582" y="1793352"/>
            <a:ext cx="2541219" cy="2541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at, Známky, Nebezpečí, Varování, Hořlavé, Upozornění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5239"/>
          <a:stretch/>
        </p:blipFill>
        <p:spPr bwMode="auto">
          <a:xfrm>
            <a:off x="3389074" y="4519462"/>
            <a:ext cx="2715869" cy="233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Přístup, Usnadnění Přístupu, Odznak, Modrá, Péč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6828" y="3063961"/>
            <a:ext cx="2818749" cy="281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Žádné Jídlo, Potraviny, Zakázat, Zakázáno, Drin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08525" y="3921035"/>
            <a:ext cx="2537192" cy="253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9207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4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3367" y="512462"/>
            <a:ext cx="8911687" cy="1280890"/>
          </a:xfrm>
        </p:spPr>
        <p:txBody>
          <a:bodyPr/>
          <a:lstStyle/>
          <a:p>
            <a:r>
              <a:rPr lang="cs-CZ" dirty="0" smtClean="0"/>
              <a:t>Jak pojmenuješ tyto piktogramy</a:t>
            </a:r>
            <a:br>
              <a:rPr lang="cs-CZ" dirty="0" smtClean="0"/>
            </a:br>
            <a:r>
              <a:rPr lang="cs-CZ" dirty="0" smtClean="0"/>
              <a:t>jako celek?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122" name="Picture 2" descr="Stop, Dopravní Značka, Roadsign, Značka Stop, Červen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31845" y="1152907"/>
            <a:ext cx="3560155" cy="346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opravní Značka, Pozor, Okres, O, Poznámka, Verirren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000" y="3607253"/>
            <a:ext cx="3133139" cy="313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Jednosměrné Ulice, Provozu, Dopravní Značka, Roadsig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9294" y="3004488"/>
            <a:ext cx="3805342" cy="385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Značka Stop, Dopravní Značka, Roadsign, Zastavení, Stop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769" y="1606766"/>
            <a:ext cx="3198315" cy="3198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4104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3367" y="312869"/>
            <a:ext cx="8911687" cy="1280890"/>
          </a:xfrm>
        </p:spPr>
        <p:txBody>
          <a:bodyPr/>
          <a:lstStyle/>
          <a:p>
            <a:r>
              <a:rPr lang="cs-CZ" dirty="0" smtClean="0"/>
              <a:t>Kterých piktogramů je nejvíc? </a:t>
            </a:r>
            <a:br>
              <a:rPr lang="cs-CZ" dirty="0" smtClean="0"/>
            </a:br>
            <a:r>
              <a:rPr lang="cs-CZ" dirty="0" smtClean="0"/>
              <a:t>                                                (Označ)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146" name="Picture 2" descr="Vlak, Doprava, Piktogram, Cestovní, Železnice, Iko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5766" y="1386950"/>
            <a:ext cx="2057582" cy="205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Vlak, Doprava, Piktogram, Cestovní, Železnice, Ikon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092" y="662648"/>
            <a:ext cx="1394464" cy="139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Vlak, Doprava, Piktogram, Cestovní, Železnice, Ikon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9283" y="4450450"/>
            <a:ext cx="2105333" cy="2105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Pro Pěší, Cross Chůze, Ulice, Piktogram, Znamení, Čern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786" y="3815128"/>
            <a:ext cx="1371818" cy="106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Pro Pěší, Cross Chůze, Ulice, Piktogram, Znamení, Čern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4417" y="4987680"/>
            <a:ext cx="2186259" cy="1701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Kamera, Zakázáno, Fotografování, Fotografie, Piktogra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978" y="5058399"/>
            <a:ext cx="1731251" cy="173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Kamera, Zakázáno, Fotografování, Fotografie, Piktogram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0558" y="3444532"/>
            <a:ext cx="1463870" cy="146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Kamera, Zakázáno, Fotografování, Fotografie, Piktogram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02" y="2297924"/>
            <a:ext cx="1426354" cy="142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Kamera, Zakázáno, Fotografování, Fotografie, Piktogram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9242" y="1645894"/>
            <a:ext cx="1746503" cy="174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Kamera, Zakázáno, Fotografování, Fotografie, Piktogram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18975" y="1183861"/>
            <a:ext cx="1746503" cy="174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Vlak, Doprava, Piktogram, Cestovní, Železnice, Iko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88199" y="3011101"/>
            <a:ext cx="1608054" cy="160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Pro Pěší, Cross Chůze, Ulice, Piktogram, Znamení, Čern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09211" y="5107513"/>
            <a:ext cx="1371818" cy="106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4249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3367" y="512462"/>
            <a:ext cx="8911687" cy="128089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Přečti si pohádku podle obrázků</a:t>
            </a: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170" name="Picture 2" descr="Osoba, Čtení, Kniha, Piktogram, Knihovna, Symbol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4826" y="1336431"/>
            <a:ext cx="3769449" cy="376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6048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Vyzkoušej si namalovat svůj </a:t>
            </a:r>
            <a:br>
              <a:rPr lang="cs-CZ" sz="7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7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vlastní piktogram</a:t>
            </a:r>
            <a:br>
              <a:rPr lang="cs-CZ" sz="7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(KUMUČ – TABULKA)</a:t>
            </a:r>
            <a:endParaRPr lang="cs-CZ" sz="32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7240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http://pixabay.com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… volné pro komerční 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8021" y="607763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>
                <a:latin typeface="Comic Sans MS" panose="030F0702030302020204" pitchFamily="66" charset="0"/>
              </a:rPr>
              <a:t> </a:t>
            </a:r>
            <a:r>
              <a:rPr lang="cs-CZ" dirty="0" smtClean="0">
                <a:latin typeface="Comic Sans MS" panose="030F0702030302020204" pitchFamily="66" charset="0"/>
              </a:rPr>
              <a:t>       </a:t>
            </a:r>
            <a:r>
              <a:rPr lang="cs-CZ" b="1" dirty="0" smtClean="0">
                <a:latin typeface="Comic Sans MS" panose="030F0702030302020204" pitchFamily="66" charset="0"/>
              </a:rPr>
              <a:t>Název</a:t>
            </a:r>
            <a:r>
              <a:rPr lang="cs-CZ" b="1" dirty="0">
                <a:latin typeface="Comic Sans MS" panose="030F0702030302020204" pitchFamily="66" charset="0"/>
              </a:rPr>
              <a:t> </a:t>
            </a:r>
            <a:r>
              <a:rPr lang="cs-CZ" dirty="0">
                <a:latin typeface="Comic Sans MS" panose="030F0702030302020204" pitchFamily="66" charset="0"/>
              </a:rPr>
              <a:t>INTEGROVANÉHO  BLOKU: </a:t>
            </a:r>
            <a:r>
              <a:rPr lang="cs-CZ" dirty="0" smtClean="0">
                <a:latin typeface="Comic Sans MS" panose="030F0702030302020204" pitchFamily="66" charset="0"/>
              </a:rPr>
              <a:t>Věci kolem nás</a:t>
            </a:r>
          </a:p>
          <a:p>
            <a:pPr marL="4572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•</a:t>
            </a:r>
            <a:r>
              <a:rPr lang="cs-CZ" dirty="0">
                <a:latin typeface="Comic Sans MS" panose="030F0702030302020204" pitchFamily="66" charset="0"/>
              </a:rPr>
              <a:t>       </a:t>
            </a:r>
            <a:r>
              <a:rPr lang="cs-CZ" b="1" dirty="0">
                <a:latin typeface="Comic Sans MS" panose="030F0702030302020204" pitchFamily="66" charset="0"/>
              </a:rPr>
              <a:t>Název </a:t>
            </a:r>
            <a:r>
              <a:rPr lang="cs-CZ" dirty="0">
                <a:latin typeface="Comic Sans MS" panose="030F0702030302020204" pitchFamily="66" charset="0"/>
              </a:rPr>
              <a:t>VZDĚLÁVACÍ OBLASTI: </a:t>
            </a:r>
            <a:r>
              <a:rPr lang="cs-CZ" dirty="0" smtClean="0">
                <a:latin typeface="Comic Sans MS" panose="030F0702030302020204" pitchFamily="66" charset="0"/>
              </a:rPr>
              <a:t>Dítě a jeho psychika – rozlišování znaků, grafické vyjadřování</a:t>
            </a:r>
          </a:p>
          <a:p>
            <a:pPr marL="4572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•</a:t>
            </a:r>
            <a:r>
              <a:rPr lang="cs-CZ" dirty="0">
                <a:latin typeface="Comic Sans MS" panose="030F0702030302020204" pitchFamily="66" charset="0"/>
              </a:rPr>
              <a:t>       </a:t>
            </a:r>
            <a:r>
              <a:rPr lang="cs-CZ" b="1" dirty="0">
                <a:latin typeface="Comic Sans MS" panose="030F0702030302020204" pitchFamily="66" charset="0"/>
              </a:rPr>
              <a:t>Výběr tématu </a:t>
            </a:r>
            <a:r>
              <a:rPr lang="cs-CZ" dirty="0" smtClean="0">
                <a:latin typeface="Comic Sans MS" panose="030F0702030302020204" pitchFamily="66" charset="0"/>
              </a:rPr>
              <a:t>– Piktogramy kolem nás</a:t>
            </a:r>
            <a:endParaRPr lang="cs-CZ" dirty="0">
              <a:latin typeface="Comic Sans MS" panose="030F0702030302020204" pitchFamily="66" charset="0"/>
            </a:endParaRPr>
          </a:p>
          <a:p>
            <a:pPr marL="388620"/>
            <a:r>
              <a:rPr lang="cs-CZ" dirty="0">
                <a:latin typeface="Comic Sans MS" panose="030F0702030302020204" pitchFamily="66" charset="0"/>
              </a:rPr>
              <a:t>Výstupy: Děti </a:t>
            </a:r>
            <a:r>
              <a:rPr lang="cs-CZ" dirty="0" smtClean="0">
                <a:latin typeface="Comic Sans MS" panose="030F0702030302020204" pitchFamily="66" charset="0"/>
              </a:rPr>
              <a:t>si opakují piktogramy kolem nás. Učí se nové značky, počítají, čtou pohádku podle obrázků.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dirty="0">
                <a:latin typeface="Comic Sans MS" panose="030F0702030302020204" pitchFamily="66" charset="0"/>
              </a:rPr>
              <a:t>Postupujeme snímek od snímku. Paní učitelka čte dětem zadání.  Děti musí klikat jen na obrázky. Při kliknutí mino obrázek budete přesměrováni na další snímek.</a:t>
            </a:r>
          </a:p>
          <a:p>
            <a:r>
              <a:rPr lang="cs-CZ" dirty="0">
                <a:latin typeface="Comic Sans MS" panose="030F0702030302020204" pitchFamily="66" charset="0"/>
              </a:rPr>
              <a:t>Na snímku číslo 8 děti kliknou na </a:t>
            </a:r>
            <a:r>
              <a:rPr lang="cs-CZ" dirty="0" smtClean="0">
                <a:latin typeface="Comic Sans MS" panose="030F0702030302020204" pitchFamily="66" charset="0"/>
              </a:rPr>
              <a:t>obrázek </a:t>
            </a:r>
            <a:r>
              <a:rPr lang="cs-CZ" dirty="0">
                <a:latin typeface="Comic Sans MS" panose="030F0702030302020204" pitchFamily="66" charset="0"/>
              </a:rPr>
              <a:t>a otevře se jim </a:t>
            </a:r>
            <a:r>
              <a:rPr lang="cs-CZ" dirty="0" smtClean="0">
                <a:latin typeface="Comic Sans MS" panose="030F0702030302020204" pitchFamily="66" charset="0"/>
              </a:rPr>
              <a:t>odkaz na stránku s pohádkou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pdf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Comic Sans MS" panose="030F0702030302020204" pitchFamily="66" charset="0"/>
              </a:rPr>
              <a:t>Dotyková obrazovka, připojená k PC</a:t>
            </a:r>
            <a:endParaRPr lang="cs-CZ" b="1" dirty="0">
              <a:latin typeface="Comic Sans MS" panose="030F0702030302020204" pitchFamily="66" charset="0"/>
            </a:endParaRPr>
          </a:p>
          <a:p>
            <a:r>
              <a:rPr lang="cs-CZ" dirty="0">
                <a:latin typeface="Comic Sans MS" panose="030F0702030302020204" pitchFamily="66" charset="0"/>
              </a:rPr>
              <a:t>Didaktický kufřík – KUMUČ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Cíle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polytechnické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                                                                     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                 výchovy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316</Words>
  <Application>Microsoft Office PowerPoint</Application>
  <PresentationFormat>Vlastní</PresentationFormat>
  <Paragraphs>57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Stébla</vt:lpstr>
      <vt:lpstr>Piktogramy</vt:lpstr>
      <vt:lpstr>Co je to piktogram? K čemu slouží? </vt:lpstr>
      <vt:lpstr>Máme ve školce piktogram? Zkus ve třídě nějaký najít a pojmenuj ho</vt:lpstr>
      <vt:lpstr>Čím zapneš televizi, čím ji zesílíš,  čím přepneš program?</vt:lpstr>
      <vt:lpstr>Co znázorňují tyto piktogramy? (Který znáš, ten označ)</vt:lpstr>
      <vt:lpstr>Jak pojmenuješ tyto piktogramy jako celek?</vt:lpstr>
      <vt:lpstr>Kterých piktogramů je nejvíc?                                                  (Označ)</vt:lpstr>
      <vt:lpstr>Přečti si pohádku podle obrázků</vt:lpstr>
      <vt:lpstr>Vyzkoušej si namalovat svůj  vlastní piktogram (KUMUČ – TABULKA)</vt:lpstr>
      <vt:lpstr>Použité odkazy</vt:lpstr>
      <vt:lpstr>Prvky polytechnické výchovy</vt:lpstr>
      <vt:lpstr>Metodický postup </vt:lpstr>
      <vt:lpstr>Studijní materiály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2015-04-22T07:11:19Z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