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6" r:id="rId3"/>
    <p:sldId id="257" r:id="rId4"/>
    <p:sldId id="260" r:id="rId5"/>
    <p:sldId id="259" r:id="rId6"/>
    <p:sldId id="261" r:id="rId7"/>
    <p:sldId id="263" r:id="rId8"/>
    <p:sldId id="262" r:id="rId9"/>
    <p:sldId id="264" r:id="rId10"/>
    <p:sldId id="268" r:id="rId11"/>
    <p:sldId id="265" r:id="rId12"/>
    <p:sldId id="271" r:id="rId13"/>
    <p:sldId id="270" r:id="rId14"/>
    <p:sldId id="266" r:id="rId15"/>
    <p:sldId id="25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A3EE1-685C-4FB5-86F9-321107E7F6B2}" type="datetimeFigureOut">
              <a:rPr lang="cs-CZ" smtClean="0"/>
              <a:pPr/>
              <a:t>15.5.2011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5322A3-A9F7-46FF-BA53-CB0CFCEDB7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A3EE1-685C-4FB5-86F9-321107E7F6B2}" type="datetimeFigureOut">
              <a:rPr lang="cs-CZ" smtClean="0"/>
              <a:pPr/>
              <a:t>15.5.2011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5322A3-A9F7-46FF-BA53-CB0CFCEDB7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A3EE1-685C-4FB5-86F9-321107E7F6B2}" type="datetimeFigureOut">
              <a:rPr lang="cs-CZ" smtClean="0"/>
              <a:pPr/>
              <a:t>15.5.2011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5322A3-A9F7-46FF-BA53-CB0CFCEDB7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A3EE1-685C-4FB5-86F9-321107E7F6B2}" type="datetimeFigureOut">
              <a:rPr lang="cs-CZ" smtClean="0"/>
              <a:pPr/>
              <a:t>15.5.2011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5322A3-A9F7-46FF-BA53-CB0CFCEDB7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A3EE1-685C-4FB5-86F9-321107E7F6B2}" type="datetimeFigureOut">
              <a:rPr lang="cs-CZ" smtClean="0"/>
              <a:pPr/>
              <a:t>15.5.2011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5322A3-A9F7-46FF-BA53-CB0CFCEDB7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A3EE1-685C-4FB5-86F9-321107E7F6B2}" type="datetimeFigureOut">
              <a:rPr lang="cs-CZ" smtClean="0"/>
              <a:pPr/>
              <a:t>15.5.2011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5322A3-A9F7-46FF-BA53-CB0CFCEDB7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A3EE1-685C-4FB5-86F9-321107E7F6B2}" type="datetimeFigureOut">
              <a:rPr lang="cs-CZ" smtClean="0"/>
              <a:pPr/>
              <a:t>15.5.2011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5322A3-A9F7-46FF-BA53-CB0CFCEDB7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A3EE1-685C-4FB5-86F9-321107E7F6B2}" type="datetimeFigureOut">
              <a:rPr lang="cs-CZ" smtClean="0"/>
              <a:pPr/>
              <a:t>15.5.2011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5322A3-A9F7-46FF-BA53-CB0CFCEDB7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A3EE1-685C-4FB5-86F9-321107E7F6B2}" type="datetimeFigureOut">
              <a:rPr lang="cs-CZ" smtClean="0"/>
              <a:pPr/>
              <a:t>15.5.2011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5322A3-A9F7-46FF-BA53-CB0CFCEDB7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A3EE1-685C-4FB5-86F9-321107E7F6B2}" type="datetimeFigureOut">
              <a:rPr lang="cs-CZ" smtClean="0"/>
              <a:pPr/>
              <a:t>15.5.2011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5322A3-A9F7-46FF-BA53-CB0CFCEDB7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FA3EE1-685C-4FB5-86F9-321107E7F6B2}" type="datetimeFigureOut">
              <a:rPr lang="cs-CZ" smtClean="0"/>
              <a:pPr/>
              <a:t>15.5.2011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5322A3-A9F7-46FF-BA53-CB0CFCEDB7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FA3EE1-685C-4FB5-86F9-321107E7F6B2}" type="datetimeFigureOut">
              <a:rPr lang="cs-CZ" smtClean="0"/>
              <a:pPr/>
              <a:t>15.5.2011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5322A3-A9F7-46FF-BA53-CB0CFCEDB72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tream.cz/slavnedny/522044-12-rijen-den-kdy-kolumbus-objevil-ameriku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8/80/Columbus1.PNG/800px-Columbus1.PNG" TargetMode="External"/><Relationship Id="rId3" Type="http://schemas.openxmlformats.org/officeDocument/2006/relationships/hyperlink" Target="http://upload.wikimedia.org/wikipedia/commons/5/5b/Caravel_Boa_Esperanca_Portugal.jpg" TargetMode="External"/><Relationship Id="rId7" Type="http://schemas.openxmlformats.org/officeDocument/2006/relationships/hyperlink" Target="http://upload.wikimedia.org/wikipedia/commons/thumb/0/08/Central_america_(cia).png/798px-Central_america_(cia).png" TargetMode="External"/><Relationship Id="rId2" Type="http://schemas.openxmlformats.org/officeDocument/2006/relationships/hyperlink" Target="http://upload.wikimedia.org/wikipedia/commons/2/26/FraMauroMap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d/d3/Santa-Maria.jpg/450px-Santa-Maria.jpg" TargetMode="External"/><Relationship Id="rId5" Type="http://schemas.openxmlformats.org/officeDocument/2006/relationships/hyperlink" Target="http://upload.wikimedia.org/wikipedia/commons/thumb/0/06/CristobalColon.jpg/468px-CristobalColon.jpg" TargetMode="External"/><Relationship Id="rId4" Type="http://schemas.openxmlformats.org/officeDocument/2006/relationships/hyperlink" Target="http://upload.wikimedia.org/wikipedia/commons/thumb/d/da/Eertvelt,_Santa_Maria.jpg/502px-Eertvelt,_Santa_Maria.jpg" TargetMode="External"/><Relationship Id="rId9" Type="http://schemas.openxmlformats.org/officeDocument/2006/relationships/hyperlink" Target="http://upload.wikimedia.org/wikipedia/commons/thumb/6/6b/Detail_from_a_map_of_Ortelius_-_Magellan's_ship_Victoria.png/622px-Detail_from_a_map_of_Ortelius_-_Magellan's_ship_Victoria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dirty="0" smtClean="0"/>
              <a:t>Šablona III/2</a:t>
            </a:r>
          </a:p>
          <a:p>
            <a:pPr algn="ctr">
              <a:buNone/>
            </a:pPr>
            <a:r>
              <a:rPr lang="cs-CZ" dirty="0" smtClean="0"/>
              <a:t>OBJEVNÉ PLAVBY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Mgr. Lucie </a:t>
            </a:r>
            <a:r>
              <a:rPr lang="cs-CZ" dirty="0" err="1" smtClean="0"/>
              <a:t>Opltová</a:t>
            </a:r>
            <a:r>
              <a:rPr lang="cs-CZ" dirty="0" smtClean="0"/>
              <a:t> – 1. ZŠ Horní Slavkov</a:t>
            </a:r>
          </a:p>
          <a:p>
            <a:pPr algn="ctr">
              <a:buNone/>
            </a:pPr>
            <a:r>
              <a:rPr lang="cs-CZ" dirty="0" smtClean="0"/>
              <a:t>VY_32_INOVACE_118_OBJEVNÉ PLAVBY</a:t>
            </a:r>
          </a:p>
          <a:p>
            <a:pPr algn="ctr">
              <a:buNone/>
            </a:pP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4725144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-38266"/>
            <a:ext cx="9144000" cy="6865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445224"/>
            <a:ext cx="7772400" cy="1412776"/>
          </a:xfrm>
        </p:spPr>
        <p:txBody>
          <a:bodyPr>
            <a:normAutofit/>
          </a:bodyPr>
          <a:lstStyle/>
          <a:p>
            <a:r>
              <a:rPr lang="cs-CZ" sz="7200" b="1" dirty="0" smtClean="0">
                <a:solidFill>
                  <a:srgbClr val="FF0000"/>
                </a:solidFill>
              </a:rPr>
              <a:t>OBJEVNÉ</a:t>
            </a:r>
            <a:r>
              <a:rPr lang="cs-CZ" sz="7200" b="1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cs-CZ" sz="7200" b="1" dirty="0" smtClean="0">
                <a:solidFill>
                  <a:srgbClr val="FF0000"/>
                </a:solidFill>
              </a:rPr>
              <a:t>PLAVBY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whee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Mapa Země z roku 1459 (Benátky)</a:t>
            </a:r>
            <a:endParaRPr lang="cs-CZ" sz="3200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1196752"/>
            <a:ext cx="5400600" cy="54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Příčiny zeměpisných objevů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→ zdroje surovin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poptávka po luxusním zboží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 koření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 hledání zlata a stříbra</a:t>
            </a:r>
          </a:p>
          <a:p>
            <a:r>
              <a:rPr lang="cs-CZ" dirty="0" smtClean="0"/>
              <a:t>→ → touha po přepychu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 smtClean="0"/>
              <a:t>Portugalská karavela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dirty="0" smtClean="0"/>
              <a:t>Španělská karaka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2780928"/>
            <a:ext cx="4147635" cy="31294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10197" y="2174875"/>
            <a:ext cx="3311430" cy="3951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heel spokes="3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Nové typy lodí → </a:t>
            </a:r>
            <a:r>
              <a:rPr lang="cs-CZ" b="1" dirty="0" smtClean="0">
                <a:solidFill>
                  <a:srgbClr val="FF0000"/>
                </a:solidFill>
              </a:rPr>
              <a:t>karavely nebo karaky </a:t>
            </a:r>
            <a:r>
              <a:rPr lang="cs-CZ" dirty="0" smtClean="0"/>
              <a:t>→ rychlost, pevnost, kormidla, pohyblivost</a:t>
            </a:r>
          </a:p>
          <a:p>
            <a:endParaRPr lang="cs-CZ" dirty="0" smtClean="0"/>
          </a:p>
          <a:p>
            <a:r>
              <a:rPr lang="cs-CZ" dirty="0" smtClean="0"/>
              <a:t>Předpoklady o kulatosti Země</a:t>
            </a:r>
          </a:p>
          <a:p>
            <a:r>
              <a:rPr lang="cs-CZ" dirty="0" smtClean="0"/>
              <a:t>1. zeměpisný glóbus Země – Němec Martin </a:t>
            </a:r>
            <a:r>
              <a:rPr lang="cs-CZ" dirty="0" err="1" smtClean="0"/>
              <a:t>Behein</a:t>
            </a:r>
            <a:endParaRPr lang="cs-CZ" dirty="0" smtClean="0"/>
          </a:p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stream.cz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slavnedny</a:t>
            </a:r>
            <a:r>
              <a:rPr lang="cs-CZ" dirty="0" smtClean="0">
                <a:hlinkClick r:id="rId2"/>
              </a:rPr>
              <a:t>/522044-12-</a:t>
            </a:r>
            <a:r>
              <a:rPr lang="cs-CZ" dirty="0" err="1" smtClean="0">
                <a:hlinkClick r:id="rId2"/>
              </a:rPr>
              <a:t>rijen</a:t>
            </a:r>
            <a:r>
              <a:rPr lang="cs-CZ" dirty="0" smtClean="0">
                <a:hlinkClick r:id="rId2"/>
              </a:rPr>
              <a:t>-den-kdy-</a:t>
            </a:r>
            <a:r>
              <a:rPr lang="cs-CZ" dirty="0" err="1" smtClean="0">
                <a:hlinkClick r:id="rId2"/>
              </a:rPr>
              <a:t>kolumbus</a:t>
            </a:r>
            <a:r>
              <a:rPr lang="cs-CZ" dirty="0" smtClean="0">
                <a:hlinkClick r:id="rId2"/>
              </a:rPr>
              <a:t>-objevil-</a:t>
            </a:r>
            <a:r>
              <a:rPr lang="cs-CZ" dirty="0" err="1" smtClean="0">
                <a:hlinkClick r:id="rId2"/>
              </a:rPr>
              <a:t>ameriku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 smtClean="0"/>
              <a:t>Velká hedvábná cesta po souši ohrožena vpádem Turků do Evropy → proto se hledaly jiné bezpečnější cesty  po moři</a:t>
            </a:r>
          </a:p>
          <a:p>
            <a:endParaRPr lang="cs-CZ" sz="2800" dirty="0" smtClean="0"/>
          </a:p>
          <a:p>
            <a:r>
              <a:rPr lang="cs-CZ" sz="2800" dirty="0" smtClean="0">
                <a:solidFill>
                  <a:srgbClr val="FF0000"/>
                </a:solidFill>
              </a:rPr>
              <a:t>Nejznámější evropský cestovatel byl </a:t>
            </a:r>
            <a:r>
              <a:rPr lang="cs-CZ" sz="2800" dirty="0" smtClean="0"/>
              <a:t>benátský kupec </a:t>
            </a:r>
            <a:r>
              <a:rPr lang="cs-CZ" sz="2800" dirty="0" err="1" smtClean="0">
                <a:solidFill>
                  <a:srgbClr val="FF0000"/>
                </a:solidFill>
              </a:rPr>
              <a:t>Marco</a:t>
            </a:r>
            <a:r>
              <a:rPr lang="cs-CZ" sz="2800" dirty="0" smtClean="0">
                <a:solidFill>
                  <a:srgbClr val="FF0000"/>
                </a:solidFill>
              </a:rPr>
              <a:t> Polo → po zemích Orientu </a:t>
            </a:r>
            <a:r>
              <a:rPr lang="cs-CZ" sz="2800" dirty="0" smtClean="0"/>
              <a:t>(17 let)</a:t>
            </a:r>
          </a:p>
          <a:p>
            <a:pPr>
              <a:buNone/>
            </a:pPr>
            <a:r>
              <a:rPr lang="cs-CZ" sz="2800" dirty="0" smtClean="0"/>
              <a:t>   → vydal se už roku 1269 do Číny → </a:t>
            </a:r>
            <a:r>
              <a:rPr lang="cs-CZ" sz="2800" dirty="0" smtClean="0">
                <a:solidFill>
                  <a:srgbClr val="FF0000"/>
                </a:solidFill>
              </a:rPr>
              <a:t>zápisky z cest – MILION</a:t>
            </a:r>
          </a:p>
          <a:p>
            <a:pPr>
              <a:buNone/>
            </a:pPr>
            <a:r>
              <a:rPr lang="cs-CZ" b="1" dirty="0" smtClean="0"/>
              <a:t>Jaké země byly ve starověku označovány jako orientální?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Plavby kolem Afriky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BARTOLOMEO DIAZ </a:t>
            </a:r>
            <a:r>
              <a:rPr lang="cs-CZ" dirty="0" smtClean="0"/>
              <a:t>– portugalský mořeplavec, dosáhl nejjižnějšího cípu Afriky – mysu Bouří – dnes mys Dobré naděje</a:t>
            </a:r>
          </a:p>
          <a:p>
            <a:endParaRPr lang="cs-CZ" dirty="0" smtClean="0"/>
          </a:p>
          <a:p>
            <a:r>
              <a:rPr lang="cs-CZ" b="1" dirty="0" smtClean="0">
                <a:solidFill>
                  <a:srgbClr val="C00000"/>
                </a:solidFill>
              </a:rPr>
              <a:t>VASCO DE GAMA </a:t>
            </a:r>
            <a:r>
              <a:rPr lang="cs-CZ" dirty="0" smtClean="0"/>
              <a:t>– Portugalec – obeplul Afriku a dostal se na Z pobřeží Indie → koření, zlato, hedvábí ….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Plavby západním směrem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KRYŠTOF KOLUMBUS </a:t>
            </a:r>
            <a:r>
              <a:rPr lang="cs-CZ" sz="2800" dirty="0" smtClean="0"/>
              <a:t>– Ital ve španělských službách (</a:t>
            </a:r>
            <a:r>
              <a:rPr lang="cs-CZ" sz="2800" dirty="0" err="1" smtClean="0"/>
              <a:t>Cristobal</a:t>
            </a:r>
            <a:r>
              <a:rPr lang="cs-CZ" sz="2800" dirty="0" smtClean="0"/>
              <a:t> </a:t>
            </a:r>
            <a:r>
              <a:rPr lang="cs-CZ" sz="2800" dirty="0" err="1" smtClean="0"/>
              <a:t>Colón</a:t>
            </a:r>
            <a:r>
              <a:rPr lang="cs-CZ" sz="2800" dirty="0" smtClean="0"/>
              <a:t>)</a:t>
            </a:r>
          </a:p>
          <a:p>
            <a:r>
              <a:rPr lang="cs-CZ" sz="2800" dirty="0" smtClean="0"/>
              <a:t>Chtěl plout k Indii, ale západním směrem → přistál u břehů Ameriky, u ostrovů v Karibském moři – </a:t>
            </a:r>
            <a:r>
              <a:rPr lang="cs-CZ" sz="2800" b="1" dirty="0" smtClean="0">
                <a:solidFill>
                  <a:srgbClr val="FF0000"/>
                </a:solidFill>
              </a:rPr>
              <a:t>ROK 1492 </a:t>
            </a:r>
            <a:r>
              <a:rPr lang="cs-CZ" sz="2800" dirty="0" smtClean="0"/>
              <a:t>– 3 lodě – </a:t>
            </a:r>
            <a:r>
              <a:rPr lang="cs-CZ" sz="2800" dirty="0" err="1" smtClean="0"/>
              <a:t>Santa</a:t>
            </a:r>
            <a:r>
              <a:rPr lang="cs-CZ" sz="2800" dirty="0" smtClean="0"/>
              <a:t> Maria, Pinta a </a:t>
            </a:r>
            <a:r>
              <a:rPr lang="cs-CZ" sz="2800" dirty="0" err="1" smtClean="0"/>
              <a:t>Niňa</a:t>
            </a:r>
            <a:r>
              <a:rPr lang="cs-CZ" sz="2800" dirty="0" smtClean="0"/>
              <a:t> (cesta trvala  2 měsíce a 9 dní)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Přesvědčen, že připlul k Indii, nazval místní domorodce Indiány</a:t>
            </a:r>
          </a:p>
          <a:p>
            <a:r>
              <a:rPr lang="cs-CZ" sz="2800" b="1" dirty="0" smtClean="0"/>
              <a:t>Jaký je rozdíl mezi Indiány a obyvateli Indie?</a:t>
            </a:r>
          </a:p>
          <a:p>
            <a:r>
              <a:rPr lang="cs-CZ" sz="2800" b="1" dirty="0" smtClean="0"/>
              <a:t>Znáte některé země pojmenované po Kolumbovi?</a:t>
            </a:r>
          </a:p>
          <a:p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764704"/>
            <a:ext cx="428625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 smtClean="0"/>
              <a:t>Kryštof Kolumbus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dirty="0" smtClean="0"/>
              <a:t>První výprava K. Kolumba</a:t>
            </a: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2121119"/>
            <a:ext cx="3694768" cy="47368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3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5024" y="2973351"/>
            <a:ext cx="4498975" cy="26206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AMERIGO VESPUCCI </a:t>
            </a:r>
            <a:r>
              <a:rPr lang="cs-CZ" dirty="0" smtClean="0"/>
              <a:t>– Ital, uvědomil si objev nové neznámé pevniny a nazval ji Novým světem →později Amerika</a:t>
            </a:r>
          </a:p>
          <a:p>
            <a:endParaRPr lang="cs-CZ" dirty="0" smtClean="0"/>
          </a:p>
          <a:p>
            <a:r>
              <a:rPr lang="cs-CZ" b="1" dirty="0" smtClean="0">
                <a:solidFill>
                  <a:srgbClr val="C00000"/>
                </a:solidFill>
              </a:rPr>
              <a:t>FERNANDO DE </a:t>
            </a:r>
            <a:r>
              <a:rPr lang="cs-CZ" b="1" dirty="0" smtClean="0">
                <a:solidFill>
                  <a:srgbClr val="C00000"/>
                </a:solidFill>
              </a:rPr>
              <a:t>MAGALHÂES </a:t>
            </a:r>
            <a:r>
              <a:rPr lang="cs-CZ" dirty="0" smtClean="0"/>
              <a:t>– Portugalec r. 1519 obeplul Zemi, kolem Jižní Ameriky a doplul do Indie → dokázal, že je Země kulatá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1525" y="576263"/>
            <a:ext cx="7600950" cy="570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PIRÁTSKÉ PLAVBY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Podpora anglické královny Alžběty</a:t>
            </a:r>
          </a:p>
          <a:p>
            <a:r>
              <a:rPr lang="cs-CZ" dirty="0" smtClean="0"/>
              <a:t>→ </a:t>
            </a:r>
            <a:r>
              <a:rPr lang="cs-CZ" dirty="0" err="1" smtClean="0">
                <a:solidFill>
                  <a:srgbClr val="FF0000"/>
                </a:solidFill>
              </a:rPr>
              <a:t>Francis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Drake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– pirát, pronikal do S Ameriky, 2. mořeplavec, co obeplul svět</a:t>
            </a:r>
          </a:p>
          <a:p>
            <a:r>
              <a:rPr lang="cs-CZ" dirty="0" smtClean="0"/>
              <a:t>  → zakládání anglických kolonií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DŮSLEDKY PLAVEB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544616"/>
          </a:xfrm>
        </p:spPr>
        <p:txBody>
          <a:bodyPr>
            <a:noAutofit/>
          </a:bodyPr>
          <a:lstStyle/>
          <a:p>
            <a:r>
              <a:rPr lang="cs-CZ" sz="2800" dirty="0" smtClean="0"/>
              <a:t>Změnily názor církve o výkladu světa → </a:t>
            </a:r>
            <a:r>
              <a:rPr lang="cs-CZ" sz="2800" dirty="0" smtClean="0">
                <a:solidFill>
                  <a:srgbClr val="C00000"/>
                </a:solidFill>
              </a:rPr>
              <a:t>nové představy o místě ve vesmíru</a:t>
            </a:r>
          </a:p>
          <a:p>
            <a:r>
              <a:rPr lang="cs-CZ" sz="2800" dirty="0" smtClean="0"/>
              <a:t>Zvýšená poptávka po zboží</a:t>
            </a:r>
          </a:p>
          <a:p>
            <a:r>
              <a:rPr lang="cs-CZ" sz="2800" dirty="0" smtClean="0">
                <a:solidFill>
                  <a:srgbClr val="C00000"/>
                </a:solidFill>
              </a:rPr>
              <a:t>Obchod s otroky</a:t>
            </a:r>
          </a:p>
          <a:p>
            <a:r>
              <a:rPr lang="cs-CZ" sz="2800" dirty="0" smtClean="0">
                <a:solidFill>
                  <a:srgbClr val="C00000"/>
                </a:solidFill>
              </a:rPr>
              <a:t>Nové plodiny </a:t>
            </a:r>
            <a:r>
              <a:rPr lang="cs-CZ" sz="2800" dirty="0" smtClean="0"/>
              <a:t>(brambory, kukuřice, rajčata, kakao, koření, tabák), drahé kovy</a:t>
            </a:r>
          </a:p>
          <a:p>
            <a:r>
              <a:rPr lang="cs-CZ" sz="2800" dirty="0" smtClean="0">
                <a:solidFill>
                  <a:srgbClr val="C00000"/>
                </a:solidFill>
              </a:rPr>
              <a:t>Rozvoj manufaktur, rozvoj peněžnictví </a:t>
            </a:r>
            <a:r>
              <a:rPr lang="cs-CZ" sz="2800" dirty="0" smtClean="0"/>
              <a:t>→ banky</a:t>
            </a:r>
          </a:p>
          <a:p>
            <a:r>
              <a:rPr lang="cs-CZ" sz="2800" dirty="0" smtClean="0"/>
              <a:t>Vznik prvních velmocí → Španělsko, Portugalsko, později Anglie a Francie</a:t>
            </a:r>
          </a:p>
          <a:p>
            <a:r>
              <a:rPr lang="cs-CZ" sz="2800" b="1" dirty="0" smtClean="0">
                <a:solidFill>
                  <a:srgbClr val="C00000"/>
                </a:solidFill>
              </a:rPr>
              <a:t>Negativní důsledek → zánik indiánských civilizací a zotročení domorodých obyvatel </a:t>
            </a:r>
            <a:r>
              <a:rPr lang="cs-CZ" sz="2800" b="1" dirty="0" smtClean="0"/>
              <a:t>!!!!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 lnSpcReduction="10000"/>
          </a:bodyPr>
          <a:lstStyle/>
          <a:p>
            <a:r>
              <a:rPr lang="cs-CZ" sz="1800" dirty="0" smtClean="0">
                <a:hlinkClick r:id="rId2"/>
              </a:rPr>
              <a:t>http://upload.wikimedia.org/wikipedia/commons/2/26/FraMauroMap.jpg</a:t>
            </a:r>
            <a:endParaRPr lang="cs-CZ" sz="1800" dirty="0" smtClean="0"/>
          </a:p>
          <a:p>
            <a:r>
              <a:rPr lang="cs-CZ" sz="1800" dirty="0" smtClean="0">
                <a:hlinkClick r:id="rId3"/>
              </a:rPr>
              <a:t>http://upload.wikimedia.org/wikipedia/commons/5/5b/Caravel_Boa_Esperanca_Portugal.jpg</a:t>
            </a:r>
            <a:endParaRPr lang="cs-CZ" sz="1800" dirty="0" smtClean="0"/>
          </a:p>
          <a:p>
            <a:r>
              <a:rPr lang="cs-CZ" sz="1800" dirty="0" smtClean="0">
                <a:hlinkClick r:id="rId4"/>
              </a:rPr>
              <a:t>http://upload.wikimedia.org/wikipedia/commons/thumb/d/da/Eertvelt%2C_Santa_Maria.jpg/502px-Eertvelt%2C_Santa_Maria.jpg</a:t>
            </a:r>
            <a:endParaRPr lang="cs-CZ" sz="1800" dirty="0" smtClean="0"/>
          </a:p>
          <a:p>
            <a:r>
              <a:rPr lang="cs-CZ" sz="1800" dirty="0" smtClean="0">
                <a:hlinkClick r:id="rId5"/>
              </a:rPr>
              <a:t>http://upload.wikimedia.org/wikipedia/commons/thumb/0/06/CristobalColon.jpg/468px-CristobalColon.jpg</a:t>
            </a:r>
            <a:endParaRPr lang="cs-CZ" sz="1800" dirty="0" smtClean="0"/>
          </a:p>
          <a:p>
            <a:r>
              <a:rPr lang="cs-CZ" sz="1800" dirty="0" smtClean="0">
                <a:hlinkClick r:id="rId6"/>
              </a:rPr>
              <a:t>http://upload.wikimedia.org/wikipedia/commons/thumb/d/d3/Santa-Maria.jpg/450px-Santa-Maria.jpg</a:t>
            </a:r>
            <a:endParaRPr lang="cs-CZ" sz="1800" dirty="0" smtClean="0"/>
          </a:p>
          <a:p>
            <a:r>
              <a:rPr lang="cs-CZ" sz="1800" dirty="0" smtClean="0">
                <a:hlinkClick r:id="rId7"/>
              </a:rPr>
              <a:t>http://upload.wikimedia.org/wikipedia/commons/thumb/0/08/Central_america_%28cia%29.png/798px-Central_america_%28cia%29.png</a:t>
            </a:r>
            <a:endParaRPr lang="cs-CZ" sz="1800" dirty="0" smtClean="0"/>
          </a:p>
          <a:p>
            <a:r>
              <a:rPr lang="cs-CZ" sz="1800" dirty="0" smtClean="0">
                <a:hlinkClick r:id="rId8"/>
              </a:rPr>
              <a:t>http://upload.wikimedia.org/wikipedia/commons/thumb/8/80/Columbus1.PNG/800px-Columbus1.PNG</a:t>
            </a:r>
            <a:endParaRPr lang="cs-CZ" sz="1800" dirty="0" smtClean="0"/>
          </a:p>
          <a:p>
            <a:r>
              <a:rPr lang="cs-CZ" sz="1800" dirty="0" smtClean="0">
                <a:hlinkClick r:id="rId9"/>
              </a:rPr>
              <a:t>http://upload.wikimedia.org/wikipedia/commons/thumb/6/6b/Detail_from_a_map_of_Ortelius_-_Magellan%27s_ship_Victoria.png/622px-Detail_from_a_map_of_Ortelius_-_Magellan%27s_ship_Victoria.png</a:t>
            </a:r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104</TotalTime>
  <Words>450</Words>
  <Application>Microsoft Office PowerPoint</Application>
  <PresentationFormat>Předvádění na obrazovce (4:3)</PresentationFormat>
  <Paragraphs>62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OBJEVNÉ PLAVBY</vt:lpstr>
      <vt:lpstr>Mapa Země z roku 1459 (Benátky)</vt:lpstr>
      <vt:lpstr>Příčiny zeměpisných objevů</vt:lpstr>
      <vt:lpstr>Snímek 5</vt:lpstr>
      <vt:lpstr>Snímek 6</vt:lpstr>
      <vt:lpstr>Snímek 7</vt:lpstr>
      <vt:lpstr>Plavby kolem Afriky</vt:lpstr>
      <vt:lpstr>Plavby západním směrem</vt:lpstr>
      <vt:lpstr>Snímek 10</vt:lpstr>
      <vt:lpstr>Snímek 11</vt:lpstr>
      <vt:lpstr>Snímek 12</vt:lpstr>
      <vt:lpstr>PIRÁTSKÉ PLAVBY</vt:lpstr>
      <vt:lpstr>DŮSLEDKY PLAVEB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OBJEVNÉ PLAVBY</dc:title>
  <dc:creator>Lucinka</dc:creator>
  <cp:lastModifiedBy>Lucinka</cp:lastModifiedBy>
  <cp:revision>16</cp:revision>
  <dcterms:created xsi:type="dcterms:W3CDTF">2011-04-24T12:26:33Z</dcterms:created>
  <dcterms:modified xsi:type="dcterms:W3CDTF">2011-05-15T18:06:08Z</dcterms:modified>
</cp:coreProperties>
</file>