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0" r:id="rId2"/>
  </p:sldMasterIdLst>
  <p:notesMasterIdLst>
    <p:notesMasterId r:id="rId16"/>
  </p:notesMasterIdLst>
  <p:handoutMasterIdLst>
    <p:handoutMasterId r:id="rId17"/>
  </p:handoutMasterIdLst>
  <p:sldIdLst>
    <p:sldId id="272" r:id="rId3"/>
    <p:sldId id="273" r:id="rId4"/>
    <p:sldId id="282" r:id="rId5"/>
    <p:sldId id="283" r:id="rId6"/>
    <p:sldId id="284" r:id="rId7"/>
    <p:sldId id="287" r:id="rId8"/>
    <p:sldId id="285" r:id="rId9"/>
    <p:sldId id="286" r:id="rId10"/>
    <p:sldId id="275" r:id="rId11"/>
    <p:sldId id="280" r:id="rId12"/>
    <p:sldId id="276" r:id="rId13"/>
    <p:sldId id="277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58" autoAdjust="0"/>
    <p:restoredTop sz="94660"/>
  </p:normalViewPr>
  <p:slideViewPr>
    <p:cSldViewPr snapToGrid="0">
      <p:cViewPr varScale="1">
        <p:scale>
          <a:sx n="80" d="100"/>
          <a:sy n="80" d="100"/>
        </p:scale>
        <p:origin x="-84" y="-55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69383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45844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9493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424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4008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8102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5943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8419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436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5273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2741522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928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5512384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7352972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8083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051442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1189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845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  <p:sldLayoutId id="2147483882" r:id="rId12"/>
    <p:sldLayoutId id="2147483883" r:id="rId13"/>
    <p:sldLayoutId id="2147483884" r:id="rId14"/>
    <p:sldLayoutId id="2147483885" r:id="rId15"/>
    <p:sldLayoutId id="2147483886" r:id="rId16"/>
    <p:sldLayoutId id="2147483887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youtube.com/watch?v=pyOf5qp5PL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z/" TargetMode="External"/><Relationship Id="rId2" Type="http://schemas.openxmlformats.org/officeDocument/2006/relationships/hyperlink" Target="http://pixabay.com/c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l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9600" b="0" i="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Oheň</a:t>
            </a:r>
            <a:endParaRPr lang="cs-CZ" sz="9600" b="0" i="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l">
              <a:spcBef>
                <a:spcPts val="0"/>
              </a:spcBef>
              <a:buNone/>
            </a:pPr>
            <a:r>
              <a:rPr lang="cs-CZ" sz="2400" b="0" i="0" baseline="0" dirty="0" smtClean="0"/>
              <a:t>Hasiči</a:t>
            </a:r>
            <a:endParaRPr lang="cs-CZ" sz="2400" b="0" i="0" baseline="0" dirty="0"/>
          </a:p>
        </p:txBody>
      </p:sp>
      <p:pic>
        <p:nvPicPr>
          <p:cNvPr id="4" name="Picture 2" descr="Hasičské Auto, Červená, Nouzové, Vozidlo, Mot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0400" y="-342817"/>
            <a:ext cx="4108704" cy="452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353056" y="624110"/>
            <a:ext cx="9151555" cy="640445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  <a:latin typeface="Comic Sans MS" panose="030F0702030302020204" pitchFamily="66" charset="0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Označ obrázek, kdy lidem</a:t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   oheň škodí</a:t>
            </a: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Hasič, Uhasit, Požár, Zánik, Oheň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50" y="1704656"/>
            <a:ext cx="3585012" cy="238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heň, Bonfire, Camp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7733" y="1285829"/>
            <a:ext cx="3889730" cy="258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heň, Dům Hoří, Hřbitov, Náhrobek, Dům Požáru, Plamen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4794" y="4344514"/>
            <a:ext cx="3639123" cy="204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hniště, Požár, Hořet, Teplý, Log, Otevřený Oheň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2089" y="4181721"/>
            <a:ext cx="3855402" cy="268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3367" y="624110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Označ, </a:t>
            </a: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čím můžeme zapálit oheň</a:t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dirty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Oheň, Zapalovač, Plamen, Firefo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12352" y="1247030"/>
            <a:ext cx="3032886" cy="201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Zápas, Shoda, Zapalovač, Zápalky, Hole, Shoda Hlav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812" y="1340473"/>
            <a:ext cx="3662363" cy="243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a Podzim, Podzim, Hroznový, Zelená, List, Sezóna, Vín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618130">
            <a:off x="5039694" y="1216896"/>
            <a:ext cx="1980122" cy="268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Školy, Tužka, Pero, Psát, Skica, Kreslení, Auto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7748" y="3778233"/>
            <a:ext cx="3606927" cy="180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ápas, Hořící, Požár, Osvětlené, Plamen, Sirka, Vypáli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3209" y="3454684"/>
            <a:ext cx="2260041" cy="1539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0294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Kdo může zacházet se sirkami?</a:t>
            </a: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 descr="Člověk, Staré, Rybář, Portrét, Tradiční, Osoba, Same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06106" y="1264555"/>
            <a:ext cx="3598505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odnikatel, Startup, Start-Up, Člověk, Hoblov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229" y="1401217"/>
            <a:ext cx="3662362" cy="242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Málo, Chlapec, Dítě, Velké Oči, Pití, Jíst, Potravin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1749" y="1264555"/>
            <a:ext cx="2894524" cy="192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Dítě, Chlapec, S Úsměvem, Kojenec, Šťastný, Roztomilý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98863" y="3992535"/>
            <a:ext cx="3020695" cy="201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Dívka, Slečna, Kamarádka, Zima, Park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229" y="4068801"/>
            <a:ext cx="2926728" cy="193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Pes, Yorkshire Teriér, Malý Pes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3134" y="3295088"/>
            <a:ext cx="2630551" cy="1849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485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Kdo nebo co nám uhasí oheň, když </a:t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začne hořet?</a:t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100" name="Picture 4" descr="Požár, Nákladní Auto, Motor, Vozidlo, Nouzové, Dopr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499" y="3861143"/>
            <a:ext cx="3032887" cy="227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ožár, Ochrana Dýchacích Orgánů, Feuerloeschuebu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32584" y="1255776"/>
            <a:ext cx="3127310" cy="208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Policejní Auto, Policajti, Auto, Usa, Amerika, Polici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90304" y="3861143"/>
            <a:ext cx="2569590" cy="192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anitka, Zdravotník, První Pomoc, Nouzové, Van, Doprav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9361" y="3263162"/>
            <a:ext cx="2418811" cy="183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Kočka, Zvíře, Roztomilý, Pet, Kočkovitý, Kitt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499" y="1494318"/>
            <a:ext cx="2319401" cy="2145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Slunce, Léto, Slunečnímu Záření, Dovolená, Teplo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0884" y="1561999"/>
            <a:ext cx="2208130" cy="223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176221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2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41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Co musí mít hasič na hlavě při </a:t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hašení ohně?</a:t>
            </a: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146" name="Picture 2" descr="Oddych, Obrana, Hasič, Helma, Inhalátor, Mas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72726" y="1464650"/>
            <a:ext cx="2672969" cy="38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anta Je Klobouk, Santa Claus, Vánoce, Červená Čepic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240" y="1419141"/>
            <a:ext cx="2923159" cy="202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rština, Klobouk, Čepice, Tradiční, Čtyřlístek, Trefoi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1834" y="1308122"/>
            <a:ext cx="2720763" cy="212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Zimní, Klobouk, Teplý, Hlava, Růžový, Kaštanová, Čepic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3725" y="2961224"/>
            <a:ext cx="2848215" cy="211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937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Jaké číslo mají hasiči?</a:t>
            </a: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9648" y="1670304"/>
            <a:ext cx="4498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 smtClean="0"/>
              <a:t>150</a:t>
            </a:r>
            <a:endParaRPr lang="cs-CZ" sz="20000" dirty="0"/>
          </a:p>
        </p:txBody>
      </p:sp>
    </p:spTree>
    <p:extLst>
      <p:ext uri="{BB962C8B-B14F-4D97-AF65-F5344CB8AC3E}">
        <p14:creationId xmlns:p14="http://schemas.microsoft.com/office/powerpoint/2010/main" xmlns="" val="3547805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27293" y="512462"/>
            <a:ext cx="8911687" cy="128089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 nakonec si jako hasiči zacvičíme</a:t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7170" name="Picture 2" descr="Hasič, Požár, Plameny, Hadice, Člověk, Lidé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6086" y="970344"/>
            <a:ext cx="5854100" cy="427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04425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Použité odkazy</a:t>
            </a: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92925" y="2157984"/>
            <a:ext cx="8915400" cy="3777622"/>
          </a:xfrm>
        </p:spPr>
        <p:txBody>
          <a:bodyPr/>
          <a:lstStyle/>
          <a:p>
            <a:r>
              <a:rPr lang="cs-CZ" dirty="0">
                <a:hlinkClick r:id="rId2"/>
              </a:rPr>
              <a:t>http://pixabay.com/cs</a:t>
            </a:r>
            <a:r>
              <a:rPr lang="cs-CZ" dirty="0" smtClean="0">
                <a:hlinkClick r:id="rId2"/>
              </a:rPr>
              <a:t>/</a:t>
            </a:r>
            <a:r>
              <a:rPr lang="cs-CZ" dirty="0"/>
              <a:t> </a:t>
            </a:r>
            <a:r>
              <a:rPr lang="cs-CZ" dirty="0" smtClean="0"/>
              <a:t>…. Volné pro komerční účely</a:t>
            </a:r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youtube.cz</a:t>
            </a:r>
            <a:r>
              <a:rPr lang="cs-CZ" dirty="0" smtClean="0"/>
              <a:t>: https://www.youtube.com/watch?v=pyOf5qp5PLs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76984" y="607763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Comic Sans MS" panose="030F0702030302020204" pitchFamily="66" charset="0"/>
              </a:rPr>
              <a:t>Prvky </a:t>
            </a:r>
            <a:r>
              <a:rPr lang="cs-CZ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polytechnické </a:t>
            </a:r>
            <a:r>
              <a:rPr lang="cs-CZ" b="1" dirty="0">
                <a:solidFill>
                  <a:srgbClr val="FF0000"/>
                </a:solidFill>
                <a:latin typeface="Comic Sans MS" panose="030F0702030302020204" pitchFamily="66" charset="0"/>
              </a:rPr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       </a:t>
            </a:r>
            <a:r>
              <a:rPr lang="cs-CZ" dirty="0">
                <a:latin typeface="Comic Sans MS" panose="030F0702030302020204" pitchFamily="66" charset="0"/>
              </a:rPr>
              <a:t> </a:t>
            </a:r>
            <a:r>
              <a:rPr lang="cs-CZ" b="1" dirty="0">
                <a:latin typeface="Comic Sans MS" panose="030F0702030302020204" pitchFamily="66" charset="0"/>
              </a:rPr>
              <a:t>Název </a:t>
            </a:r>
            <a:r>
              <a:rPr lang="cs-CZ" dirty="0">
                <a:latin typeface="Comic Sans MS" panose="030F0702030302020204" pitchFamily="66" charset="0"/>
              </a:rPr>
              <a:t>INTEGROVANÉHO  BLOKU: </a:t>
            </a:r>
            <a:r>
              <a:rPr lang="cs-CZ" dirty="0" smtClean="0">
                <a:latin typeface="Comic Sans MS" panose="030F0702030302020204" pitchFamily="66" charset="0"/>
              </a:rPr>
              <a:t> Lidé kolem nás</a:t>
            </a:r>
          </a:p>
          <a:p>
            <a:pPr marL="4572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•</a:t>
            </a:r>
            <a:r>
              <a:rPr lang="cs-CZ" dirty="0">
                <a:latin typeface="Comic Sans MS" panose="030F0702030302020204" pitchFamily="66" charset="0"/>
              </a:rPr>
              <a:t>       </a:t>
            </a:r>
            <a:r>
              <a:rPr lang="cs-CZ" b="1" dirty="0">
                <a:latin typeface="Comic Sans MS" panose="030F0702030302020204" pitchFamily="66" charset="0"/>
              </a:rPr>
              <a:t>Název </a:t>
            </a:r>
            <a:r>
              <a:rPr lang="cs-CZ" dirty="0">
                <a:latin typeface="Comic Sans MS" panose="030F0702030302020204" pitchFamily="66" charset="0"/>
              </a:rPr>
              <a:t>VZDĚLÁVACÍ OBLASTI</a:t>
            </a:r>
            <a:r>
              <a:rPr lang="cs-CZ" dirty="0" smtClean="0">
                <a:latin typeface="Comic Sans MS" panose="030F0702030302020204" pitchFamily="66" charset="0"/>
              </a:rPr>
              <a:t>: Dítě a jeho psychika</a:t>
            </a:r>
          </a:p>
          <a:p>
            <a:pPr marL="45720" indent="0">
              <a:buNone/>
            </a:pPr>
            <a:r>
              <a:rPr lang="cs-CZ" dirty="0" smtClean="0">
                <a:latin typeface="Comic Sans MS" panose="030F0702030302020204" pitchFamily="66" charset="0"/>
              </a:rPr>
              <a:t> •</a:t>
            </a:r>
            <a:r>
              <a:rPr lang="cs-CZ" dirty="0">
                <a:latin typeface="Comic Sans MS" panose="030F0702030302020204" pitchFamily="66" charset="0"/>
              </a:rPr>
              <a:t>      </a:t>
            </a:r>
            <a:r>
              <a:rPr lang="cs-CZ" b="1" dirty="0" smtClean="0">
                <a:latin typeface="Comic Sans MS" panose="030F0702030302020204" pitchFamily="66" charset="0"/>
              </a:rPr>
              <a:t>Výběr </a:t>
            </a:r>
            <a:r>
              <a:rPr lang="cs-CZ" b="1" dirty="0">
                <a:latin typeface="Comic Sans MS" panose="030F0702030302020204" pitchFamily="66" charset="0"/>
              </a:rPr>
              <a:t>tématu </a:t>
            </a:r>
            <a:r>
              <a:rPr lang="cs-CZ" dirty="0" smtClean="0">
                <a:latin typeface="Comic Sans MS" panose="030F0702030302020204" pitchFamily="66" charset="0"/>
              </a:rPr>
              <a:t>–Oheň</a:t>
            </a:r>
            <a:endParaRPr lang="cs-CZ" dirty="0">
              <a:latin typeface="Comic Sans MS" panose="030F0702030302020204" pitchFamily="66" charset="0"/>
            </a:endParaRPr>
          </a:p>
          <a:p>
            <a:pPr marL="388620"/>
            <a:r>
              <a:rPr lang="cs-CZ" dirty="0">
                <a:latin typeface="Comic Sans MS" panose="030F0702030302020204" pitchFamily="66" charset="0"/>
              </a:rPr>
              <a:t>Výstupy: Děti </a:t>
            </a:r>
            <a:r>
              <a:rPr lang="cs-CZ" dirty="0" smtClean="0">
                <a:latin typeface="Comic Sans MS" panose="030F0702030302020204" pitchFamily="66" charset="0"/>
              </a:rPr>
              <a:t>se seznamují s pojmem oheň, kdy nám škodí, kdy ho naopak potřebujeme. </a:t>
            </a:r>
            <a:r>
              <a:rPr lang="cs-CZ" dirty="0" smtClean="0">
                <a:latin typeface="Comic Sans MS" panose="030F0702030302020204" pitchFamily="66" charset="0"/>
              </a:rPr>
              <a:t>                V </a:t>
            </a:r>
            <a:r>
              <a:rPr lang="cs-CZ" dirty="0" smtClean="0">
                <a:latin typeface="Comic Sans MS" panose="030F0702030302020204" pitchFamily="66" charset="0"/>
              </a:rPr>
              <a:t>prezentaci si opakují bezpečnost.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Metodický postup</a:t>
            </a:r>
            <a: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cs-CZ" sz="27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dirty="0">
                <a:latin typeface="Comic Sans MS" panose="030F0702030302020204" pitchFamily="66" charset="0"/>
              </a:rPr>
              <a:t>Postupujeme snímek od snímku. Paní učitelka čte dětem zadání.  Děti musí klikat jen na obrázky. Při kliknutí </a:t>
            </a:r>
            <a:r>
              <a:rPr lang="cs-CZ" dirty="0" smtClean="0">
                <a:latin typeface="Comic Sans MS" panose="030F0702030302020204" pitchFamily="66" charset="0"/>
              </a:rPr>
              <a:t>mimo </a:t>
            </a:r>
            <a:r>
              <a:rPr lang="cs-CZ" dirty="0">
                <a:latin typeface="Comic Sans MS" panose="030F0702030302020204" pitchFamily="66" charset="0"/>
              </a:rPr>
              <a:t>obrázek budete přesměrováni na další snímek</a:t>
            </a:r>
            <a:r>
              <a:rPr lang="cs-CZ" dirty="0" smtClean="0">
                <a:latin typeface="Comic Sans MS" panose="030F0702030302020204" pitchFamily="66" charset="0"/>
              </a:rPr>
              <a:t>. </a:t>
            </a:r>
            <a:endParaRPr lang="cs-CZ" dirty="0">
              <a:latin typeface="Comic Sans MS" panose="030F0702030302020204" pitchFamily="66" charset="0"/>
            </a:endParaRPr>
          </a:p>
          <a:p>
            <a:r>
              <a:rPr lang="cs-CZ" dirty="0">
                <a:latin typeface="Comic Sans MS" panose="030F0702030302020204" pitchFamily="66" charset="0"/>
              </a:rPr>
              <a:t>Na snímku číslo </a:t>
            </a:r>
            <a:r>
              <a:rPr lang="cs-CZ" dirty="0" smtClean="0">
                <a:latin typeface="Comic Sans MS" panose="030F0702030302020204" pitchFamily="66" charset="0"/>
              </a:rPr>
              <a:t>7 </a:t>
            </a:r>
            <a:r>
              <a:rPr lang="cs-CZ" dirty="0">
                <a:latin typeface="Comic Sans MS" panose="030F0702030302020204" pitchFamily="66" charset="0"/>
              </a:rPr>
              <a:t>děti </a:t>
            </a:r>
            <a:r>
              <a:rPr lang="cs-CZ" dirty="0" smtClean="0">
                <a:latin typeface="Comic Sans MS" panose="030F0702030302020204" pitchFamily="66" charset="0"/>
              </a:rPr>
              <a:t>obkreslují číslo hasičů. Je možné snímek vytisknout jako pracovní list.  </a:t>
            </a:r>
          </a:p>
          <a:p>
            <a:r>
              <a:rPr lang="cs-CZ" dirty="0" smtClean="0">
                <a:latin typeface="Comic Sans MS" panose="030F0702030302020204" pitchFamily="66" charset="0"/>
              </a:rPr>
              <a:t>Po </a:t>
            </a:r>
            <a:r>
              <a:rPr lang="cs-CZ" dirty="0">
                <a:latin typeface="Comic Sans MS" panose="030F0702030302020204" pitchFamily="66" charset="0"/>
              </a:rPr>
              <a:t>kliknutí </a:t>
            </a:r>
            <a:r>
              <a:rPr lang="cs-CZ" dirty="0" smtClean="0">
                <a:latin typeface="Comic Sans MS" panose="030F0702030302020204" pitchFamily="66" charset="0"/>
              </a:rPr>
              <a:t>na hasiče na snímku 8 se dětem otevře písnička (</a:t>
            </a:r>
            <a:r>
              <a:rPr lang="cs-CZ" dirty="0" smtClean="0">
                <a:latin typeface="Comic Sans MS" panose="030F0702030302020204" pitchFamily="66" charset="0"/>
                <a:hlinkClick r:id="rId2"/>
              </a:rPr>
              <a:t>www.youtube.cz</a:t>
            </a:r>
            <a:r>
              <a:rPr lang="cs-CZ" dirty="0" smtClean="0">
                <a:latin typeface="Comic Sans MS" panose="030F0702030302020204" pitchFamily="66" charset="0"/>
              </a:rPr>
              <a:t>) – hasiči.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Comic Sans MS" panose="030F0702030302020204" pitchFamily="66" charset="0"/>
              </a:rPr>
              <a:t>Studijní materiály</a:t>
            </a:r>
            <a:br>
              <a:rPr lang="cs-CZ" b="1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cs-CZ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latin typeface="Comic Sans MS" panose="030F0702030302020204" pitchFamily="66" charset="0"/>
              </a:rPr>
              <a:t>Dotyková obrazovka, připojená k PC</a:t>
            </a:r>
            <a:endParaRPr lang="cs-CZ" b="1" dirty="0">
              <a:latin typeface="Comic Sans MS" panose="030F0702030302020204" pitchFamily="66" charset="0"/>
            </a:endParaRPr>
          </a:p>
          <a:p>
            <a:r>
              <a:rPr lang="cs-CZ" dirty="0">
                <a:latin typeface="Comic Sans MS" panose="030F0702030302020204" pitchFamily="66" charset="0"/>
              </a:rPr>
              <a:t>Didaktický kufřík – KUMUČ – </a:t>
            </a:r>
            <a:r>
              <a:rPr lang="cs-CZ" dirty="0" smtClean="0">
                <a:latin typeface="Comic Sans MS" panose="030F0702030302020204" pitchFamily="66" charset="0"/>
              </a:rPr>
              <a:t>Dětem dá paní učitelka rozstříhaného hasiče a děti ho skládají v celek a přidělávají na magnetickou tabulku.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Cíle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polytechnické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                                                                     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                 výchovy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324</Words>
  <Application>Microsoft Office PowerPoint</Application>
  <PresentationFormat>Vlastní</PresentationFormat>
  <Paragraphs>57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Stébla</vt:lpstr>
      <vt:lpstr>Oheň</vt:lpstr>
      <vt:lpstr> Označ obrázek, kdy lidem     oheň škodí</vt:lpstr>
      <vt:lpstr>Označ, čím můžeme zapálit oheň  </vt:lpstr>
      <vt:lpstr>Kdo může zacházet se sirkami?</vt:lpstr>
      <vt:lpstr>Kdo nebo co nám uhasí oheň, když  začne hořet? </vt:lpstr>
      <vt:lpstr>Co musí mít hasič na hlavě při  hašení ohně?</vt:lpstr>
      <vt:lpstr>Jaké číslo mají hasiči?</vt:lpstr>
      <vt:lpstr>A nakonec si jako hasiči zacvičíme </vt:lpstr>
      <vt:lpstr>Použité odkazy</vt:lpstr>
      <vt:lpstr>Prvky polytechnické výchovy</vt:lpstr>
      <vt:lpstr>Metodický postup </vt:lpstr>
      <vt:lpstr>Studijní materiály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2015-04-22T15:20:59Z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