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24" r:id="rId2"/>
  </p:sldMasterIdLst>
  <p:notesMasterIdLst>
    <p:notesMasterId r:id="rId27"/>
  </p:notesMasterIdLst>
  <p:handoutMasterIdLst>
    <p:handoutMasterId r:id="rId28"/>
  </p:handoutMasterIdLst>
  <p:sldIdLst>
    <p:sldId id="272" r:id="rId3"/>
    <p:sldId id="273" r:id="rId4"/>
    <p:sldId id="275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7" r:id="rId19"/>
    <p:sldId id="298" r:id="rId20"/>
    <p:sldId id="300" r:id="rId21"/>
    <p:sldId id="299" r:id="rId22"/>
    <p:sldId id="280" r:id="rId23"/>
    <p:sldId id="278" r:id="rId24"/>
    <p:sldId id="277" r:id="rId25"/>
    <p:sldId id="281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240" y="7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22. 4. 2015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22. 4. 2015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92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953533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7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479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339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270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5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17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90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733243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8573775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31531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4455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642260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589618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017424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0949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36" name="Obrázek 35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143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  <p:sldLayoutId id="2147483936" r:id="rId12"/>
    <p:sldLayoutId id="2147483937" r:id="rId13"/>
    <p:sldLayoutId id="2147483938" r:id="rId14"/>
    <p:sldLayoutId id="2147483939" r:id="rId15"/>
    <p:sldLayoutId id="2147483940" r:id="rId16"/>
    <p:sldLayoutId id="2147483941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s01CKuISb4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8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       Voda</a:t>
            </a: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/>
            </a:r>
            <a:b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         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  <a:latin typeface="Britannic Bold" panose="020B0903060703020204" pitchFamily="34" charset="0"/>
              </a:rPr>
              <a:t>grafomotorika</a:t>
            </a:r>
            <a:endParaRPr lang="cs-CZ" sz="6000" b="0" i="0" dirty="0">
              <a:solidFill>
                <a:schemeClr val="accent5">
                  <a:lumMod val="75000"/>
                </a:schemeClr>
              </a:solidFill>
              <a:latin typeface="Britannic Bold" panose="020B0903060703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6" y="368809"/>
            <a:ext cx="3432292" cy="4703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536192" y="109728"/>
            <a:ext cx="9968419" cy="67805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2" y="-2667001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862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75475" y="-2675477"/>
            <a:ext cx="6841047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52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82952" y="-3051050"/>
            <a:ext cx="7626097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4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8438" y="-2665564"/>
            <a:ext cx="6855125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7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9680" y="-2619680"/>
            <a:ext cx="695264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30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09559" y="-2646137"/>
            <a:ext cx="6899727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4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2"/>
            <a:ext cx="6858003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65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36698" y="-2795544"/>
            <a:ext cx="7118606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40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81655" y="-2667001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19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43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51175" y="-2782825"/>
            <a:ext cx="708965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39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33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45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80238" y="-2569190"/>
            <a:ext cx="6953446" cy="12070082"/>
          </a:xfr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974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59901" y="2325041"/>
            <a:ext cx="8915399" cy="2262781"/>
          </a:xfrm>
        </p:spPr>
        <p:txBody>
          <a:bodyPr>
            <a:normAutofit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33985" y="560833"/>
            <a:ext cx="5839967" cy="1365503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Za malinkou chviličku,</a:t>
            </a:r>
          </a:p>
          <a:p>
            <a:r>
              <a:rPr lang="cs-CZ" sz="3200" dirty="0">
                <a:solidFill>
                  <a:srgbClr val="FF0000"/>
                </a:solidFill>
              </a:rPr>
              <a:t>p</a:t>
            </a:r>
            <a:r>
              <a:rPr lang="cs-CZ" sz="3200" dirty="0" smtClean="0">
                <a:solidFill>
                  <a:srgbClr val="FF0000"/>
                </a:solidFill>
              </a:rPr>
              <a:t>oskládáme lodičku.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769" y="0"/>
            <a:ext cx="5462016" cy="498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  <p:sndAc>
          <p:stSnd>
            <p:snd r:embed="rId2" name="drumroll.wav"/>
          </p:stSnd>
        </p:sndAc>
      </p:transition>
    </mc:Choice>
    <mc:Fallback xmlns="">
      <p:transition spd="slow">
        <p:fade/>
        <p:sndAc>
          <p:stSnd>
            <p:snd r:embed="rId5" name="drumro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48385" y="1133857"/>
            <a:ext cx="9956228" cy="89001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</a:t>
            </a:r>
            <a:r>
              <a:rPr lang="cs-CZ" sz="4400" dirty="0" smtClean="0">
                <a:solidFill>
                  <a:srgbClr val="FF0000"/>
                </a:solidFill>
                <a:latin typeface="Britannic Bold" panose="020B0903060703020204" pitchFamily="34" charset="0"/>
              </a:rPr>
              <a:t>Použité odkazy</a:t>
            </a:r>
            <a:endParaRPr lang="cs-CZ" sz="44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28253" y="2474977"/>
            <a:ext cx="6847395" cy="1511807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rgbClr val="92D050"/>
                </a:solidFill>
              </a:rPr>
              <a:t>http:// </a:t>
            </a:r>
            <a:r>
              <a:rPr lang="cs-CZ" smtClean="0">
                <a:solidFill>
                  <a:srgbClr val="92D050"/>
                </a:solidFill>
              </a:rPr>
              <a:t>pixabay.com - volné </a:t>
            </a:r>
            <a:r>
              <a:rPr lang="cs-CZ" dirty="0" smtClean="0">
                <a:solidFill>
                  <a:srgbClr val="92D050"/>
                </a:solidFill>
              </a:rPr>
              <a:t>pro komerční užití </a:t>
            </a:r>
          </a:p>
          <a:p>
            <a:r>
              <a:rPr lang="cs-CZ" dirty="0" smtClean="0">
                <a:solidFill>
                  <a:srgbClr val="92D050"/>
                </a:solidFill>
              </a:rPr>
              <a:t>                                     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000" dirty="0">
                <a:solidFill>
                  <a:srgbClr val="92D050"/>
                </a:solidFill>
              </a:rPr>
              <a:t>m</a:t>
            </a:r>
            <a:r>
              <a:rPr lang="cs-CZ" sz="2000" dirty="0" smtClean="0">
                <a:solidFill>
                  <a:srgbClr val="92D050"/>
                </a:solidFill>
              </a:rPr>
              <a:t>ateriál autora</a:t>
            </a:r>
            <a:endParaRPr lang="cs-CZ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16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50592" y="1152907"/>
            <a:ext cx="7120128" cy="773429"/>
          </a:xfrm>
        </p:spPr>
        <p:txBody>
          <a:bodyPr>
            <a:noAutofit/>
          </a:bodyPr>
          <a:lstStyle/>
          <a:p>
            <a:r>
              <a:rPr lang="cs-CZ" b="1" dirty="0">
                <a:solidFill>
                  <a:srgbClr val="FF0000"/>
                </a:solidFill>
                <a:latin typeface="Britannic Bold" panose="020B0903060703020204" pitchFamily="34" charset="0"/>
              </a:rPr>
              <a:t>Prvky </a:t>
            </a:r>
            <a:r>
              <a:rPr lang="cs-CZ" b="1" dirty="0" smtClean="0">
                <a:solidFill>
                  <a:srgbClr val="FF0000"/>
                </a:solidFill>
                <a:latin typeface="Britannic Bold" panose="020B0903060703020204" pitchFamily="34" charset="0"/>
              </a:rPr>
              <a:t>polytechnické </a:t>
            </a:r>
            <a:r>
              <a:rPr lang="cs-CZ" b="1" dirty="0">
                <a:solidFill>
                  <a:srgbClr val="FF0000"/>
                </a:solidFill>
                <a:latin typeface="Britannic Bold" panose="020B0903060703020204" pitchFamily="34" charset="0"/>
              </a:rPr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89760" y="2121408"/>
            <a:ext cx="9464040" cy="2931475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>
                <a:solidFill>
                  <a:srgbClr val="FF0000"/>
                </a:solidFill>
              </a:rPr>
              <a:t>•       </a:t>
            </a:r>
            <a:r>
              <a:rPr lang="cs-CZ" b="1" dirty="0" smtClean="0">
                <a:solidFill>
                  <a:srgbClr val="FF0000"/>
                </a:solidFill>
              </a:rPr>
              <a:t>Název integrovaného bloku :</a:t>
            </a:r>
            <a:r>
              <a:rPr lang="cs-CZ" b="1" dirty="0"/>
              <a:t> </a:t>
            </a:r>
            <a:r>
              <a:rPr lang="cs-CZ" b="1" dirty="0" smtClean="0"/>
              <a:t> </a:t>
            </a:r>
            <a:r>
              <a:rPr lang="cs-CZ" sz="2400" b="1" dirty="0" smtClean="0"/>
              <a:t>Dítě a svět</a:t>
            </a:r>
            <a:endParaRPr lang="cs-CZ" sz="2400" b="1" dirty="0"/>
          </a:p>
          <a:p>
            <a:pPr marL="45720" indent="0">
              <a:buNone/>
            </a:pPr>
            <a:r>
              <a:rPr lang="cs-CZ" dirty="0">
                <a:solidFill>
                  <a:srgbClr val="FF0000"/>
                </a:solidFill>
              </a:rPr>
              <a:t>•       </a:t>
            </a:r>
            <a:r>
              <a:rPr lang="cs-CZ" b="1" dirty="0">
                <a:solidFill>
                  <a:srgbClr val="FF0000"/>
                </a:solidFill>
              </a:rPr>
              <a:t>Název </a:t>
            </a:r>
            <a:r>
              <a:rPr lang="cs-CZ" b="1" dirty="0" smtClean="0">
                <a:solidFill>
                  <a:srgbClr val="FF0000"/>
                </a:solidFill>
              </a:rPr>
              <a:t>vzdělávací oblasti :      </a:t>
            </a:r>
            <a:r>
              <a:rPr lang="cs-CZ" sz="2000" b="1" dirty="0" smtClean="0"/>
              <a:t>Vztah k životnímu prostředí</a:t>
            </a:r>
            <a:endParaRPr lang="cs-CZ" sz="2000" b="1" dirty="0"/>
          </a:p>
          <a:p>
            <a:pPr marL="45720" indent="0">
              <a:buNone/>
            </a:pPr>
            <a:r>
              <a:rPr lang="cs-CZ" dirty="0">
                <a:solidFill>
                  <a:srgbClr val="FF0000"/>
                </a:solidFill>
              </a:rPr>
              <a:t>•       </a:t>
            </a:r>
            <a:r>
              <a:rPr lang="cs-CZ" b="1" dirty="0">
                <a:solidFill>
                  <a:srgbClr val="FF0000"/>
                </a:solidFill>
              </a:rPr>
              <a:t>Výběr tématu </a:t>
            </a:r>
            <a:r>
              <a:rPr lang="cs-CZ" sz="2000" b="1" dirty="0">
                <a:solidFill>
                  <a:srgbClr val="FF0000"/>
                </a:solidFill>
              </a:rPr>
              <a:t>:</a:t>
            </a:r>
            <a:r>
              <a:rPr lang="cs-CZ" sz="2000" b="1" dirty="0" smtClean="0"/>
              <a:t>                       Voda a její využití</a:t>
            </a:r>
            <a:endParaRPr lang="cs-CZ" sz="2000" b="1" dirty="0"/>
          </a:p>
          <a:p>
            <a:pPr marL="45720" indent="0">
              <a:buNone/>
            </a:pPr>
            <a:r>
              <a:rPr lang="cs-CZ" dirty="0">
                <a:solidFill>
                  <a:srgbClr val="FF0000"/>
                </a:solidFill>
              </a:rPr>
              <a:t>•       </a:t>
            </a:r>
            <a:r>
              <a:rPr lang="cs-CZ" b="1" dirty="0" smtClean="0">
                <a:solidFill>
                  <a:srgbClr val="FF0000"/>
                </a:solidFill>
              </a:rPr>
              <a:t>Dosažené konkretizované výstupy :</a:t>
            </a:r>
          </a:p>
          <a:p>
            <a:pPr marL="45720" indent="0">
              <a:buNone/>
            </a:pPr>
            <a:r>
              <a:rPr lang="cs-CZ" b="1" dirty="0" smtClean="0"/>
              <a:t>Děti si pomocí prezentace procvičují </a:t>
            </a:r>
            <a:r>
              <a:rPr lang="cs-CZ" b="1" dirty="0" err="1" smtClean="0"/>
              <a:t>grafomotoriku</a:t>
            </a:r>
            <a:r>
              <a:rPr lang="cs-CZ" b="1" dirty="0" smtClean="0"/>
              <a:t> a jemnou motoriku /skládáním papírové lodičky/.</a:t>
            </a:r>
          </a:p>
          <a:p>
            <a:pPr marL="45720" indent="0">
              <a:buNone/>
            </a:pPr>
            <a:r>
              <a:rPr lang="cs-CZ" b="1" dirty="0" smtClean="0"/>
              <a:t> Mají příležitost si uvědomit, že člověk a příroda se navzájem ovlivňují, že každý může svým chováním působit na životní prostředí.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40444" y="6257728"/>
            <a:ext cx="7619999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6592" y="787782"/>
            <a:ext cx="10558272" cy="1053209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4400" b="1" dirty="0">
                <a:solidFill>
                  <a:srgbClr val="FF0000"/>
                </a:solidFill>
                <a:latin typeface="Britannic Bold" panose="020B0903060703020204" pitchFamily="34" charset="0"/>
              </a:rPr>
              <a:t>Práce s interaktivním výukovým materiálem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8992" y="1840992"/>
            <a:ext cx="10187784" cy="2804160"/>
          </a:xfrm>
        </p:spPr>
        <p:txBody>
          <a:bodyPr>
            <a:normAutofit/>
          </a:bodyPr>
          <a:lstStyle/>
          <a:p>
            <a:endParaRPr lang="cs-CZ" b="1" i="1" dirty="0" smtClean="0"/>
          </a:p>
          <a:p>
            <a:r>
              <a:rPr lang="cs-CZ" b="1" i="1" dirty="0" smtClean="0"/>
              <a:t>Děti </a:t>
            </a:r>
            <a:r>
              <a:rPr lang="cs-CZ" b="1" i="1" dirty="0"/>
              <a:t>si na jednotlivých snímcích procvičují </a:t>
            </a:r>
            <a:r>
              <a:rPr lang="cs-CZ" b="1" i="1" dirty="0" err="1"/>
              <a:t>grafomotoriku</a:t>
            </a:r>
            <a:r>
              <a:rPr lang="cs-CZ" b="1" i="1" dirty="0"/>
              <a:t> – různé druhy čar, seznamují se s </a:t>
            </a:r>
            <a:r>
              <a:rPr lang="cs-CZ" b="1" i="1" dirty="0" smtClean="0"/>
              <a:t>prostředím, </a:t>
            </a:r>
            <a:r>
              <a:rPr lang="cs-CZ" b="1" i="1" dirty="0"/>
              <a:t>ve kterých se vyskytuje voda, s jejím skupenstvím, důležitostí v přírodě, v životě člověka.</a:t>
            </a:r>
          </a:p>
          <a:p>
            <a:r>
              <a:rPr lang="cs-CZ" b="1" i="1" dirty="0"/>
              <a:t>Jednotlivé snímky lze vytisknout jako pracovní list, </a:t>
            </a:r>
            <a:r>
              <a:rPr lang="cs-CZ" b="1" i="1" dirty="0" err="1"/>
              <a:t>vymalovánky</a:t>
            </a:r>
            <a:r>
              <a:rPr lang="cs-CZ" b="1" i="1" dirty="0"/>
              <a:t>.</a:t>
            </a:r>
          </a:p>
          <a:p>
            <a:r>
              <a:rPr lang="cs-CZ" b="1" i="1" dirty="0"/>
              <a:t>Na snímku č.19 se kliknutím na animaci otevře odkaz na návod, jak poskládat </a:t>
            </a:r>
            <a:r>
              <a:rPr lang="cs-CZ" b="1" i="1"/>
              <a:t>papírovou </a:t>
            </a:r>
            <a:r>
              <a:rPr lang="cs-CZ" b="1" i="1" smtClean="0"/>
              <a:t>lodičku.</a:t>
            </a:r>
            <a:endParaRPr lang="cs-CZ" b="1" i="1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28252" y="6483280"/>
            <a:ext cx="7619999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FF0000"/>
                </a:solidFill>
                <a:latin typeface="Britannic Bold" panose="020B0903060703020204" pitchFamily="34" charset="0"/>
              </a:rPr>
              <a:t>Studijní materiály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5792" y="1905000"/>
            <a:ext cx="9668256" cy="271576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Povinné </a:t>
            </a:r>
            <a:r>
              <a:rPr lang="cs-CZ" b="1" dirty="0">
                <a:solidFill>
                  <a:srgbClr val="FF0000"/>
                </a:solidFill>
              </a:rPr>
              <a:t>materiály, pomůcky a technické vybavení</a:t>
            </a:r>
          </a:p>
          <a:p>
            <a:pPr lvl="0"/>
            <a:r>
              <a:rPr lang="cs-CZ" b="1" dirty="0" smtClean="0">
                <a:solidFill>
                  <a:schemeClr val="tx1"/>
                </a:solidFill>
              </a:rPr>
              <a:t>zdroj</a:t>
            </a:r>
            <a:r>
              <a:rPr lang="cs-CZ" b="1" dirty="0">
                <a:solidFill>
                  <a:schemeClr val="tx1"/>
                </a:solidFill>
              </a:rPr>
              <a:t>: </a:t>
            </a:r>
            <a:r>
              <a:rPr lang="cs-CZ" b="1" u="sng" dirty="0">
                <a:solidFill>
                  <a:schemeClr val="tx1"/>
                </a:solidFill>
                <a:hlinkClick r:id="rId2"/>
              </a:rPr>
              <a:t>www.dumy.cz</a:t>
            </a:r>
            <a:endParaRPr lang="cs-CZ" b="1" dirty="0">
              <a:solidFill>
                <a:schemeClr val="tx1"/>
              </a:solidFill>
            </a:endParaRPr>
          </a:p>
          <a:p>
            <a:pPr lvl="0"/>
            <a:r>
              <a:rPr lang="cs-CZ" b="1" dirty="0">
                <a:solidFill>
                  <a:schemeClr val="tx1"/>
                </a:solidFill>
              </a:rPr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>
                <a:solidFill>
                  <a:srgbClr val="FF0000"/>
                </a:solidFill>
              </a:rPr>
              <a:t>Nepovinné materiály</a:t>
            </a:r>
          </a:p>
          <a:p>
            <a:r>
              <a:rPr lang="cs-CZ" b="1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92925" y="6404032"/>
            <a:ext cx="7619999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76512" y="6492875"/>
            <a:ext cx="7619999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24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2159000" y="1041400"/>
            <a:ext cx="7937500" cy="4143664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  <a:solidFill>
              <a:srgbClr val="FF0000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>
                  <a:solidFill>
                    <a:srgbClr val="FF0000"/>
                  </a:solidFill>
                </a:rPr>
                <a:t>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1808136" y="198800"/>
            <a:ext cx="75139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92D050"/>
                </a:solidFill>
              </a:rPr>
              <a:t>       Cíle polytechnické výchovy                                                                       </a:t>
            </a:r>
            <a:endParaRPr lang="cs-CZ" sz="3600" b="1" dirty="0">
              <a:solidFill>
                <a:srgbClr val="92D050"/>
              </a:solidFill>
            </a:endParaRPr>
          </a:p>
          <a:p>
            <a:r>
              <a:rPr lang="cs-CZ" sz="2800" b="1" dirty="0" smtClean="0">
                <a:solidFill>
                  <a:srgbClr val="92D050"/>
                </a:solidFill>
              </a:rPr>
              <a:t>                  </a:t>
            </a:r>
            <a:endParaRPr lang="cs-CZ" sz="28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0</TotalTime>
  <Words>229</Words>
  <Application>Microsoft Office PowerPoint</Application>
  <PresentationFormat>Širokoúhlá obrazovka</PresentationFormat>
  <Paragraphs>49</Paragraphs>
  <Slides>24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Arial</vt:lpstr>
      <vt:lpstr>Britannic Bold</vt:lpstr>
      <vt:lpstr>Broadway</vt:lpstr>
      <vt:lpstr>Century Gothic</vt:lpstr>
      <vt:lpstr>Wingdings 3</vt:lpstr>
      <vt:lpstr>Stébla</vt:lpstr>
      <vt:lpstr>       Voda           grafomotorika</vt:lpstr>
      <vt:lpstr>Prezentace aplikace PowerPoint</vt:lpstr>
      <vt:lpstr>Použité odkazy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     Použité odkazy</vt:lpstr>
      <vt:lpstr>Prvky polytechnické výchovy</vt:lpstr>
      <vt:lpstr> Práce s interaktivním výukovým materiálem          </vt:lpstr>
      <vt:lpstr>Studijní materiály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2015-04-22T06:55:43Z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