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29"/>
  </p:notesMasterIdLst>
  <p:handoutMasterIdLst>
    <p:handoutMasterId r:id="rId30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97" r:id="rId10"/>
    <p:sldId id="295" r:id="rId11"/>
    <p:sldId id="296" r:id="rId12"/>
    <p:sldId id="298" r:id="rId13"/>
    <p:sldId id="299" r:id="rId14"/>
    <p:sldId id="287" r:id="rId15"/>
    <p:sldId id="288" r:id="rId16"/>
    <p:sldId id="289" r:id="rId17"/>
    <p:sldId id="290" r:id="rId18"/>
    <p:sldId id="291" r:id="rId19"/>
    <p:sldId id="292" r:id="rId20"/>
    <p:sldId id="293" r:id="rId21"/>
    <p:sldId id="300" r:id="rId22"/>
    <p:sldId id="275" r:id="rId23"/>
    <p:sldId id="277" r:id="rId24"/>
    <p:sldId id="276" r:id="rId25"/>
    <p:sldId id="278" r:id="rId26"/>
    <p:sldId id="280" r:id="rId27"/>
    <p:sldId id="28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  <p14:sldId id="285"/>
            <p14:sldId id="286"/>
            <p14:sldId id="297"/>
            <p14:sldId id="295"/>
            <p14:sldId id="296"/>
            <p14:sldId id="298"/>
            <p14:sldId id="299"/>
          </p14:sldIdLst>
        </p14:section>
        <p14:section name="POZNÁVAČKA" id="{BA52EF77-5674-434B-A6E5-B757F4878BB1}">
          <p14:sldIdLst>
            <p14:sldId id="287"/>
            <p14:sldId id="288"/>
            <p14:sldId id="289"/>
            <p14:sldId id="290"/>
            <p14:sldId id="291"/>
            <p14:sldId id="292"/>
            <p14:sldId id="293"/>
          </p14:sldIdLst>
        </p14:section>
        <p14:section name="pracovní list" id="{6FACFAAB-7EFE-4482-BC99-A2A5C7A2D021}">
          <p14:sldIdLst>
            <p14:sldId id="30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5F8ED"/>
    <a:srgbClr val="766F5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42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pPr/>
              <a:t>4/22/2015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7418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227817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0607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123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267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00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366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3202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5598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6847952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8752811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9630789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01552877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687487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6298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83605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527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microsoft.com/office/2007/relationships/hdphoto" Target="../media/hdphoto1.wdp"/><Relationship Id="rId9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328724" flipV="1">
            <a:off x="1061280" y="992260"/>
            <a:ext cx="1302913" cy="17372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16822">
            <a:off x="7732842" y="3168515"/>
            <a:ext cx="1966175" cy="13517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4234">
            <a:off x="2519839" y="2969748"/>
            <a:ext cx="2013397" cy="15100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61487">
            <a:off x="10047251" y="4127426"/>
            <a:ext cx="1136274" cy="1707078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Jarní květiny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2565" y="600457"/>
            <a:ext cx="6064235" cy="4161598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/>
        </p:nvSpPr>
        <p:spPr>
          <a:xfrm>
            <a:off x="7799615" y="3536511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SNĚŽENKY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13615" y="249513"/>
            <a:ext cx="3687535" cy="4914606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1932215" y="1409700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BLEDULE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003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695" y="1532134"/>
            <a:ext cx="4724809" cy="35420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0679" y="1532134"/>
            <a:ext cx="5320585" cy="3541514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/>
        </p:nvSpPr>
        <p:spPr>
          <a:xfrm>
            <a:off x="4466163" y="785813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KROKUSY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58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83676" y="1247515"/>
            <a:ext cx="3797648" cy="37798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87365" y="1247515"/>
            <a:ext cx="2511770" cy="3779848"/>
          </a:xfrm>
          <a:prstGeom prst="rect">
            <a:avLst/>
          </a:prstGeom>
        </p:spPr>
      </p:pic>
      <p:sp>
        <p:nvSpPr>
          <p:cNvPr id="9" name="Nadpis 1"/>
          <p:cNvSpPr>
            <a:spLocks noGrp="1"/>
          </p:cNvSpPr>
          <p:nvPr/>
        </p:nvSpPr>
        <p:spPr>
          <a:xfrm>
            <a:off x="8009463" y="3490913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NARCISKY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4581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87200" y="566746"/>
            <a:ext cx="6322100" cy="4200508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7818665" y="1581150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PETRKLÍČ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5300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76650" y="496111"/>
            <a:ext cx="5661116" cy="4249265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1158784" y="4271174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TULIPÁNY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38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alky, Fialový, Kvítky, Jaro, Porost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6381"/>
          <a:stretch/>
        </p:blipFill>
        <p:spPr bwMode="auto">
          <a:xfrm>
            <a:off x="5299075" y="522287"/>
            <a:ext cx="4057650" cy="448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2076450" y="1474914"/>
            <a:ext cx="3482884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FIALKY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471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illy Z Údolí, Bílý Kv&amp;ecaron;t, Jaro, 1 Kv&amp;ecaron;tna, Zvonek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07" b="15755"/>
          <a:stretch/>
        </p:blipFill>
        <p:spPr bwMode="auto">
          <a:xfrm>
            <a:off x="3527425" y="304800"/>
            <a:ext cx="4572000" cy="478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7235734" y="1489874"/>
            <a:ext cx="4518116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KONVALINKY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041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313"/>
          <a:stretch/>
        </p:blipFill>
        <p:spPr>
          <a:xfrm>
            <a:off x="3714750" y="0"/>
            <a:ext cx="4724400" cy="5162550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7502434" y="3947324"/>
            <a:ext cx="3965666" cy="948526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MODŘENEC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9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33" t="21388" b="1"/>
          <a:stretch/>
        </p:blipFill>
        <p:spPr>
          <a:xfrm>
            <a:off x="5429250" y="133350"/>
            <a:ext cx="3886200" cy="5022970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1920784" y="1696431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ZLATICE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7217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o&amp;ccaron;i&amp;ccaron;ka, Palm Kitten, Sal Pastvina, Hala Louka, Pru&amp;zcaron;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6325" y="5873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/>
        </p:nvSpPr>
        <p:spPr>
          <a:xfrm>
            <a:off x="7673884" y="1410681"/>
            <a:ext cx="3886200" cy="948404"/>
          </a:xfrm>
          <a:prstGeom prst="rect">
            <a:avLst/>
          </a:prstGeom>
          <a:solidFill>
            <a:srgbClr val="766F54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F5F8ED"/>
                </a:solidFill>
              </a:rPr>
              <a:t>KOČIČKY</a:t>
            </a:r>
            <a:endParaRPr lang="cs-CZ" sz="5400" b="1" dirty="0">
              <a:solidFill>
                <a:srgbClr val="F5F8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9711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89213" y="4667250"/>
            <a:ext cx="8915400" cy="566738"/>
          </a:xfrm>
        </p:spPr>
        <p:txBody>
          <a:bodyPr/>
          <a:lstStyle/>
          <a:p>
            <a:pPr algn="ctr"/>
            <a:r>
              <a:rPr lang="cs-CZ" b="1" dirty="0" smtClean="0"/>
              <a:t>POMOZ ZAHRADNÍKOVI NAJÍT SPRÁVNÉ KVĚTINY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4295021" y="421256"/>
            <a:ext cx="4344905" cy="4529363"/>
            <a:chOff x="4763742" y="3508399"/>
            <a:chExt cx="2670010" cy="2783362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20748" y="3508399"/>
              <a:ext cx="2513004" cy="2509077"/>
            </a:xfrm>
            <a:prstGeom prst="rect">
              <a:avLst/>
            </a:prstGeom>
          </p:spPr>
        </p:pic>
        <p:pic>
          <p:nvPicPr>
            <p:cNvPr id="6" name="Picture 12" descr="Watering Can, Water, Pour, Garden, Waterin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007" t="12884" r="36959" b="17963"/>
            <a:stretch/>
          </p:blipFill>
          <p:spPr bwMode="auto">
            <a:xfrm>
              <a:off x="5296297" y="5114990"/>
              <a:ext cx="1090244" cy="1176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692215">
              <a:off x="6428173" y="5844209"/>
              <a:ext cx="868769" cy="434385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352117">
              <a:off x="4763742" y="5846481"/>
              <a:ext cx="732736" cy="3663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97270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36411"/>
            <a:ext cx="2171952" cy="22088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116" y="609148"/>
            <a:ext cx="2312940" cy="28815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2920" y="3818487"/>
            <a:ext cx="1191108" cy="20618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2507" y="2346131"/>
            <a:ext cx="2461395" cy="250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921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3.7037E-7 L -0.11146 -0.2458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73" y="-1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62537"/>
            <a:ext cx="2171952" cy="22088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116" y="609148"/>
            <a:ext cx="2312940" cy="28815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2920" y="3818487"/>
            <a:ext cx="1191108" cy="20618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19658" y="1831460"/>
            <a:ext cx="1343163" cy="269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6808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2.22222E-6 L -0.128 0.2909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58" y="1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62537"/>
            <a:ext cx="2171952" cy="22088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116" y="609148"/>
            <a:ext cx="2312940" cy="28815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2920" y="3818487"/>
            <a:ext cx="1191108" cy="20618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2949" y="2037749"/>
            <a:ext cx="1890443" cy="25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971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1.48148E-6 L 0.29375 -0.1956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92" y="-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62537"/>
            <a:ext cx="2171952" cy="22088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116" y="609148"/>
            <a:ext cx="2312940" cy="28815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2920" y="3818487"/>
            <a:ext cx="1191108" cy="20618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7418" y="2142086"/>
            <a:ext cx="2436796" cy="1868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6990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19427 0.26342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44" y="1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28984" y="704914"/>
            <a:ext cx="2236071" cy="278577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62537"/>
            <a:ext cx="2171952" cy="22088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2920" y="3818487"/>
            <a:ext cx="1191108" cy="20618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64313" y="1783569"/>
            <a:ext cx="2095113" cy="2610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1155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96296E-6 L -0.40586 0.15139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99" y="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1459" y="4162537"/>
            <a:ext cx="2171952" cy="220889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8870" y="151170"/>
            <a:ext cx="946155" cy="18987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7753" y="3315076"/>
            <a:ext cx="1986577" cy="268456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6791" y="283194"/>
            <a:ext cx="2521871" cy="1933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116" y="609148"/>
            <a:ext cx="2312940" cy="28815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1297" y="3937839"/>
            <a:ext cx="1191108" cy="20618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6683" y="2114725"/>
            <a:ext cx="1183027" cy="204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1070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2.96296E-6 L -0.40977 -0.2655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95" y="-1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3170" y="218761"/>
            <a:ext cx="3454479" cy="663923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168" y="1500066"/>
            <a:ext cx="4041090" cy="47455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7649" y="1701113"/>
            <a:ext cx="4235728" cy="5284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1627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hlinkClick r:id="rId2"/>
              </a:rPr>
              <a:t>www.pixabay.com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3"/>
              </a:rPr>
              <a:t>www.clker.com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135808"/>
            <a:ext cx="7619999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083089" cy="150949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chemeClr val="tx1"/>
                </a:solidFill>
              </a:rPr>
              <a:t>Dotyková </a:t>
            </a:r>
            <a:r>
              <a:rPr lang="cs-CZ" dirty="0">
                <a:solidFill>
                  <a:schemeClr val="tx1"/>
                </a:solidFill>
              </a:rPr>
              <a:t>obrazovka, připojená k PC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Didaktický </a:t>
            </a:r>
            <a:r>
              <a:rPr lang="cs-CZ" dirty="0">
                <a:solidFill>
                  <a:schemeClr val="tx1"/>
                </a:solidFill>
              </a:rPr>
              <a:t>kufřík - KUMUČ </a:t>
            </a:r>
            <a:r>
              <a:rPr lang="cs-CZ" dirty="0" smtClean="0">
                <a:solidFill>
                  <a:schemeClr val="tx1"/>
                </a:solidFill>
              </a:rPr>
              <a:t>(pastelky)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Materiál vznikl jako pomůcka pro seznámení dětí s jarními rostlinami. Děti si o rostlinách povídají – zda je </a:t>
            </a:r>
            <a:r>
              <a:rPr lang="cs-CZ" dirty="0" smtClean="0">
                <a:solidFill>
                  <a:schemeClr val="tx1"/>
                </a:solidFill>
              </a:rPr>
              <a:t>znají / </a:t>
            </a:r>
            <a:r>
              <a:rPr lang="cs-CZ" dirty="0" smtClean="0">
                <a:solidFill>
                  <a:schemeClr val="tx1"/>
                </a:solidFill>
              </a:rPr>
              <a:t>mají doma/…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>
                <a:solidFill>
                  <a:schemeClr val="tx1"/>
                </a:solidFill>
              </a:rPr>
              <a:t>první části </a:t>
            </a:r>
            <a:r>
              <a:rPr lang="cs-CZ" dirty="0" smtClean="0">
                <a:solidFill>
                  <a:schemeClr val="tx1"/>
                </a:solidFill>
              </a:rPr>
              <a:t>materiálu děti </a:t>
            </a:r>
            <a:r>
              <a:rPr lang="cs-CZ" dirty="0">
                <a:solidFill>
                  <a:schemeClr val="tx1"/>
                </a:solidFill>
              </a:rPr>
              <a:t>poznávají jarní </a:t>
            </a:r>
            <a:r>
              <a:rPr lang="cs-CZ" dirty="0" smtClean="0">
                <a:solidFill>
                  <a:schemeClr val="tx1"/>
                </a:solidFill>
              </a:rPr>
              <a:t>květiny a keře, hádají správný název.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Ve druhé části děti určují, který stín patří barevné </a:t>
            </a:r>
            <a:r>
              <a:rPr lang="cs-CZ" dirty="0" smtClean="0">
                <a:solidFill>
                  <a:schemeClr val="tx1"/>
                </a:solidFill>
              </a:rPr>
              <a:t>květině.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 konci materiálu je pracovní list – omalovánky, který je určený k tisku.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083090" cy="113818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 první části se jména rostlin objeví po dotyku/ kliknutí na obrázek.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Ve druhé části se správný stín přesune pod barevnou květinu, Ostatní snímky se po dotyku zahoupou.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Pracovní list je určený k tisku, při prezentaci se nezobrazuje.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Vzdělávací oblast </a:t>
            </a:r>
            <a:r>
              <a:rPr lang="cs-CZ" b="1" dirty="0" smtClean="0">
                <a:solidFill>
                  <a:schemeClr val="tx1"/>
                </a:solidFill>
              </a:rPr>
              <a:t>DÍTĚ A JEHO PSYCHIKA (PSYCHOLOGICKÁ)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Podoblast </a:t>
            </a:r>
            <a:r>
              <a:rPr lang="cs-CZ" b="1" dirty="0" smtClean="0">
                <a:solidFill>
                  <a:schemeClr val="tx1"/>
                </a:solidFill>
              </a:rPr>
              <a:t>POZNÁVACÍ SCHOPNOSTI – tvořivost, vynalézavost, fantazie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Dosažené konkretizované výstupy </a:t>
            </a:r>
            <a:r>
              <a:rPr lang="cs-CZ" dirty="0" smtClean="0">
                <a:solidFill>
                  <a:schemeClr val="tx1"/>
                </a:solidFill>
              </a:rPr>
              <a:t>– spontánně vyprávět zážitky ze svého okolí, vyjadřovat fantazijní představy,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317</Words>
  <Application>Microsoft Office PowerPoint</Application>
  <PresentationFormat>Vlastní</PresentationFormat>
  <Paragraphs>52</Paragraphs>
  <Slides>26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Stébla</vt:lpstr>
      <vt:lpstr>Jarní květiny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POMOZ ZAHRADNÍKOVI NAJÍT SPRÁVNÉ KVĚTINY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2015-04-22T09:59:24Z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