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3"/>
  </p:notesMasterIdLst>
  <p:handoutMasterIdLst>
    <p:handoutMasterId r:id="rId14"/>
  </p:handoutMasterIdLst>
  <p:sldIdLst>
    <p:sldId id="272" r:id="rId3"/>
    <p:sldId id="286" r:id="rId4"/>
    <p:sldId id="287" r:id="rId5"/>
    <p:sldId id="288" r:id="rId6"/>
    <p:sldId id="275" r:id="rId7"/>
    <p:sldId id="277" r:id="rId8"/>
    <p:sldId id="276" r:id="rId9"/>
    <p:sldId id="278" r:id="rId10"/>
    <p:sldId id="280" r:id="rId11"/>
    <p:sldId id="281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úvod" id="{425EB4FB-E821-4B32-8ECA-EFEAA5D3F6A1}">
          <p14:sldIdLst>
            <p14:sldId id="272"/>
          </p14:sldIdLst>
        </p14:section>
        <p14:section name="obsah" id="{B6707796-E6B6-457E-A385-D5A3BB8693D5}">
          <p14:sldIdLst>
            <p14:sldId id="286"/>
          </p14:sldIdLst>
        </p14:section>
        <p14:section name="PL - siluety" id="{6844F23D-51C8-4C81-A521-16BF9E577C88}">
          <p14:sldIdLst>
            <p14:sldId id="287"/>
            <p14:sldId id="288"/>
          </p14:sldIdLst>
        </p14:section>
        <p14:section name="popisy" id="{4491A3A5-2D98-4803-9565-90AB9C3B3DA8}">
          <p14:sldIdLst>
            <p14:sldId id="275"/>
            <p14:sldId id="277"/>
            <p14:sldId id="276"/>
            <p14:sldId id="278"/>
            <p14:sldId id="280"/>
            <p14:sldId id="281"/>
          </p14:sldIdLst>
        </p14:section>
      </p14:sectionLst>
    </p:ex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2951" autoAdjust="0"/>
    <p:restoredTop sz="94660"/>
  </p:normalViewPr>
  <p:slideViewPr>
    <p:cSldViewPr snapToGrid="0">
      <p:cViewPr varScale="1">
        <p:scale>
          <a:sx n="80" d="100"/>
          <a:sy n="80" d="100"/>
        </p:scale>
        <p:origin x="-108" y="-558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commentAuthors" Target="commentAuthors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22.4.2015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22.4.2015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microsoft.com/office/2007/relationships/hdphoto" Target="../media/hdphoto3.wdp"/><Relationship Id="rId18" Type="http://schemas.microsoft.com/office/2007/relationships/hdphoto" Target="../media/hdphoto5.wdp"/><Relationship Id="rId26" Type="http://schemas.openxmlformats.org/officeDocument/2006/relationships/image" Target="../media/image21.png"/><Relationship Id="rId3" Type="http://schemas.openxmlformats.org/officeDocument/2006/relationships/image" Target="../media/image5.png"/><Relationship Id="rId21" Type="http://schemas.openxmlformats.org/officeDocument/2006/relationships/image" Target="../media/image17.png"/><Relationship Id="rId34" Type="http://schemas.openxmlformats.org/officeDocument/2006/relationships/image" Target="../media/image29.png"/><Relationship Id="rId7" Type="http://schemas.openxmlformats.org/officeDocument/2006/relationships/image" Target="../media/image7.png"/><Relationship Id="rId12" Type="http://schemas.openxmlformats.org/officeDocument/2006/relationships/image" Target="../media/image12.png"/><Relationship Id="rId17" Type="http://schemas.openxmlformats.org/officeDocument/2006/relationships/image" Target="../media/image15.png"/><Relationship Id="rId25" Type="http://schemas.openxmlformats.org/officeDocument/2006/relationships/image" Target="../media/image20.png"/><Relationship Id="rId33" Type="http://schemas.openxmlformats.org/officeDocument/2006/relationships/image" Target="../media/image28.png"/><Relationship Id="rId2" Type="http://schemas.openxmlformats.org/officeDocument/2006/relationships/image" Target="../media/image4.png"/><Relationship Id="rId16" Type="http://schemas.microsoft.com/office/2007/relationships/hdphoto" Target="../media/hdphoto4.wdp"/><Relationship Id="rId20" Type="http://schemas.microsoft.com/office/2007/relationships/hdphoto" Target="../media/hdphoto6.wdp"/><Relationship Id="rId29" Type="http://schemas.openxmlformats.org/officeDocument/2006/relationships/image" Target="../media/image24.png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11" Type="http://schemas.openxmlformats.org/officeDocument/2006/relationships/image" Target="../media/image11.png"/><Relationship Id="rId24" Type="http://schemas.openxmlformats.org/officeDocument/2006/relationships/image" Target="../media/image19.png"/><Relationship Id="rId32" Type="http://schemas.openxmlformats.org/officeDocument/2006/relationships/image" Target="../media/image27.png"/><Relationship Id="rId37" Type="http://schemas.openxmlformats.org/officeDocument/2006/relationships/image" Target="../media/image32.png"/><Relationship Id="rId5" Type="http://schemas.openxmlformats.org/officeDocument/2006/relationships/image" Target="../media/image6.png"/><Relationship Id="rId15" Type="http://schemas.openxmlformats.org/officeDocument/2006/relationships/image" Target="../media/image14.png"/><Relationship Id="rId23" Type="http://schemas.openxmlformats.org/officeDocument/2006/relationships/image" Target="../media/image18.png"/><Relationship Id="rId28" Type="http://schemas.openxmlformats.org/officeDocument/2006/relationships/image" Target="../media/image23.png"/><Relationship Id="rId36" Type="http://schemas.openxmlformats.org/officeDocument/2006/relationships/image" Target="../media/image31.png"/><Relationship Id="rId10" Type="http://schemas.openxmlformats.org/officeDocument/2006/relationships/image" Target="../media/image10.png"/><Relationship Id="rId19" Type="http://schemas.openxmlformats.org/officeDocument/2006/relationships/image" Target="../media/image16.png"/><Relationship Id="rId31" Type="http://schemas.openxmlformats.org/officeDocument/2006/relationships/image" Target="../media/image26.png"/><Relationship Id="rId4" Type="http://schemas.microsoft.com/office/2007/relationships/hdphoto" Target="../media/hdphoto1.wdp"/><Relationship Id="rId9" Type="http://schemas.openxmlformats.org/officeDocument/2006/relationships/image" Target="../media/image9.png"/><Relationship Id="rId14" Type="http://schemas.openxmlformats.org/officeDocument/2006/relationships/image" Target="../media/image13.png"/><Relationship Id="rId22" Type="http://schemas.microsoft.com/office/2007/relationships/hdphoto" Target="../media/hdphoto7.wdp"/><Relationship Id="rId27" Type="http://schemas.openxmlformats.org/officeDocument/2006/relationships/image" Target="../media/image22.png"/><Relationship Id="rId30" Type="http://schemas.openxmlformats.org/officeDocument/2006/relationships/image" Target="../media/image25.png"/><Relationship Id="rId35" Type="http://schemas.openxmlformats.org/officeDocument/2006/relationships/image" Target="../media/image30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9.png"/><Relationship Id="rId4" Type="http://schemas.openxmlformats.org/officeDocument/2006/relationships/image" Target="../media/image38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pixabay.com/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SILUETY POD HLADINOU</a:t>
            </a:r>
            <a:endParaRPr lang="cs-CZ" sz="6000" b="1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1" i="0" baseline="0" dirty="0" smtClean="0"/>
              <a:t>Kdo je kdo?</a:t>
            </a:r>
            <a:endParaRPr lang="cs-CZ" sz="2400" b="1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68000" b="-6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5" name="krab-stín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rightnessContrast brigh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8814" y="5324770"/>
            <a:ext cx="2342408" cy="1560995"/>
          </a:xfrm>
          <a:prstGeom prst="rect">
            <a:avLst/>
          </a:prstGeom>
        </p:spPr>
      </p:pic>
      <p:pic>
        <p:nvPicPr>
          <p:cNvPr id="87" name="mušle-stín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469" b="100000" l="15313" r="83125"/>
                    </a14:imgEffect>
                    <a14:imgEffect>
                      <a14:brightnessContrast brigh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156" r="15607"/>
          <a:stretch/>
        </p:blipFill>
        <p:spPr>
          <a:xfrm rot="6800606">
            <a:off x="4199082" y="5018689"/>
            <a:ext cx="1678793" cy="1570483"/>
          </a:xfrm>
          <a:prstGeom prst="rect">
            <a:avLst/>
          </a:prstGeom>
        </p:spPr>
      </p:pic>
      <p:pic>
        <p:nvPicPr>
          <p:cNvPr id="77" name="hvězdice-stín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309" t="13904" r="37529" b="4457"/>
          <a:stretch/>
        </p:blipFill>
        <p:spPr>
          <a:xfrm>
            <a:off x="8671021" y="5132766"/>
            <a:ext cx="1648803" cy="1620497"/>
          </a:xfrm>
          <a:prstGeom prst="rect">
            <a:avLst/>
          </a:prstGeom>
        </p:spPr>
      </p:pic>
      <p:pic>
        <p:nvPicPr>
          <p:cNvPr id="88" name="mlž-stín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2019" t="8070" r="14429" b="32105"/>
          <a:stretch/>
        </p:blipFill>
        <p:spPr>
          <a:xfrm>
            <a:off x="9976621" y="3773725"/>
            <a:ext cx="1745296" cy="1798024"/>
          </a:xfrm>
          <a:prstGeom prst="rect">
            <a:avLst/>
          </a:prstGeom>
        </p:spPr>
      </p:pic>
      <p:pic>
        <p:nvPicPr>
          <p:cNvPr id="86" name="žralok-stín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4365" t="53889" r="3448" b="9166"/>
          <a:stretch/>
        </p:blipFill>
        <p:spPr>
          <a:xfrm rot="472856">
            <a:off x="8021386" y="2178487"/>
            <a:ext cx="3911353" cy="1477869"/>
          </a:xfrm>
          <a:prstGeom prst="rect">
            <a:avLst/>
          </a:prstGeom>
        </p:spPr>
      </p:pic>
      <p:pic>
        <p:nvPicPr>
          <p:cNvPr id="76" name="medůza-stín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162114" y="92374"/>
            <a:ext cx="3151162" cy="1944858"/>
          </a:xfrm>
          <a:prstGeom prst="rect">
            <a:avLst/>
          </a:prstGeom>
        </p:spPr>
      </p:pic>
      <p:pic>
        <p:nvPicPr>
          <p:cNvPr id="82" name="delfín-stín"/>
          <p:cNvPicPr>
            <a:picLocks noChangeAspect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807" t="41591" r="-1417" b="8409"/>
          <a:stretch/>
        </p:blipFill>
        <p:spPr>
          <a:xfrm>
            <a:off x="5258573" y="151585"/>
            <a:ext cx="3710621" cy="1253810"/>
          </a:xfrm>
          <a:prstGeom prst="rect">
            <a:avLst/>
          </a:prstGeom>
        </p:spPr>
      </p:pic>
      <p:pic>
        <p:nvPicPr>
          <p:cNvPr id="84" name="koník-stín"/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 xmlns="">
                  <a14:imgLayer r:embed="rId13">
                    <a14:imgEffect>
                      <a14:backgroundRemoval t="18750" b="66771" l="13125" r="44922">
                        <a14:foregroundMark x1="23984" y1="34792" x2="21641" y2="38750"/>
                        <a14:foregroundMark x1="22813" y1="43125" x2="21563" y2="44896"/>
                      </a14:backgroundRemoval>
                    </a14:imgEffect>
                    <a14:imgEffect>
                      <a14:brightnessContrast bright="97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0972" t="18759" r="54923" b="31204"/>
          <a:stretch/>
        </p:blipFill>
        <p:spPr>
          <a:xfrm rot="19893573">
            <a:off x="6809430" y="1713306"/>
            <a:ext cx="1547375" cy="1702641"/>
          </a:xfrm>
          <a:prstGeom prst="rect">
            <a:avLst/>
          </a:prstGeom>
        </p:spPr>
      </p:pic>
      <p:pic>
        <p:nvPicPr>
          <p:cNvPr id="83" name="chobotnice-stín"/>
          <p:cNvPicPr>
            <a:picLocks noChangeAspect="1"/>
          </p:cNvPicPr>
          <p:nvPr/>
        </p:nvPicPr>
        <p:blipFill rotWithShape="1"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5411" t="10951" r="29849" b="1909"/>
          <a:stretch/>
        </p:blipFill>
        <p:spPr>
          <a:xfrm>
            <a:off x="6025330" y="3507561"/>
            <a:ext cx="2606168" cy="2764758"/>
          </a:xfrm>
          <a:prstGeom prst="rect">
            <a:avLst/>
          </a:prstGeom>
        </p:spPr>
      </p:pic>
      <p:pic>
        <p:nvPicPr>
          <p:cNvPr id="85" name="manta-stín"/>
          <p:cNvPicPr>
            <a:picLocks noChangeAspect="1"/>
          </p:cNvPicPr>
          <p:nvPr/>
        </p:nvPicPr>
        <p:blipFill rotWithShape="1">
          <a:blip r:embed="rId15" cstate="print">
            <a:extLst>
              <a:ext uri="{BEBA8EAE-BF5A-486C-A8C5-ECC9F3942E4B}">
                <a14:imgProps xmlns:a14="http://schemas.microsoft.com/office/drawing/2010/main" xmlns="">
                  <a14:imgLayer r:embed="rId16">
                    <a14:imgEffect>
                      <a14:backgroundRemoval t="20625" b="66250" l="12656" r="72500">
                        <a14:foregroundMark x1="47188" y1="57708" x2="51406" y2="60729"/>
                        <a14:foregroundMark x1="51719" y1="61146" x2="57656" y2="61667"/>
                        <a14:foregroundMark x1="36094" y1="36875" x2="21406" y2="31250"/>
                        <a14:foregroundMark x1="21797" y1="31667" x2="20156" y2="30938"/>
                        <a14:foregroundMark x1="60781" y1="52604" x2="65859" y2="53854"/>
                        <a14:foregroundMark x1="64766" y1="54167" x2="65938" y2="59375"/>
                        <a14:foregroundMark x1="46094" y1="58125" x2="44766" y2="57292"/>
                        <a14:foregroundMark x1="68594" y1="21771" x2="69297" y2="22813"/>
                        <a14:foregroundMark x1="13906" y1="44167" x2="13906" y2="45208"/>
                        <a14:backgroundMark x1="63672" y1="55521" x2="60859" y2="59479"/>
                        <a14:backgroundMark x1="61719" y1="57083" x2="60469" y2="57813"/>
                        <a14:backgroundMark x1="54688" y1="62708" x2="52109" y2="62083"/>
                      </a14:backgroundRemoval>
                    </a14:imgEffect>
                    <a14:imgEffect>
                      <a14:brightnessContrast brigh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039" t="20078" r="27255" b="33333"/>
          <a:stretch/>
        </p:blipFill>
        <p:spPr>
          <a:xfrm>
            <a:off x="3597154" y="2092723"/>
            <a:ext cx="2875347" cy="1654997"/>
          </a:xfrm>
          <a:prstGeom prst="rect">
            <a:avLst/>
          </a:prstGeom>
        </p:spPr>
      </p:pic>
      <p:pic>
        <p:nvPicPr>
          <p:cNvPr id="78" name="rejnok-stín"/>
          <p:cNvPicPr>
            <a:picLocks noChangeAspect="1"/>
          </p:cNvPicPr>
          <p:nvPr/>
        </p:nvPicPr>
        <p:blipFill rotWithShape="1">
          <a:blip r:embed="rId17" cstate="print">
            <a:extLst>
              <a:ext uri="{BEBA8EAE-BF5A-486C-A8C5-ECC9F3942E4B}">
                <a14:imgProps xmlns:a14="http://schemas.microsoft.com/office/drawing/2010/main" xmlns="">
                  <a14:imgLayer r:embed="rId18">
                    <a14:imgEffect>
                      <a14:backgroundRemoval t="18611" b="91389" l="625" r="97891">
                        <a14:foregroundMark x1="28594" y1="55139" x2="20391" y2="54167"/>
                        <a14:foregroundMark x1="21172" y1="55278" x2="15469" y2="55417"/>
                        <a14:foregroundMark x1="14922" y1="54583" x2="9297" y2="53472"/>
                        <a14:foregroundMark x1="8672" y1="52917" x2="1797" y2="52222"/>
                        <a14:foregroundMark x1="48516" y1="53750" x2="28906" y2="55139"/>
                        <a14:foregroundMark x1="53125" y1="59444" x2="48594" y2="60139"/>
                        <a14:foregroundMark x1="48125" y1="59444" x2="42422" y2="59583"/>
                        <a14:backgroundMark x1="15078" y1="56944" x2="19531" y2="58333"/>
                        <a14:backgroundMark x1="14063" y1="56528" x2="14766" y2="56528"/>
                        <a14:backgroundMark x1="20313" y1="56944" x2="26563" y2="57917"/>
                        <a14:backgroundMark x1="27266" y1="58611" x2="38125" y2="60833"/>
                        <a14:backgroundMark x1="40469" y1="60833" x2="48594" y2="60556"/>
                        <a14:backgroundMark x1="53203" y1="60278" x2="52109" y2="63611"/>
                        <a14:backgroundMark x1="52109" y1="64722" x2="52031" y2="67917"/>
                        <a14:backgroundMark x1="59062" y1="85139" x2="66172" y2="90556"/>
                        <a14:backgroundMark x1="65938" y1="89722" x2="68906" y2="91250"/>
                        <a14:backgroundMark x1="77500" y1="89444" x2="83125" y2="85833"/>
                        <a14:backgroundMark x1="83125" y1="85139" x2="80781" y2="86944"/>
                        <a14:backgroundMark x1="90234" y1="80139" x2="91094" y2="77222"/>
                        <a14:backgroundMark x1="91484" y1="77917" x2="93672" y2="73889"/>
                        <a14:backgroundMark x1="97188" y1="65417" x2="95000" y2="73194"/>
                        <a14:backgroundMark x1="97109" y1="67917" x2="93281" y2="74722"/>
                        <a14:backgroundMark x1="97109" y1="50694" x2="97813" y2="60278"/>
                        <a14:backgroundMark x1="97188" y1="70000" x2="97813" y2="59583"/>
                        <a14:backgroundMark x1="90625" y1="34306" x2="96328" y2="49028"/>
                        <a14:backgroundMark x1="71875" y1="20556" x2="64688" y2="24722"/>
                        <a14:backgroundMark x1="52969" y1="60417" x2="48203" y2="62083"/>
                        <a14:backgroundMark x1="53281" y1="61667" x2="50391" y2="64306"/>
                      </a14:backgroundRemoval>
                    </a14:imgEffect>
                    <a14:imgEffect>
                      <a14:brightnessContrast brigh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8666" r="1700" b="7734"/>
          <a:stretch/>
        </p:blipFill>
        <p:spPr>
          <a:xfrm>
            <a:off x="606941" y="3803721"/>
            <a:ext cx="3618579" cy="1524000"/>
          </a:xfrm>
          <a:prstGeom prst="rect">
            <a:avLst/>
          </a:prstGeom>
        </p:spPr>
      </p:pic>
      <p:pic>
        <p:nvPicPr>
          <p:cNvPr id="80" name="želva-stín"/>
          <p:cNvPicPr>
            <a:picLocks noChangeAspect="1"/>
          </p:cNvPicPr>
          <p:nvPr/>
        </p:nvPicPr>
        <p:blipFill rotWithShape="1">
          <a:blip r:embed="rId19" cstate="print">
            <a:extLst>
              <a:ext uri="{BEBA8EAE-BF5A-486C-A8C5-ECC9F3942E4B}">
                <a14:imgProps xmlns:a14="http://schemas.microsoft.com/office/drawing/2010/main" xmlns="">
                  <a14:imgLayer r:embed="rId20">
                    <a14:imgEffect>
                      <a14:backgroundRemoval t="9921" b="89966" l="8359" r="90000">
                        <a14:foregroundMark x1="15156" y1="49718" x2="11563" y2="55919"/>
                        <a14:foregroundMark x1="16953" y1="55242" x2="13906" y2="74183"/>
                        <a14:foregroundMark x1="13828" y1="74183" x2="13359" y2="74183"/>
                        <a14:foregroundMark x1="61875" y1="50282" x2="56094" y2="77114"/>
                        <a14:foregroundMark x1="59609" y1="75986" x2="53828" y2="81736"/>
                        <a14:foregroundMark x1="53125" y1="82187" x2="52188" y2="82751"/>
                        <a14:foregroundMark x1="64375" y1="43856" x2="66250" y2="36866"/>
                        <a14:foregroundMark x1="70859" y1="35287" x2="75391" y2="35062"/>
                        <a14:foregroundMark x1="75547" y1="34724" x2="79141" y2="33145"/>
                        <a14:foregroundMark x1="81484" y1="27057" x2="82031" y2="30778"/>
                        <a14:foregroundMark x1="37656" y1="29763" x2="34609" y2="32131"/>
                        <a14:backgroundMark x1="69375" y1="37655" x2="65078" y2="43067"/>
                        <a14:backgroundMark x1="66953" y1="38782" x2="65391" y2="41150"/>
                        <a14:backgroundMark x1="80156" y1="33709" x2="76563" y2="36640"/>
                        <a14:backgroundMark x1="79844" y1="35400" x2="73438" y2="36640"/>
                        <a14:backgroundMark x1="59219" y1="53213" x2="57969" y2="61781"/>
                        <a14:backgroundMark x1="59219" y1="52649" x2="58516" y2="54115"/>
                      </a14:backgroundRemoval>
                    </a14:imgEffect>
                    <a14:imgEffect>
                      <a14:brightnessContrast bright="9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9584" t="19428" r="16579" b="15942"/>
          <a:stretch/>
        </p:blipFill>
        <p:spPr>
          <a:xfrm>
            <a:off x="560857" y="2569688"/>
            <a:ext cx="2392547" cy="1451216"/>
          </a:xfrm>
          <a:prstGeom prst="rect">
            <a:avLst/>
          </a:prstGeom>
        </p:spPr>
      </p:pic>
      <p:pic>
        <p:nvPicPr>
          <p:cNvPr id="79" name="potápěč-stín"/>
          <p:cNvPicPr>
            <a:picLocks noChangeAspect="1"/>
          </p:cNvPicPr>
          <p:nvPr/>
        </p:nvPicPr>
        <p:blipFill rotWithShape="1">
          <a:blip r:embed="rId21" cstate="print">
            <a:extLst>
              <a:ext uri="{BEBA8EAE-BF5A-486C-A8C5-ECC9F3942E4B}">
                <a14:imgProps xmlns:a14="http://schemas.microsoft.com/office/drawing/2010/main" xmlns="">
                  <a14:imgLayer r:embed="rId22">
                    <a14:imgEffect>
                      <a14:backgroundRemoval t="10000" b="100000" l="27917" r="95938">
                        <a14:foregroundMark x1="45729" y1="31797" x2="37917" y2="40391"/>
                        <a14:backgroundMark x1="45000" y1="33281" x2="44271" y2="34453"/>
                        <a14:backgroundMark x1="46250" y1="32500" x2="46250" y2="32734"/>
                      </a14:backgroundRemoval>
                    </a14:imgEffect>
                    <a14:imgEffect>
                      <a14:brightnessContrast brigh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9139" t="9244" r="3067"/>
          <a:stretch/>
        </p:blipFill>
        <p:spPr>
          <a:xfrm>
            <a:off x="4094230" y="272803"/>
            <a:ext cx="1300199" cy="2320810"/>
          </a:xfrm>
          <a:prstGeom prst="rect">
            <a:avLst/>
          </a:prstGeom>
        </p:spPr>
      </p:pic>
      <p:pic>
        <p:nvPicPr>
          <p:cNvPr id="81" name="kosatka - stín"/>
          <p:cNvPicPr>
            <a:picLocks noChangeAspect="1"/>
          </p:cNvPicPr>
          <p:nvPr/>
        </p:nvPicPr>
        <p:blipFill>
          <a:blip r:embed="rId2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33932" y="297922"/>
            <a:ext cx="3521655" cy="1964423"/>
          </a:xfrm>
          <a:prstGeom prst="rect">
            <a:avLst/>
          </a:prstGeom>
        </p:spPr>
      </p:pic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14" name="želva"/>
          <p:cNvPicPr>
            <a:picLocks noChangeAspect="1"/>
          </p:cNvPicPr>
          <p:nvPr/>
        </p:nvPicPr>
        <p:blipFill rotWithShape="1">
          <a:blip r:embed="rId24" cstate="print">
            <a:extLst>
              <a:ext uri="{BEBA8EAE-BF5A-486C-A8C5-ECC9F3942E4B}">
                <a14:imgProps xmlns:a14="http://schemas.microsoft.com/office/drawing/2010/main" xmlns="">
                  <a14:imgLayer r:embed="rId20">
                    <a14:imgEffect>
                      <a14:backgroundRemoval t="9921" b="89966" l="8359" r="90000">
                        <a14:foregroundMark x1="15156" y1="49718" x2="11563" y2="55919"/>
                        <a14:foregroundMark x1="16953" y1="55242" x2="13906" y2="74183"/>
                        <a14:foregroundMark x1="13828" y1="74183" x2="13359" y2="74183"/>
                        <a14:foregroundMark x1="61875" y1="50282" x2="56094" y2="77114"/>
                        <a14:foregroundMark x1="59609" y1="75986" x2="53828" y2="81736"/>
                        <a14:foregroundMark x1="53125" y1="82187" x2="52188" y2="82751"/>
                        <a14:foregroundMark x1="64375" y1="43856" x2="66250" y2="36866"/>
                        <a14:foregroundMark x1="70859" y1="35287" x2="75391" y2="35062"/>
                        <a14:foregroundMark x1="75547" y1="34724" x2="79141" y2="33145"/>
                        <a14:foregroundMark x1="81484" y1="27057" x2="82031" y2="30778"/>
                        <a14:foregroundMark x1="37656" y1="29763" x2="34609" y2="32131"/>
                        <a14:backgroundMark x1="69375" y1="37655" x2="65078" y2="43067"/>
                        <a14:backgroundMark x1="66953" y1="38782" x2="65391" y2="41150"/>
                        <a14:backgroundMark x1="80156" y1="33709" x2="76563" y2="36640"/>
                        <a14:backgroundMark x1="79844" y1="35400" x2="73438" y2="36640"/>
                        <a14:backgroundMark x1="59219" y1="53213" x2="57969" y2="61781"/>
                        <a14:backgroundMark x1="59219" y1="52649" x2="58516" y2="5411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9584" t="19428" r="16579" b="15942"/>
          <a:stretch/>
        </p:blipFill>
        <p:spPr>
          <a:xfrm>
            <a:off x="557501" y="2572567"/>
            <a:ext cx="2392547" cy="1451216"/>
          </a:xfrm>
          <a:prstGeom prst="rect">
            <a:avLst/>
          </a:prstGeom>
        </p:spPr>
      </p:pic>
      <p:pic>
        <p:nvPicPr>
          <p:cNvPr id="16" name="delfín"/>
          <p:cNvPicPr>
            <a:picLocks noChangeAspect="1"/>
          </p:cNvPicPr>
          <p:nvPr/>
        </p:nvPicPr>
        <p:blipFill rotWithShape="1">
          <a:blip r:embed="rId2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807" t="41591" r="-1417" b="8409"/>
          <a:stretch/>
        </p:blipFill>
        <p:spPr>
          <a:xfrm>
            <a:off x="5258573" y="151585"/>
            <a:ext cx="3710621" cy="1253810"/>
          </a:xfrm>
          <a:prstGeom prst="rect">
            <a:avLst/>
          </a:prstGeom>
        </p:spPr>
      </p:pic>
      <p:pic>
        <p:nvPicPr>
          <p:cNvPr id="21" name="žralok"/>
          <p:cNvPicPr>
            <a:picLocks noChangeAspect="1"/>
          </p:cNvPicPr>
          <p:nvPr/>
        </p:nvPicPr>
        <p:blipFill rotWithShape="1">
          <a:blip r:embed="rId2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4365" t="53889" r="3448" b="9166"/>
          <a:stretch/>
        </p:blipFill>
        <p:spPr>
          <a:xfrm rot="472856">
            <a:off x="8020945" y="2180261"/>
            <a:ext cx="3911353" cy="1477869"/>
          </a:xfrm>
          <a:prstGeom prst="rect">
            <a:avLst/>
          </a:prstGeom>
        </p:spPr>
      </p:pic>
      <p:pic>
        <p:nvPicPr>
          <p:cNvPr id="22" name="mušle"/>
          <p:cNvPicPr>
            <a:picLocks noChangeAspect="1"/>
          </p:cNvPicPr>
          <p:nvPr/>
        </p:nvPicPr>
        <p:blipFill rotWithShape="1">
          <a:blip r:embed="rId27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469" b="100000" l="15313" r="8312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156" r="15607"/>
          <a:stretch/>
        </p:blipFill>
        <p:spPr>
          <a:xfrm rot="6800606">
            <a:off x="4194500" y="5019624"/>
            <a:ext cx="1678793" cy="1570483"/>
          </a:xfrm>
          <a:prstGeom prst="rect">
            <a:avLst/>
          </a:prstGeom>
        </p:spPr>
      </p:pic>
      <p:pic>
        <p:nvPicPr>
          <p:cNvPr id="4" name="krab"/>
          <p:cNvPicPr>
            <a:picLocks noChangeAspect="1"/>
          </p:cNvPicPr>
          <p:nvPr/>
        </p:nvPicPr>
        <p:blipFill>
          <a:blip r:embed="rId2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8814" y="5325706"/>
            <a:ext cx="2342408" cy="1560995"/>
          </a:xfrm>
          <a:prstGeom prst="rect">
            <a:avLst/>
          </a:prstGeom>
        </p:spPr>
      </p:pic>
      <p:pic>
        <p:nvPicPr>
          <p:cNvPr id="6" name="medůza"/>
          <p:cNvPicPr>
            <a:picLocks noChangeAspect="1"/>
          </p:cNvPicPr>
          <p:nvPr/>
        </p:nvPicPr>
        <p:blipFill>
          <a:blip r:embed="rId2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162114" y="85553"/>
            <a:ext cx="3151162" cy="1944858"/>
          </a:xfrm>
          <a:prstGeom prst="rect">
            <a:avLst/>
          </a:prstGeom>
        </p:spPr>
      </p:pic>
      <p:pic>
        <p:nvPicPr>
          <p:cNvPr id="8" name="hvězdice"/>
          <p:cNvPicPr>
            <a:picLocks noChangeAspect="1"/>
          </p:cNvPicPr>
          <p:nvPr/>
        </p:nvPicPr>
        <p:blipFill rotWithShape="1">
          <a:blip r:embed="rId3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309" t="13904" r="37529" b="4457"/>
          <a:stretch/>
        </p:blipFill>
        <p:spPr>
          <a:xfrm>
            <a:off x="8668868" y="5135133"/>
            <a:ext cx="1648803" cy="1620497"/>
          </a:xfrm>
          <a:prstGeom prst="rect">
            <a:avLst/>
          </a:prstGeom>
        </p:spPr>
      </p:pic>
      <p:pic>
        <p:nvPicPr>
          <p:cNvPr id="11" name="rejnok"/>
          <p:cNvPicPr>
            <a:picLocks noChangeAspect="1"/>
          </p:cNvPicPr>
          <p:nvPr/>
        </p:nvPicPr>
        <p:blipFill rotWithShape="1">
          <a:blip r:embed="rId31" cstate="print">
            <a:extLst>
              <a:ext uri="{BEBA8EAE-BF5A-486C-A8C5-ECC9F3942E4B}">
                <a14:imgProps xmlns:a14="http://schemas.microsoft.com/office/drawing/2010/main" xmlns="">
                  <a14:imgLayer r:embed="rId18">
                    <a14:imgEffect>
                      <a14:backgroundRemoval t="18611" b="91389" l="625" r="97891">
                        <a14:foregroundMark x1="28594" y1="55139" x2="20391" y2="54167"/>
                        <a14:foregroundMark x1="21172" y1="55278" x2="15469" y2="55417"/>
                        <a14:foregroundMark x1="14922" y1="54583" x2="9297" y2="53472"/>
                        <a14:foregroundMark x1="8672" y1="52917" x2="1797" y2="52222"/>
                        <a14:foregroundMark x1="48516" y1="53750" x2="28906" y2="55139"/>
                        <a14:foregroundMark x1="53125" y1="59444" x2="48594" y2="60139"/>
                        <a14:foregroundMark x1="48125" y1="59444" x2="42422" y2="59583"/>
                        <a14:backgroundMark x1="15078" y1="56944" x2="19531" y2="58333"/>
                        <a14:backgroundMark x1="14063" y1="56528" x2="14766" y2="56528"/>
                        <a14:backgroundMark x1="20313" y1="56944" x2="26563" y2="57917"/>
                        <a14:backgroundMark x1="27266" y1="58611" x2="38125" y2="60833"/>
                        <a14:backgroundMark x1="40469" y1="60833" x2="48594" y2="60556"/>
                        <a14:backgroundMark x1="53203" y1="60278" x2="52109" y2="63611"/>
                        <a14:backgroundMark x1="52109" y1="64722" x2="52031" y2="67917"/>
                        <a14:backgroundMark x1="59062" y1="85139" x2="66172" y2="90556"/>
                        <a14:backgroundMark x1="65938" y1="89722" x2="68906" y2="91250"/>
                        <a14:backgroundMark x1="77500" y1="89444" x2="83125" y2="85833"/>
                        <a14:backgroundMark x1="83125" y1="85139" x2="80781" y2="86944"/>
                        <a14:backgroundMark x1="90234" y1="80139" x2="91094" y2="77222"/>
                        <a14:backgroundMark x1="91484" y1="77917" x2="93672" y2="73889"/>
                        <a14:backgroundMark x1="97188" y1="65417" x2="95000" y2="73194"/>
                        <a14:backgroundMark x1="97109" y1="67917" x2="93281" y2="74722"/>
                        <a14:backgroundMark x1="97109" y1="50694" x2="97813" y2="60278"/>
                        <a14:backgroundMark x1="97188" y1="70000" x2="97813" y2="59583"/>
                        <a14:backgroundMark x1="90625" y1="34306" x2="96328" y2="49028"/>
                        <a14:backgroundMark x1="71875" y1="20556" x2="64688" y2="24722"/>
                        <a14:backgroundMark x1="52969" y1="60417" x2="48203" y2="62083"/>
                        <a14:backgroundMark x1="53281" y1="61667" x2="50391" y2="6430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8666" r="1700" b="7734"/>
          <a:stretch/>
        </p:blipFill>
        <p:spPr>
          <a:xfrm>
            <a:off x="600400" y="3802785"/>
            <a:ext cx="3618579" cy="1524000"/>
          </a:xfrm>
          <a:prstGeom prst="rect">
            <a:avLst/>
          </a:prstGeom>
        </p:spPr>
      </p:pic>
      <p:pic>
        <p:nvPicPr>
          <p:cNvPr id="12" name="potápěč"/>
          <p:cNvPicPr>
            <a:picLocks noChangeAspect="1"/>
          </p:cNvPicPr>
          <p:nvPr/>
        </p:nvPicPr>
        <p:blipFill rotWithShape="1">
          <a:blip r:embed="rId32" cstate="print">
            <a:extLst>
              <a:ext uri="{BEBA8EAE-BF5A-486C-A8C5-ECC9F3942E4B}">
                <a14:imgProps xmlns:a14="http://schemas.microsoft.com/office/drawing/2010/main" xmlns="">
                  <a14:imgLayer r:embed="rId22">
                    <a14:imgEffect>
                      <a14:backgroundRemoval t="10000" b="100000" l="27917" r="95938">
                        <a14:foregroundMark x1="45729" y1="31797" x2="37917" y2="40391"/>
                        <a14:backgroundMark x1="45000" y1="33281" x2="44271" y2="34453"/>
                        <a14:backgroundMark x1="46250" y1="32500" x2="46250" y2="3273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9139" t="9244" r="3067"/>
          <a:stretch/>
        </p:blipFill>
        <p:spPr>
          <a:xfrm>
            <a:off x="4098905" y="277481"/>
            <a:ext cx="1300199" cy="2320810"/>
          </a:xfrm>
          <a:prstGeom prst="rect">
            <a:avLst/>
          </a:prstGeom>
        </p:spPr>
      </p:pic>
      <p:pic>
        <p:nvPicPr>
          <p:cNvPr id="15" name="kosatka"/>
          <p:cNvPicPr>
            <a:picLocks noChangeAspect="1"/>
          </p:cNvPicPr>
          <p:nvPr/>
        </p:nvPicPr>
        <p:blipFill>
          <a:blip r:embed="rId3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17434" y="266304"/>
            <a:ext cx="3593079" cy="2004264"/>
          </a:xfrm>
          <a:prstGeom prst="rect">
            <a:avLst/>
          </a:prstGeom>
        </p:spPr>
      </p:pic>
      <p:pic>
        <p:nvPicPr>
          <p:cNvPr id="18" name="chobotnice"/>
          <p:cNvPicPr>
            <a:picLocks noChangeAspect="1"/>
          </p:cNvPicPr>
          <p:nvPr/>
        </p:nvPicPr>
        <p:blipFill rotWithShape="1">
          <a:blip r:embed="rId3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5411" t="10951" r="29849" b="1909"/>
          <a:stretch/>
        </p:blipFill>
        <p:spPr>
          <a:xfrm>
            <a:off x="6023177" y="3513171"/>
            <a:ext cx="2606168" cy="2764758"/>
          </a:xfrm>
          <a:prstGeom prst="rect">
            <a:avLst/>
          </a:prstGeom>
        </p:spPr>
      </p:pic>
      <p:pic>
        <p:nvPicPr>
          <p:cNvPr id="19" name="koník"/>
          <p:cNvPicPr>
            <a:picLocks noChangeAspect="1"/>
          </p:cNvPicPr>
          <p:nvPr/>
        </p:nvPicPr>
        <p:blipFill rotWithShape="1">
          <a:blip r:embed="rId35" cstate="print">
            <a:extLst>
              <a:ext uri="{BEBA8EAE-BF5A-486C-A8C5-ECC9F3942E4B}">
                <a14:imgProps xmlns:a14="http://schemas.microsoft.com/office/drawing/2010/main" xmlns="">
                  <a14:imgLayer r:embed="rId13">
                    <a14:imgEffect>
                      <a14:backgroundRemoval t="18750" b="66771" l="13125" r="44922">
                        <a14:foregroundMark x1="23984" y1="34792" x2="21641" y2="38750"/>
                        <a14:foregroundMark x1="22813" y1="43125" x2="21563" y2="4489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0972" t="18759" r="54923" b="31204"/>
          <a:stretch/>
        </p:blipFill>
        <p:spPr>
          <a:xfrm rot="19893573">
            <a:off x="6809430" y="1713305"/>
            <a:ext cx="1547375" cy="1702641"/>
          </a:xfrm>
          <a:prstGeom prst="rect">
            <a:avLst/>
          </a:prstGeom>
        </p:spPr>
      </p:pic>
      <p:pic>
        <p:nvPicPr>
          <p:cNvPr id="20" name="manta"/>
          <p:cNvPicPr>
            <a:picLocks noChangeAspect="1"/>
          </p:cNvPicPr>
          <p:nvPr/>
        </p:nvPicPr>
        <p:blipFill rotWithShape="1">
          <a:blip r:embed="rId36" cstate="print">
            <a:extLst>
              <a:ext uri="{BEBA8EAE-BF5A-486C-A8C5-ECC9F3942E4B}">
                <a14:imgProps xmlns:a14="http://schemas.microsoft.com/office/drawing/2010/main" xmlns="">
                  <a14:imgLayer r:embed="rId16">
                    <a14:imgEffect>
                      <a14:backgroundRemoval t="20625" b="66250" l="12656" r="72500">
                        <a14:foregroundMark x1="47188" y1="57708" x2="51406" y2="60729"/>
                        <a14:foregroundMark x1="51719" y1="61146" x2="57656" y2="61667"/>
                        <a14:foregroundMark x1="36094" y1="36875" x2="21406" y2="31250"/>
                        <a14:foregroundMark x1="21797" y1="31667" x2="20156" y2="30938"/>
                        <a14:foregroundMark x1="60781" y1="52604" x2="65859" y2="53854"/>
                        <a14:foregroundMark x1="64766" y1="54167" x2="65938" y2="59375"/>
                        <a14:foregroundMark x1="46094" y1="58125" x2="44766" y2="57292"/>
                        <a14:foregroundMark x1="68594" y1="21771" x2="69297" y2="22813"/>
                        <a14:foregroundMark x1="13906" y1="44167" x2="13906" y2="45208"/>
                        <a14:backgroundMark x1="63672" y1="55521" x2="60859" y2="59479"/>
                        <a14:backgroundMark x1="61719" y1="57083" x2="60469" y2="57813"/>
                        <a14:backgroundMark x1="54688" y1="62708" x2="52109" y2="6208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039" t="20078" r="27255" b="33333"/>
          <a:stretch/>
        </p:blipFill>
        <p:spPr>
          <a:xfrm>
            <a:off x="3596224" y="2091788"/>
            <a:ext cx="2875347" cy="1654997"/>
          </a:xfrm>
          <a:prstGeom prst="rect">
            <a:avLst/>
          </a:prstGeom>
        </p:spPr>
      </p:pic>
      <p:pic>
        <p:nvPicPr>
          <p:cNvPr id="23" name="mlž"/>
          <p:cNvPicPr>
            <a:picLocks noChangeAspect="1"/>
          </p:cNvPicPr>
          <p:nvPr/>
        </p:nvPicPr>
        <p:blipFill rotWithShape="1">
          <a:blip r:embed="rId3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2019" t="8070" r="14429" b="32105"/>
          <a:stretch/>
        </p:blipFill>
        <p:spPr>
          <a:xfrm>
            <a:off x="9981465" y="3780546"/>
            <a:ext cx="1745296" cy="17980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965661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1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8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3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7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5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9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8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0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5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4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6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6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2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0021" y="295656"/>
            <a:ext cx="3708578" cy="599366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470686">
            <a:off x="4403659" y="-27692"/>
            <a:ext cx="7738585" cy="4123215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742654">
            <a:off x="6213420" y="3429916"/>
            <a:ext cx="5420744" cy="35065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2679484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988628" y="518873"/>
            <a:ext cx="4762623" cy="418217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1220912">
            <a:off x="4455342" y="2700488"/>
            <a:ext cx="4128950" cy="395476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84452" y="3047773"/>
            <a:ext cx="3857469" cy="3616377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02739" y="491805"/>
            <a:ext cx="4879046" cy="36745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0887042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Použitý zdroj obrázků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pixabay.com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Materiály, pomůcky a technické vybavení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/>
              <a:t>Dotyková </a:t>
            </a:r>
            <a:r>
              <a:rPr lang="cs-CZ" dirty="0"/>
              <a:t>obrazovka, připojená k PC</a:t>
            </a:r>
          </a:p>
          <a:p>
            <a:r>
              <a:rPr lang="cs-CZ" dirty="0" smtClean="0"/>
              <a:t>Didaktický </a:t>
            </a:r>
            <a:r>
              <a:rPr lang="cs-CZ" dirty="0"/>
              <a:t>kufřík - KUMUČ </a:t>
            </a:r>
            <a:r>
              <a:rPr lang="cs-CZ" dirty="0" smtClean="0"/>
              <a:t>(tvrdý papír, nůžky, tužka, špejle, izolepa, zdroj světla - baterka)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Metodický postup</a:t>
            </a:r>
            <a:endParaRPr lang="cs-CZ" sz="3200" strike="sngStrik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Na prvním snímku jsou bílé stíny živočichů, kteří žijí nebo se objevují v mořích a oceánech. Během diskuze nad jednotlivými stíny se děti dozvědí nové informace/ podělí se o vlastní zážitky u moře. Cílem diskuze je určení jednotlivých živočichů. </a:t>
            </a:r>
          </a:p>
          <a:p>
            <a:r>
              <a:rPr lang="cs-CZ" dirty="0" smtClean="0"/>
              <a:t>Následně si děti mohou vytvořit vlastní stíny (k tomu mohou využít pracovní listy nebo si vymyslí jiné) z papíru. Vystřižený stín z papíru přilepí na špejli a mohou ho „promítat“ na zeď. Kamarádi </a:t>
            </a:r>
            <a:r>
              <a:rPr lang="cs-CZ" dirty="0" smtClean="0"/>
              <a:t>hádají, </a:t>
            </a:r>
            <a:r>
              <a:rPr lang="cs-CZ" dirty="0" smtClean="0"/>
              <a:t>komu patří. </a:t>
            </a:r>
          </a:p>
          <a:p>
            <a:pPr marL="45720" indent="0">
              <a:buNone/>
            </a:pPr>
            <a:r>
              <a:rPr lang="cs-CZ" b="1" dirty="0"/>
              <a:t>Očekávání a cíle</a:t>
            </a:r>
          </a:p>
          <a:p>
            <a:r>
              <a:rPr lang="cs-CZ" dirty="0" smtClean="0"/>
              <a:t>Děti si prohloubí znalosti o podmořském světě. Mohou vyprávět vlastní zážitky.</a:t>
            </a:r>
          </a:p>
          <a:p>
            <a:r>
              <a:rPr lang="cs-CZ" dirty="0" smtClean="0"/>
              <a:t>Procvičí si princip „zdroj světla – stín“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Práce </a:t>
            </a:r>
            <a:r>
              <a:rPr lang="cs-CZ" sz="3200" b="1" dirty="0"/>
              <a:t>s interaktivním výukovým </a:t>
            </a:r>
            <a:r>
              <a:rPr lang="cs-CZ" sz="3200" b="1" dirty="0" smtClean="0"/>
              <a:t>materiálem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 prvním snímku je celkem 14 bílých stínů živočichů. Ve chvíli, kdy chcete </a:t>
            </a:r>
            <a:r>
              <a:rPr lang="cs-CZ" dirty="0" smtClean="0"/>
              <a:t>ověřit, </a:t>
            </a:r>
            <a:r>
              <a:rPr lang="cs-CZ" dirty="0" smtClean="0"/>
              <a:t>komu patří, stačí se stínu dotknout (případně na počítači kliknout myší) a objeví se obrázek živočicha – kosatka, potápěč, delfín, medúza, kareta, manta, mořský koník, žralok, rejnok, chobotnice, mlž, krab, mušle a hvězdice.</a:t>
            </a:r>
          </a:p>
          <a:p>
            <a:r>
              <a:rPr lang="cs-CZ" dirty="0" smtClean="0"/>
              <a:t>Pracovní listy jsou určeny k tisku, při prezentaci se nezobrazují.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Vzdělávací oblast </a:t>
            </a:r>
            <a:r>
              <a:rPr lang="cs-CZ" b="1" dirty="0" smtClean="0"/>
              <a:t>DÍTĚ A JEHO PSYCHIKA (PSYCHOLOGICKÁ)/ DÍTĚ A JEHO TĚLO (BIOLOGICKÁ)</a:t>
            </a:r>
          </a:p>
          <a:p>
            <a:r>
              <a:rPr lang="cs-CZ" dirty="0" smtClean="0"/>
              <a:t>Podoblasti </a:t>
            </a:r>
            <a:r>
              <a:rPr lang="cs-CZ" b="1" dirty="0" smtClean="0"/>
              <a:t>Poznávací schopnosti </a:t>
            </a:r>
            <a:r>
              <a:rPr lang="cs-CZ" dirty="0" smtClean="0"/>
              <a:t>– Tvořivost, vynalézavost, fantazie/ </a:t>
            </a:r>
            <a:r>
              <a:rPr lang="cs-CZ" b="1" dirty="0" smtClean="0"/>
              <a:t>Jemná motorika </a:t>
            </a:r>
            <a:r>
              <a:rPr lang="cs-CZ" dirty="0" smtClean="0"/>
              <a:t>– koordinace ruky a oka</a:t>
            </a:r>
          </a:p>
          <a:p>
            <a:r>
              <a:rPr lang="cs-CZ" b="1" dirty="0" smtClean="0"/>
              <a:t>Dosažené konkretizované výstupy </a:t>
            </a:r>
            <a:r>
              <a:rPr lang="cs-CZ" dirty="0" smtClean="0"/>
              <a:t>– Spontánně vyprávět zážitky ze svého okolí, co dítě prožilo (ne)příjemného; experimentovat s výtvarně netradičními materiály (světlo – stín); provádět jednoduché úkony s technickými pomůckami (stříhání, lepení izolepou,…)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10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087399"/>
            <a:ext cx="7513903" cy="4097665"/>
            <a:chOff x="3057284" y="724271"/>
            <a:chExt cx="4242876" cy="3527549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24271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75498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potenciálu dětí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3333470" y="394396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Cíle polytechnické výchovy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416</Words>
  <Application>Microsoft Office PowerPoint</Application>
  <PresentationFormat>Vlastní</PresentationFormat>
  <Paragraphs>41</Paragraphs>
  <Slides>10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Sheer Green 16x9</vt:lpstr>
      <vt:lpstr>SILUETY POD HLADINOU</vt:lpstr>
      <vt:lpstr>Snímek 2</vt:lpstr>
      <vt:lpstr>Snímek 3</vt:lpstr>
      <vt:lpstr>Snímek 4</vt:lpstr>
      <vt:lpstr>Použitý zdroj obrázků</vt:lpstr>
      <vt:lpstr>Materiály, pomůcky a technické vybavení</vt:lpstr>
      <vt:lpstr>Metodický postup</vt:lpstr>
      <vt:lpstr>Práce s interaktivním výukovým materiálem</vt:lpstr>
      <vt:lpstr>Prvky polytechnické výchovy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2015-04-22T10:15:21Z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