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871" r:id="rId1"/>
  </p:sldMasterIdLst>
  <p:notesMasterIdLst>
    <p:notesMasterId r:id="rId16"/>
  </p:notesMasterIdLst>
  <p:handoutMasterIdLst>
    <p:handoutMasterId r:id="rId17"/>
  </p:handoutMasterIdLst>
  <p:sldIdLst>
    <p:sldId id="272" r:id="rId2"/>
    <p:sldId id="289" r:id="rId3"/>
    <p:sldId id="324" r:id="rId4"/>
    <p:sldId id="327" r:id="rId5"/>
    <p:sldId id="325" r:id="rId6"/>
    <p:sldId id="326" r:id="rId7"/>
    <p:sldId id="328" r:id="rId8"/>
    <p:sldId id="329" r:id="rId9"/>
    <p:sldId id="330" r:id="rId10"/>
    <p:sldId id="280" r:id="rId11"/>
    <p:sldId id="275" r:id="rId12"/>
    <p:sldId id="276" r:id="rId13"/>
    <p:sldId id="277" r:id="rId14"/>
    <p:sldId id="281" r:id="rId15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itchFamily="34" charset="-18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itchFamily="34" charset="-18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itchFamily="34" charset="-18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itchFamily="34" charset="-18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itchFamily="34" charset="-18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 Cen MT" pitchFamily="34" charset="-18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 Cen MT" pitchFamily="34" charset="-18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 Cen MT" pitchFamily="34" charset="-18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 Cen MT" pitchFamily="34" charset="-18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857" autoAdjust="0"/>
    <p:restoredTop sz="94660"/>
  </p:normalViewPr>
  <p:slideViewPr>
    <p:cSldViewPr snapToGrid="0">
      <p:cViewPr varScale="1">
        <p:scale>
          <a:sx n="72" d="100"/>
          <a:sy n="72" d="100"/>
        </p:scale>
        <p:origin x="-126" y="-73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6C6B4EF-69BE-416F-A9BE-F7F949F04E39}" type="datetimeFigureOut">
              <a:rPr lang="cs-CZ"/>
              <a:pPr>
                <a:defRPr/>
              </a:pPr>
              <a:t>22.4.2015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r>
              <a:rPr lang="cs-CZ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entury Gothic" pitchFamily="34" charset="0"/>
              </a:defRPr>
            </a:lvl1pPr>
          </a:lstStyle>
          <a:p>
            <a:fld id="{4D255C8A-C3A7-46B5-AB0B-DF21CB47E8DA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A987FDB-3044-4B69-BB13-E07F1833B9CC}" type="datetimeFigureOut">
              <a:rPr lang="cs-CZ"/>
              <a:pPr>
                <a:defRPr/>
              </a:pPr>
              <a:t>22.4.2015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dirty="0" smtClean="0"/>
              <a:t>Kliknutím lze upravit styly předlohy textu.</a:t>
            </a:r>
          </a:p>
          <a:p>
            <a:pPr lvl="1"/>
            <a:r>
              <a:rPr lang="cs-CZ" noProof="0" dirty="0" smtClean="0"/>
              <a:t>Druhá úroveň</a:t>
            </a:r>
          </a:p>
          <a:p>
            <a:pPr lvl="2"/>
            <a:r>
              <a:rPr lang="cs-CZ" noProof="0" dirty="0" smtClean="0"/>
              <a:t>Třetí úroveň</a:t>
            </a:r>
          </a:p>
          <a:p>
            <a:pPr lvl="3"/>
            <a:r>
              <a:rPr lang="cs-CZ" noProof="0" dirty="0" smtClean="0"/>
              <a:t>Čtvrtá úroveň</a:t>
            </a:r>
          </a:p>
          <a:p>
            <a:pPr lvl="4"/>
            <a:r>
              <a:rPr lang="cs-CZ" noProof="0" dirty="0" smtClean="0"/>
              <a:t>Pátá úroveň</a:t>
            </a:r>
            <a:endParaRPr lang="cs-CZ" noProof="0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r>
              <a:rPr lang="cs-CZ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entury Gothic" pitchFamily="34" charset="0"/>
              </a:defRPr>
            </a:lvl1pPr>
          </a:lstStyle>
          <a:p>
            <a:fld id="{0D7C5C01-9A9C-46FA-876C-079D0E28B297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331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1F2C915-06DF-4022-8674-784817E9AD56}" type="slidenum">
              <a:rPr lang="cs-CZ" altLang="cs-CZ"/>
              <a:pPr/>
              <a:t>1</a:t>
            </a:fld>
            <a:endParaRPr lang="cs-CZ" alt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 bwMode="white">
          <a:xfrm>
            <a:off x="0" y="5970588"/>
            <a:ext cx="12192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4"/>
          <p:cNvSpPr/>
          <p:nvPr/>
        </p:nvSpPr>
        <p:spPr>
          <a:xfrm>
            <a:off x="-12700" y="6053138"/>
            <a:ext cx="3000375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5"/>
          <p:cNvSpPr/>
          <p:nvPr/>
        </p:nvSpPr>
        <p:spPr>
          <a:xfrm>
            <a:off x="3144838" y="6043613"/>
            <a:ext cx="9047162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7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01600" y="6069013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439B65B-F647-41E0-865A-CA926ADB0CB1}" type="datetimeFigureOut">
              <a:rPr lang="en-US"/>
              <a:pPr>
                <a:defRPr/>
              </a:pPr>
              <a:t>4/22/2015</a:t>
            </a:fld>
            <a:endParaRPr lang="en-US" dirty="0"/>
          </a:p>
        </p:txBody>
      </p:sp>
      <p:sp>
        <p:nvSpPr>
          <p:cNvPr id="10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781300" y="236538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1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E3F400E-4F29-4468-BB82-8CD36EB19E8B}" type="slidenum">
              <a:rPr lang="en-US" altLang="cs-CZ"/>
              <a:pPr/>
              <a:t>‹#›</a:t>
            </a:fld>
            <a:endParaRPr lang="en-US" alt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A9DABD-DA70-4DE6-8B62-981674025077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  <p:transition advClick="0"/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4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5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7" name="Obrázek 16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35300" y="4794250"/>
            <a:ext cx="6119813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5"/>
          </a:xfrm>
        </p:spPr>
        <p:txBody>
          <a:bodyPr>
            <a:noAutofit/>
          </a:bodyPr>
          <a:lstStyle>
            <a:lvl1pPr>
              <a:defRPr sz="2400"/>
            </a:lvl1pPr>
          </a:lstStyle>
          <a:p>
            <a:fld id="{47EC1834-E87A-40AE-80BA-EBE5E9FF0CB9}" type="slidenum">
              <a:rPr lang="cs-CZ" altLang="cs-CZ"/>
              <a:pPr/>
              <a:t>‹#›</a:t>
            </a:fld>
            <a:endParaRPr lang="cs-CZ" altLang="cs-CZ"/>
          </a:p>
        </p:txBody>
      </p:sp>
      <p:sp>
        <p:nvSpPr>
          <p:cNvPr id="10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ADDD4DE-AC1F-4498-82E1-AC1E0B464A71}" type="slidenum">
              <a:rPr lang="cs-CZ" altLang="cs-CZ"/>
              <a:pPr/>
              <a:t>‹#›</a:t>
            </a:fld>
            <a:endParaRPr lang="cs-CZ" altLang="cs-CZ"/>
          </a:p>
        </p:txBody>
      </p:sp>
      <p:sp>
        <p:nvSpPr>
          <p:cNvPr id="7" name="Zástupný symbol pro zápatí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6F8E565-BD9F-4859-8C52-151A3B7B82D4}" type="slidenum">
              <a:rPr lang="cs-CZ" altLang="cs-CZ"/>
              <a:pPr/>
              <a:t>‹#›</a:t>
            </a:fld>
            <a:endParaRPr lang="cs-CZ" altLang="cs-CZ"/>
          </a:p>
        </p:txBody>
      </p:sp>
      <p:sp>
        <p:nvSpPr>
          <p:cNvPr id="9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B3FEFA-89B7-4EFB-8F6F-C886B4544496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1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0750" y="5197475"/>
            <a:ext cx="5040313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ázek 14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61513" y="0"/>
            <a:ext cx="2627312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474174D-5794-4A24-836E-4652AF12512C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9F419C-E036-4DD8-8075-7255907CD1C2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 bwMode="white">
          <a:xfrm>
            <a:off x="-12700" y="4572000"/>
            <a:ext cx="12192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5"/>
          <p:cNvSpPr/>
          <p:nvPr/>
        </p:nvSpPr>
        <p:spPr>
          <a:xfrm>
            <a:off x="-12700" y="4664075"/>
            <a:ext cx="1951038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6"/>
          <p:cNvSpPr/>
          <p:nvPr/>
        </p:nvSpPr>
        <p:spPr>
          <a:xfrm>
            <a:off x="2060575" y="4654550"/>
            <a:ext cx="10131425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bdélník 7"/>
          <p:cNvSpPr/>
          <p:nvPr/>
        </p:nvSpPr>
        <p:spPr bwMode="white">
          <a:xfrm>
            <a:off x="1930400" y="0"/>
            <a:ext cx="133350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9" name="Obrázek 17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61513" y="0"/>
            <a:ext cx="2627312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0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8331200" y="6248400"/>
            <a:ext cx="355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930400" cy="663575"/>
          </a:xfrm>
        </p:spPr>
        <p:txBody>
          <a:bodyPr/>
          <a:lstStyle>
            <a:lvl1pPr>
              <a:defRPr sz="2800"/>
            </a:lvl1pPr>
          </a:lstStyle>
          <a:p>
            <a:fld id="{9A572CD2-EA35-4152-B504-5817E7667191}" type="slidenum">
              <a:rPr lang="cs-CZ" altLang="cs-CZ"/>
              <a:pPr/>
              <a:t>‹#›</a:t>
            </a:fld>
            <a:endParaRPr lang="cs-CZ" altLang="cs-CZ"/>
          </a:p>
        </p:txBody>
      </p:sp>
      <p:sp>
        <p:nvSpPr>
          <p:cNvPr id="12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2133600" y="6248400"/>
            <a:ext cx="609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D50C04-3FB2-432C-A9EC-E0E0116359E0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masterClrMapping/>
  </p:clrMapOvr>
  <p:transition advClick="0"/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 bwMode="white">
          <a:xfrm>
            <a:off x="8128000" y="0"/>
            <a:ext cx="427038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4"/>
          <p:cNvSpPr/>
          <p:nvPr/>
        </p:nvSpPr>
        <p:spPr>
          <a:xfrm>
            <a:off x="8189913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5"/>
          <p:cNvSpPr/>
          <p:nvPr/>
        </p:nvSpPr>
        <p:spPr>
          <a:xfrm>
            <a:off x="8189913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37600" y="609601"/>
            <a:ext cx="2743200" cy="5516563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8737600" y="6248400"/>
            <a:ext cx="2946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609600" y="6248400"/>
            <a:ext cx="74310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8074819" y="103981"/>
            <a:ext cx="533400" cy="325438"/>
          </a:xfrm>
        </p:spPr>
        <p:txBody>
          <a:bodyPr/>
          <a:lstStyle>
            <a:lvl1pPr>
              <a:defRPr/>
            </a:lvl1pPr>
          </a:lstStyle>
          <a:p>
            <a:fld id="{3EADDFF5-5352-45F3-875A-002B7F90BDF5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/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35300" y="4794250"/>
            <a:ext cx="6119813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14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79963" y="3633788"/>
            <a:ext cx="26289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0"/>
          </p:nvPr>
        </p:nvSpPr>
        <p:spPr>
          <a:xfrm>
            <a:off x="2803525" y="6291263"/>
            <a:ext cx="7159625" cy="238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812800" y="228600"/>
            <a:ext cx="10871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  <a:endParaRPr lang="en-US" altLang="cs-CZ" smtClean="0"/>
          </a:p>
        </p:txBody>
      </p:sp>
      <p:sp>
        <p:nvSpPr>
          <p:cNvPr id="1027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817563" y="1600200"/>
            <a:ext cx="108712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  <a:endParaRPr lang="en-US" altLang="cs-CZ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8128000" y="6248400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812800" y="6248400"/>
            <a:ext cx="7227888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5075"/>
            <a:ext cx="12192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bdélník 7"/>
          <p:cNvSpPr/>
          <p:nvPr/>
        </p:nvSpPr>
        <p:spPr>
          <a:xfrm>
            <a:off x="0" y="1279525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Obdélník 8"/>
          <p:cNvSpPr/>
          <p:nvPr/>
        </p:nvSpPr>
        <p:spPr>
          <a:xfrm>
            <a:off x="787400" y="1279525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711200" cy="2444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eaLnBrk="1" hangingPunct="1">
              <a:defRPr sz="1400" b="1">
                <a:solidFill>
                  <a:srgbClr val="FFFFFF"/>
                </a:solidFill>
              </a:defRPr>
            </a:lvl1pPr>
          </a:lstStyle>
          <a:p>
            <a:fld id="{57164F1C-4384-46A6-9875-9F854A3838F0}" type="slidenum">
              <a:rPr lang="cs-CZ" altLang="cs-CZ"/>
              <a:pPr/>
              <a:t>‹#›</a:t>
            </a:fld>
            <a:endParaRPr lang="cs-CZ" altLang="cs-CZ"/>
          </a:p>
        </p:txBody>
      </p:sp>
      <p:pic>
        <p:nvPicPr>
          <p:cNvPr id="1034" name="Obrázek 9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460750" y="5197475"/>
            <a:ext cx="5040313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Obrázek 10"/>
          <p:cNvPicPr>
            <a:picLocks noChangeAspect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9561513" y="0"/>
            <a:ext cx="2627312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16" r:id="rId1"/>
    <p:sldLayoutId id="2147484012" r:id="rId2"/>
    <p:sldLayoutId id="2147484017" r:id="rId3"/>
    <p:sldLayoutId id="2147484018" r:id="rId4"/>
    <p:sldLayoutId id="2147484019" r:id="rId5"/>
    <p:sldLayoutId id="2147484013" r:id="rId6"/>
    <p:sldLayoutId id="2147484020" r:id="rId7"/>
    <p:sldLayoutId id="2147484014" r:id="rId8"/>
    <p:sldLayoutId id="2147484021" r:id="rId9"/>
    <p:sldLayoutId id="2147484015" r:id="rId10"/>
    <p:sldLayoutId id="2147484022" r:id="rId11"/>
    <p:sldLayoutId id="2147484023" r:id="rId12"/>
  </p:sldLayoutIdLst>
  <p:transition advClick="0"/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-1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-1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-1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-18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-18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-18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-18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-18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ctrTitle"/>
          </p:nvPr>
        </p:nvSpPr>
        <p:spPr>
          <a:xfrm>
            <a:off x="1295400" y="804863"/>
            <a:ext cx="9601200" cy="2819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dirty="0" smtClean="0"/>
              <a:t>Výroba </a:t>
            </a:r>
            <a:r>
              <a:rPr lang="cs-CZ" dirty="0" smtClean="0"/>
              <a:t>velikonočního </a:t>
            </a:r>
            <a:r>
              <a:rPr lang="cs-CZ" dirty="0" smtClean="0"/>
              <a:t>košíčku</a:t>
            </a:r>
            <a:br>
              <a:rPr lang="cs-CZ" dirty="0" smtClean="0"/>
            </a:br>
            <a:endParaRPr lang="cs-CZ" altLang="cs-CZ" dirty="0" smtClean="0">
              <a:solidFill>
                <a:srgbClr val="4A3A2A"/>
              </a:solidFill>
              <a:latin typeface="Century Gothic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09863"/>
            <a:ext cx="9601200" cy="9144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Zástupný symbol pro zápatí 1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mtClean="0"/>
              <a:t>Projekt CZ.1.07/1.3.00/48.0075 je spolufinancován Evropským sociálním fondem a státním rozpočtem České republiky.</a:t>
            </a:r>
          </a:p>
        </p:txBody>
      </p:sp>
      <p:sp>
        <p:nvSpPr>
          <p:cNvPr id="14339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C049766-CCFE-46C4-9A37-A0F63259BEE6}" type="slidenum">
              <a:rPr lang="cs-CZ" altLang="cs-CZ"/>
              <a:pPr/>
              <a:t>2</a:t>
            </a:fld>
            <a:endParaRPr lang="cs-CZ" altLang="cs-CZ"/>
          </a:p>
        </p:txBody>
      </p:sp>
      <p:pic>
        <p:nvPicPr>
          <p:cNvPr id="17413" name="Picture 5" descr="C:\Users\Míša\Desktop\Školka\projekt\košíček\20150310_1325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40379" y="1459627"/>
            <a:ext cx="4559502" cy="256472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14341" name="TextovéPole 1"/>
          <p:cNvSpPr txBox="1">
            <a:spLocks noChangeArrowheads="1"/>
          </p:cNvSpPr>
          <p:nvPr/>
        </p:nvSpPr>
        <p:spPr bwMode="auto">
          <a:xfrm>
            <a:off x="4687888" y="1419225"/>
            <a:ext cx="64135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4000" dirty="0"/>
              <a:t>Z barevného </a:t>
            </a:r>
            <a:r>
              <a:rPr lang="cs-CZ" altLang="cs-CZ" sz="4000" dirty="0" smtClean="0"/>
              <a:t>papíru </a:t>
            </a:r>
            <a:r>
              <a:rPr lang="cs-CZ" altLang="cs-CZ" sz="4000" dirty="0"/>
              <a:t>vystřihneme tvar lichoběžníku.</a:t>
            </a:r>
          </a:p>
        </p:txBody>
      </p:sp>
      <p:sp>
        <p:nvSpPr>
          <p:cNvPr id="3" name="Šipka doprava 2">
            <a:hlinkClick r:id="" action="ppaction://hlinkshowjump?jump=nextslide"/>
          </p:cNvPr>
          <p:cNvSpPr/>
          <p:nvPr/>
        </p:nvSpPr>
        <p:spPr>
          <a:xfrm>
            <a:off x="9427335" y="5434885"/>
            <a:ext cx="1081826" cy="682580"/>
          </a:xfrm>
          <a:prstGeom prst="rightArrow">
            <a:avLst/>
          </a:prstGeom>
          <a:solidFill>
            <a:srgbClr val="00B05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7" name="Šipka doprava 6">
            <a:hlinkClick r:id="" action="ppaction://hlinkshowjump?jump=previousslide"/>
          </p:cNvPr>
          <p:cNvSpPr/>
          <p:nvPr/>
        </p:nvSpPr>
        <p:spPr>
          <a:xfrm rot="10800000">
            <a:off x="1237770" y="5434885"/>
            <a:ext cx="1081826" cy="682580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5363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E72673E-9AEF-47DC-A478-E8E9B3DDF710}" type="slidenum">
              <a:rPr lang="cs-CZ" altLang="cs-CZ"/>
              <a:pPr/>
              <a:t>3</a:t>
            </a:fld>
            <a:endParaRPr lang="cs-CZ" altLang="cs-CZ"/>
          </a:p>
        </p:txBody>
      </p:sp>
      <p:pic>
        <p:nvPicPr>
          <p:cNvPr id="18437" name="Picture 5" descr="C:\Users\Míša\Desktop\Školka\projekt\košíček\20150310_1326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52365" y="1402375"/>
            <a:ext cx="4763065" cy="267922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15365" name="TextovéPole 4"/>
          <p:cNvSpPr txBox="1">
            <a:spLocks noChangeArrowheads="1"/>
          </p:cNvSpPr>
          <p:nvPr/>
        </p:nvSpPr>
        <p:spPr bwMode="auto">
          <a:xfrm>
            <a:off x="4168775" y="757238"/>
            <a:ext cx="5554663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3600" dirty="0"/>
              <a:t>- Lichoběžník nařízneme, na podložce, na pásky </a:t>
            </a:r>
            <a:r>
              <a:rPr lang="cs-CZ" altLang="cs-CZ" sz="3600" dirty="0" smtClean="0"/>
              <a:t>  0,5 </a:t>
            </a:r>
            <a:r>
              <a:rPr lang="cs-CZ" altLang="cs-CZ" sz="3600" dirty="0"/>
              <a:t>cm široké.</a:t>
            </a:r>
          </a:p>
          <a:p>
            <a:r>
              <a:rPr lang="cs-CZ" altLang="cs-CZ" sz="3600" dirty="0"/>
              <a:t>- Pásky nesmíme naříznout až k okraji, necháme si 0,5 cm okraj.</a:t>
            </a:r>
          </a:p>
          <a:p>
            <a:r>
              <a:rPr lang="cs-CZ" altLang="cs-CZ" sz="3600" dirty="0"/>
              <a:t>- Nařízneme 6-7 proužků</a:t>
            </a:r>
          </a:p>
        </p:txBody>
      </p:sp>
      <p:sp>
        <p:nvSpPr>
          <p:cNvPr id="6" name="Šipka doprava 5">
            <a:hlinkClick r:id="" action="ppaction://hlinkshowjump?jump=nextslide"/>
          </p:cNvPr>
          <p:cNvSpPr/>
          <p:nvPr/>
        </p:nvSpPr>
        <p:spPr>
          <a:xfrm>
            <a:off x="9427335" y="5434885"/>
            <a:ext cx="1081826" cy="682580"/>
          </a:xfrm>
          <a:prstGeom prst="rightArrow">
            <a:avLst/>
          </a:prstGeom>
          <a:solidFill>
            <a:srgbClr val="00B05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7" name="Šipka doprava 6">
            <a:hlinkClick r:id="" action="ppaction://hlinkshowjump?jump=previousslide"/>
          </p:cNvPr>
          <p:cNvSpPr/>
          <p:nvPr/>
        </p:nvSpPr>
        <p:spPr>
          <a:xfrm rot="10800000">
            <a:off x="1237770" y="5434885"/>
            <a:ext cx="1081826" cy="682580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6387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E3722FB-8F6E-4B6E-8160-6F625DC60212}" type="slidenum">
              <a:rPr lang="cs-CZ" altLang="cs-CZ"/>
              <a:pPr/>
              <a:t>4</a:t>
            </a:fld>
            <a:endParaRPr lang="cs-CZ" altLang="cs-CZ"/>
          </a:p>
        </p:txBody>
      </p:sp>
      <p:pic>
        <p:nvPicPr>
          <p:cNvPr id="19461" name="Picture 5" descr="C:\Users\Míša\Desktop\Školka\projekt\košíček\20150310_1329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2677436" y="303260"/>
            <a:ext cx="6112394" cy="343822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16389" name="TextovéPole 4"/>
          <p:cNvSpPr txBox="1">
            <a:spLocks noChangeArrowheads="1"/>
          </p:cNvSpPr>
          <p:nvPr/>
        </p:nvSpPr>
        <p:spPr bwMode="auto">
          <a:xfrm>
            <a:off x="584200" y="3741738"/>
            <a:ext cx="11448774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cs-CZ" altLang="cs-CZ" sz="4000" dirty="0"/>
              <a:t>- Krátké proutky z vrby nastříháme ve stejné délce, jako je výška lichoběžníku (tvaru košíku).</a:t>
            </a:r>
          </a:p>
        </p:txBody>
      </p:sp>
      <p:sp>
        <p:nvSpPr>
          <p:cNvPr id="6" name="Šipka doprava 5">
            <a:hlinkClick r:id="" action="ppaction://hlinkshowjump?jump=nextslide"/>
          </p:cNvPr>
          <p:cNvSpPr/>
          <p:nvPr/>
        </p:nvSpPr>
        <p:spPr>
          <a:xfrm>
            <a:off x="9427335" y="5434885"/>
            <a:ext cx="1081826" cy="682580"/>
          </a:xfrm>
          <a:prstGeom prst="rightArrow">
            <a:avLst/>
          </a:prstGeom>
          <a:solidFill>
            <a:srgbClr val="00B05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7" name="Šipka doprava 6">
            <a:hlinkClick r:id="" action="ppaction://hlinkshowjump?jump=previousslide"/>
          </p:cNvPr>
          <p:cNvSpPr/>
          <p:nvPr/>
        </p:nvSpPr>
        <p:spPr>
          <a:xfrm rot="10800000">
            <a:off x="1237770" y="5434885"/>
            <a:ext cx="1081826" cy="682580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7411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ADE28A6-9761-4AA5-B3F0-3FBF94A14154}" type="slidenum">
              <a:rPr lang="cs-CZ" altLang="cs-CZ"/>
              <a:pPr/>
              <a:t>5</a:t>
            </a:fld>
            <a:endParaRPr lang="cs-CZ" altLang="cs-CZ"/>
          </a:p>
        </p:txBody>
      </p:sp>
      <p:pic>
        <p:nvPicPr>
          <p:cNvPr id="20485" name="Picture 5" descr="C:\Users\Míša\Desktop\Školka\projekt\košíček\20150310_1329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02931" y="1484015"/>
            <a:ext cx="6233886" cy="350656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17413" name="TextovéPole 4"/>
          <p:cNvSpPr txBox="1">
            <a:spLocks noChangeArrowheads="1"/>
          </p:cNvSpPr>
          <p:nvPr/>
        </p:nvSpPr>
        <p:spPr bwMode="auto">
          <a:xfrm>
            <a:off x="329096" y="0"/>
            <a:ext cx="91694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3200" dirty="0"/>
              <a:t>- Mezi papírovými proužky lichoběžníku provlékáme proutky </a:t>
            </a:r>
            <a:r>
              <a:rPr lang="cs-CZ" altLang="cs-CZ" sz="3200" dirty="0" smtClean="0"/>
              <a:t>střídavě, </a:t>
            </a:r>
            <a:r>
              <a:rPr lang="cs-CZ" altLang="cs-CZ" sz="3200" dirty="0"/>
              <a:t>dokud nastříhané pásky papírového košíku stačí</a:t>
            </a:r>
          </a:p>
        </p:txBody>
      </p:sp>
      <p:sp>
        <p:nvSpPr>
          <p:cNvPr id="6" name="Šipka doprava 5">
            <a:hlinkClick r:id="" action="ppaction://hlinkshowjump?jump=nextslide"/>
          </p:cNvPr>
          <p:cNvSpPr/>
          <p:nvPr/>
        </p:nvSpPr>
        <p:spPr>
          <a:xfrm>
            <a:off x="9427335" y="5434885"/>
            <a:ext cx="1081826" cy="682580"/>
          </a:xfrm>
          <a:prstGeom prst="rightArrow">
            <a:avLst/>
          </a:prstGeom>
          <a:solidFill>
            <a:srgbClr val="00B05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7" name="Šipka doprava 6">
            <a:hlinkClick r:id="" action="ppaction://hlinkshowjump?jump=previousslide"/>
          </p:cNvPr>
          <p:cNvSpPr/>
          <p:nvPr/>
        </p:nvSpPr>
        <p:spPr>
          <a:xfrm rot="10800000">
            <a:off x="1237770" y="5434885"/>
            <a:ext cx="1081826" cy="682580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8435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D486F71-0359-4A66-BE78-A0BB6E62426E}" type="slidenum">
              <a:rPr lang="cs-CZ" altLang="cs-CZ"/>
              <a:pPr/>
              <a:t>6</a:t>
            </a:fld>
            <a:endParaRPr lang="cs-CZ" altLang="cs-CZ"/>
          </a:p>
        </p:txBody>
      </p:sp>
      <p:pic>
        <p:nvPicPr>
          <p:cNvPr id="21509" name="Picture 5" descr="C:\Users\Míša\Desktop\Školka\projekt\košíček\20150310_1329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68836" y="483541"/>
            <a:ext cx="7451538" cy="419149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6" name="Šipka doprava 5">
            <a:hlinkClick r:id="" action="ppaction://hlinkshowjump?jump=nextslide"/>
          </p:cNvPr>
          <p:cNvSpPr/>
          <p:nvPr/>
        </p:nvSpPr>
        <p:spPr>
          <a:xfrm>
            <a:off x="9427335" y="5434885"/>
            <a:ext cx="1081826" cy="682580"/>
          </a:xfrm>
          <a:prstGeom prst="rightArrow">
            <a:avLst/>
          </a:prstGeom>
          <a:solidFill>
            <a:srgbClr val="00B05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7" name="Šipka doprava 6">
            <a:hlinkClick r:id="" action="ppaction://hlinkshowjump?jump=previousslide"/>
          </p:cNvPr>
          <p:cNvSpPr/>
          <p:nvPr/>
        </p:nvSpPr>
        <p:spPr>
          <a:xfrm rot="10800000">
            <a:off x="1237770" y="5434885"/>
            <a:ext cx="1081826" cy="682580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9459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DF2D6DF-985C-48FE-9615-08BC577113DF}" type="slidenum">
              <a:rPr lang="cs-CZ" altLang="cs-CZ"/>
              <a:pPr/>
              <a:t>7</a:t>
            </a:fld>
            <a:endParaRPr lang="cs-CZ" altLang="cs-CZ"/>
          </a:p>
        </p:txBody>
      </p:sp>
      <p:pic>
        <p:nvPicPr>
          <p:cNvPr id="22533" name="Picture 5" descr="C:\Users\Míša\Desktop\Školka\projekt\košíček\20150310_1330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93870" y="478587"/>
            <a:ext cx="7653161" cy="430490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6" name="Šipka doprava 5">
            <a:hlinkClick r:id="" action="ppaction://hlinkshowjump?jump=nextslide"/>
          </p:cNvPr>
          <p:cNvSpPr/>
          <p:nvPr/>
        </p:nvSpPr>
        <p:spPr>
          <a:xfrm>
            <a:off x="9427335" y="5434885"/>
            <a:ext cx="1081826" cy="682580"/>
          </a:xfrm>
          <a:prstGeom prst="rightArrow">
            <a:avLst/>
          </a:prstGeom>
          <a:solidFill>
            <a:srgbClr val="00B05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7" name="Šipka doprava 6">
            <a:hlinkClick r:id="" action="ppaction://hlinkshowjump?jump=previousslide"/>
          </p:cNvPr>
          <p:cNvSpPr/>
          <p:nvPr/>
        </p:nvSpPr>
        <p:spPr>
          <a:xfrm rot="10800000">
            <a:off x="1237770" y="5434885"/>
            <a:ext cx="1081826" cy="682580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0483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A0ECC43-7A1F-4E8C-93A3-FC7355F91DB5}" type="slidenum">
              <a:rPr lang="cs-CZ" altLang="cs-CZ"/>
              <a:pPr/>
              <a:t>8</a:t>
            </a:fld>
            <a:endParaRPr lang="cs-CZ" altLang="cs-CZ"/>
          </a:p>
        </p:txBody>
      </p:sp>
      <p:pic>
        <p:nvPicPr>
          <p:cNvPr id="23557" name="Picture 5" descr="C:\Users\Míša\Desktop\Školka\projekt\košíček\20150310_1332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9371" y="1611086"/>
            <a:ext cx="6184697" cy="347889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5" name="TextovéPole 4"/>
          <p:cNvSpPr txBox="1"/>
          <p:nvPr/>
        </p:nvSpPr>
        <p:spPr>
          <a:xfrm>
            <a:off x="188913" y="279400"/>
            <a:ext cx="10474325" cy="10779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>
              <a:buFontTx/>
              <a:buChar char="-"/>
              <a:defRPr/>
            </a:pPr>
            <a:r>
              <a:rPr lang="cs-CZ" sz="3200" dirty="0"/>
              <a:t>Propletený lichoběžník z barevného papíru s proutky, </a:t>
            </a:r>
          </a:p>
          <a:p>
            <a:pPr>
              <a:defRPr/>
            </a:pPr>
            <a:r>
              <a:rPr lang="cs-CZ" sz="3200" dirty="0"/>
              <a:t>natřeme lepidlem a nalepíme na světlý barevný papír</a:t>
            </a:r>
          </a:p>
        </p:txBody>
      </p:sp>
      <p:sp>
        <p:nvSpPr>
          <p:cNvPr id="6" name="Šipka doprava 5">
            <a:hlinkClick r:id="" action="ppaction://hlinkshowjump?jump=nextslide"/>
          </p:cNvPr>
          <p:cNvSpPr/>
          <p:nvPr/>
        </p:nvSpPr>
        <p:spPr>
          <a:xfrm>
            <a:off x="9427335" y="5434885"/>
            <a:ext cx="1081826" cy="682580"/>
          </a:xfrm>
          <a:prstGeom prst="rightArrow">
            <a:avLst/>
          </a:prstGeom>
          <a:solidFill>
            <a:srgbClr val="00B05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7" name="Šipka doprava 6">
            <a:hlinkClick r:id="" action="ppaction://hlinkshowjump?jump=previousslide"/>
          </p:cNvPr>
          <p:cNvSpPr/>
          <p:nvPr/>
        </p:nvSpPr>
        <p:spPr>
          <a:xfrm rot="10800000">
            <a:off x="1237770" y="5434885"/>
            <a:ext cx="1081826" cy="682580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1507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B0107D5-0B6F-4030-9743-7DF065C1CF26}" type="slidenum">
              <a:rPr lang="cs-CZ" altLang="cs-CZ"/>
              <a:pPr/>
              <a:t>9</a:t>
            </a:fld>
            <a:endParaRPr lang="cs-CZ" altLang="cs-CZ"/>
          </a:p>
        </p:txBody>
      </p:sp>
      <p:pic>
        <p:nvPicPr>
          <p:cNvPr id="39939" name="Picture 3" descr="C:\Users\Míša\Desktop\Školka\projekt\košíček\20150310_1347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2510" y="346076"/>
            <a:ext cx="2714171" cy="482519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39940" name="Picture 4" descr="C:\Users\Míša\Desktop\Školka\projekt\košíček\20150310_1349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317649" y="1392238"/>
            <a:ext cx="4782456" cy="269013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21510" name="TextovéPole 5"/>
          <p:cNvSpPr txBox="1">
            <a:spLocks noChangeArrowheads="1"/>
          </p:cNvSpPr>
          <p:nvPr/>
        </p:nvSpPr>
        <p:spPr bwMode="auto">
          <a:xfrm>
            <a:off x="7431088" y="904875"/>
            <a:ext cx="3786187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3600" dirty="0"/>
              <a:t>- Košíček dozdobíme vystřihovanými vajíčky </a:t>
            </a:r>
            <a:r>
              <a:rPr lang="cs-CZ" altLang="cs-CZ" sz="3600" dirty="0" smtClean="0"/>
              <a:t>                         z </a:t>
            </a:r>
            <a:r>
              <a:rPr lang="cs-CZ" altLang="cs-CZ" sz="3600" dirty="0"/>
              <a:t>barevného papíru </a:t>
            </a:r>
            <a:r>
              <a:rPr lang="cs-CZ" altLang="cs-CZ" sz="3600" dirty="0" smtClean="0"/>
              <a:t>                           a </a:t>
            </a:r>
            <a:r>
              <a:rPr lang="cs-CZ" altLang="cs-CZ" sz="3600" dirty="0"/>
              <a:t>mašličkou </a:t>
            </a:r>
            <a:r>
              <a:rPr lang="cs-CZ" altLang="cs-CZ" sz="3600" dirty="0" smtClean="0"/>
              <a:t>                 z </a:t>
            </a:r>
            <a:r>
              <a:rPr lang="cs-CZ" altLang="cs-CZ" sz="3600" dirty="0"/>
              <a:t>úzké stuhy</a:t>
            </a:r>
          </a:p>
        </p:txBody>
      </p:sp>
      <p:sp>
        <p:nvSpPr>
          <p:cNvPr id="7" name="Šipka doprava 6">
            <a:hlinkClick r:id="" action="ppaction://hlinkshowjump?jump=nextslide"/>
          </p:cNvPr>
          <p:cNvSpPr/>
          <p:nvPr/>
        </p:nvSpPr>
        <p:spPr>
          <a:xfrm>
            <a:off x="9427335" y="5434885"/>
            <a:ext cx="1081826" cy="682580"/>
          </a:xfrm>
          <a:prstGeom prst="rightArrow">
            <a:avLst/>
          </a:prstGeom>
          <a:solidFill>
            <a:srgbClr val="00B05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8" name="Šipka doprava 7">
            <a:hlinkClick r:id="" action="ppaction://hlinkshowjump?jump=previousslide"/>
          </p:cNvPr>
          <p:cNvSpPr/>
          <p:nvPr/>
        </p:nvSpPr>
        <p:spPr>
          <a:xfrm rot="10800000">
            <a:off x="1237770" y="5434885"/>
            <a:ext cx="1081826" cy="682580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Nadpis 1"/>
          <p:cNvSpPr>
            <a:spLocks noGrp="1"/>
          </p:cNvSpPr>
          <p:nvPr>
            <p:ph type="title"/>
          </p:nvPr>
        </p:nvSpPr>
        <p:spPr>
          <a:xfrm>
            <a:off x="838200" y="657225"/>
            <a:ext cx="10515600" cy="1033463"/>
          </a:xfrm>
        </p:spPr>
        <p:txBody>
          <a:bodyPr/>
          <a:lstStyle/>
          <a:p>
            <a:pPr eaLnBrk="1" hangingPunct="1"/>
            <a:r>
              <a:rPr lang="cs-CZ" altLang="cs-CZ" b="1" smtClean="0"/>
              <a:t>Prvky polytechnické výchovy</a:t>
            </a:r>
          </a:p>
        </p:txBody>
      </p:sp>
      <p:sp>
        <p:nvSpPr>
          <p:cNvPr id="15363" name="Zástupný symbol pro zápatí 3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mtClean="0"/>
              <a:t>Projekt CZ.1.07/1.3.00/48.0075 je spolufinancován Evropským sociálním fondem a státním rozpočtem České republiky.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38200" y="1690688"/>
            <a:ext cx="10515600" cy="3514725"/>
          </a:xfrm>
        </p:spPr>
        <p:txBody>
          <a:bodyPr>
            <a:normAutofit/>
          </a:bodyPr>
          <a:lstStyle/>
          <a:p>
            <a:pPr marL="45720" indent="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cs-CZ" dirty="0" smtClean="0"/>
              <a:t>  Vzdělávací obsah: Dítě a společnost- kultura, umění</a:t>
            </a:r>
          </a:p>
          <a:p>
            <a:pPr marL="45720" indent="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cs-CZ" dirty="0" smtClean="0"/>
              <a:t>  Integrovaný blok: Lidové </a:t>
            </a:r>
            <a:r>
              <a:rPr lang="cs-CZ" dirty="0"/>
              <a:t>t</a:t>
            </a:r>
            <a:r>
              <a:rPr lang="cs-CZ" dirty="0" smtClean="0"/>
              <a:t>radice</a:t>
            </a:r>
          </a:p>
          <a:p>
            <a:pPr marL="45720" indent="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cs-CZ" dirty="0" smtClean="0"/>
              <a:t>  Téma: </a:t>
            </a:r>
            <a:r>
              <a:rPr lang="cs-CZ" dirty="0"/>
              <a:t>T</a:t>
            </a:r>
            <a:r>
              <a:rPr lang="cs-CZ" dirty="0" smtClean="0"/>
              <a:t>voříme Velikonoční dekoraci s proutky</a:t>
            </a:r>
          </a:p>
          <a:p>
            <a:pPr marL="45720" indent="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cs-CZ" dirty="0" smtClean="0"/>
              <a:t>  Konkretizované výstupy: Projevovat zájem o nové věci a spolupracuje s vyučujícím</a:t>
            </a:r>
          </a:p>
          <a:p>
            <a:pPr marL="45720" indent="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cs-CZ" dirty="0"/>
              <a:t> </a:t>
            </a:r>
            <a:r>
              <a:rPr lang="cs-CZ" dirty="0" smtClean="0"/>
              <a:t> Cíle: Vyrobit si velikonoční dekoraci </a:t>
            </a:r>
            <a:endParaRPr lang="cs-CZ" dirty="0"/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Nadpis 1"/>
          <p:cNvSpPr>
            <a:spLocks noGrp="1"/>
          </p:cNvSpPr>
          <p:nvPr>
            <p:ph type="title"/>
          </p:nvPr>
        </p:nvSpPr>
        <p:spPr>
          <a:xfrm>
            <a:off x="817563" y="228600"/>
            <a:ext cx="10871200" cy="990600"/>
          </a:xfrm>
        </p:spPr>
        <p:txBody>
          <a:bodyPr/>
          <a:lstStyle/>
          <a:p>
            <a:pPr eaLnBrk="1" hangingPunct="1"/>
            <a:r>
              <a:rPr lang="cs-CZ" altLang="cs-CZ" smtClean="0"/>
              <a:t>Použité zdroje</a:t>
            </a:r>
          </a:p>
        </p:txBody>
      </p:sp>
      <p:sp>
        <p:nvSpPr>
          <p:cNvPr id="23555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17563" y="1600200"/>
            <a:ext cx="10871200" cy="4495800"/>
          </a:xfrm>
        </p:spPr>
        <p:txBody>
          <a:bodyPr/>
          <a:lstStyle/>
          <a:p>
            <a:pPr eaLnBrk="1" hangingPunct="1"/>
            <a:r>
              <a:rPr lang="cs-CZ" altLang="cs-CZ" smtClean="0"/>
              <a:t>Obrázky vlastní</a:t>
            </a:r>
          </a:p>
        </p:txBody>
      </p:sp>
      <p:sp>
        <p:nvSpPr>
          <p:cNvPr id="16388" name="Zástupný symbol pro zápatí 3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mtClean="0"/>
              <a:t>Projekt CZ.1.07/1.3.00/48.0075 je spolufinancován Evropským sociálním fondem a státním rozpočtem České republiky.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1"/>
          <p:cNvSpPr>
            <a:spLocks noGrp="1"/>
          </p:cNvSpPr>
          <p:nvPr>
            <p:ph type="title"/>
          </p:nvPr>
        </p:nvSpPr>
        <p:spPr>
          <a:xfrm>
            <a:off x="817563" y="228600"/>
            <a:ext cx="10871200" cy="990600"/>
          </a:xfrm>
        </p:spPr>
        <p:txBody>
          <a:bodyPr/>
          <a:lstStyle/>
          <a:p>
            <a:pPr eaLnBrk="1" hangingPunct="1"/>
            <a:r>
              <a:rPr lang="cs-CZ" altLang="cs-CZ" sz="3200" b="1" smtClean="0"/>
              <a:t>Metodický postup</a:t>
            </a:r>
            <a:br>
              <a:rPr lang="cs-CZ" altLang="cs-CZ" sz="3200" b="1" smtClean="0"/>
            </a:br>
            <a:r>
              <a:rPr lang="cs-CZ" altLang="cs-CZ" sz="3200" b="1" smtClean="0"/>
              <a:t>Práce s interaktivním materiálem</a:t>
            </a:r>
          </a:p>
        </p:txBody>
      </p:sp>
      <p:sp>
        <p:nvSpPr>
          <p:cNvPr id="17411" name="Zástupný symbol pro zápatí 3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mtClean="0"/>
              <a:t>Projekt CZ.1.07/1.3.00/48.0075 je spolufinancován Evropským sociálním fondem a státním rozpočtem České republiky.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17563" y="1600200"/>
            <a:ext cx="10871200" cy="4495800"/>
          </a:xfrm>
        </p:spPr>
        <p:txBody>
          <a:bodyPr>
            <a:normAutofit/>
          </a:bodyPr>
          <a:lstStyle/>
          <a:p>
            <a:pPr marL="4572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cs-CZ" b="1" dirty="0"/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cs-CZ" dirty="0" smtClean="0"/>
              <a:t>Jedná se o návod k práci 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cs-CZ" dirty="0" smtClean="0"/>
              <a:t>Pomocí </a:t>
            </a:r>
            <a:r>
              <a:rPr lang="cs-CZ" dirty="0" smtClean="0"/>
              <a:t>zelené </a:t>
            </a:r>
            <a:r>
              <a:rPr lang="cs-CZ" dirty="0" smtClean="0"/>
              <a:t>šipky se posunete na další snímek</a:t>
            </a:r>
            <a:endParaRPr lang="cs-CZ" dirty="0"/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cs-CZ" dirty="0" smtClean="0"/>
              <a:t>Červená šipka vás posune zpět v návodu</a:t>
            </a:r>
            <a:endParaRPr lang="cs-CZ" dirty="0"/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7563" y="228600"/>
            <a:ext cx="10871200" cy="9906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/>
              <a:t>Materiály, pomůcky</a:t>
            </a: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  <p:sp>
        <p:nvSpPr>
          <p:cNvPr id="18435" name="Zástupný symbol pro zápatí 3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mtClean="0"/>
              <a:t>Projekt CZ.1.07/1.3.00/48.0075 je spolufinancován Evropským sociálním fondem a státním rozpočtem České republiky.</a:t>
            </a:r>
          </a:p>
        </p:txBody>
      </p:sp>
      <p:sp>
        <p:nvSpPr>
          <p:cNvPr id="25604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17563" y="1600200"/>
            <a:ext cx="10871200" cy="4495800"/>
          </a:xfrm>
        </p:spPr>
        <p:txBody>
          <a:bodyPr/>
          <a:lstStyle/>
          <a:p>
            <a:pPr eaLnBrk="1" hangingPunct="1"/>
            <a:r>
              <a:rPr lang="cs-CZ" altLang="cs-CZ" smtClean="0"/>
              <a:t>Dotyková obrazovka, připojená k PC</a:t>
            </a:r>
            <a:endParaRPr lang="cs-CZ" altLang="cs-CZ" b="1" smtClean="0"/>
          </a:p>
          <a:p>
            <a:pPr eaLnBrk="1" hangingPunct="1"/>
            <a:r>
              <a:rPr lang="cs-CZ" altLang="cs-CZ" smtClean="0"/>
              <a:t>Didaktický kufřík - KUMUČ </a:t>
            </a:r>
          </a:p>
          <a:p>
            <a:pPr eaLnBrk="1" hangingPunct="1"/>
            <a:r>
              <a:rPr lang="cs-CZ" altLang="cs-CZ" smtClean="0"/>
              <a:t> Bílý pevnější papír A4, hnědý papír, kousky barevných papírů na vajíčka, kousek stužky, řezací nožík, lepidlo, kousky proutků</a:t>
            </a:r>
          </a:p>
          <a:p>
            <a:pPr eaLnBrk="1" hangingPunct="1"/>
            <a:endParaRPr lang="cs-CZ" altLang="cs-CZ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Zástupný symbol pro zápatí 1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mtClean="0">
                <a:solidFill>
                  <a:srgbClr val="000000"/>
                </a:solidFill>
              </a:rPr>
              <a:t>Projekt CZ.1.07/1.3.00/48.0075 je spolufinancován Evropským sociálním fondem a státním rozpočtem České republiky.</a:t>
            </a:r>
          </a:p>
        </p:txBody>
      </p:sp>
      <p:grpSp>
        <p:nvGrpSpPr>
          <p:cNvPr id="26627" name="Skupina 4"/>
          <p:cNvGrpSpPr>
            <a:grpSpLocks/>
          </p:cNvGrpSpPr>
          <p:nvPr/>
        </p:nvGrpSpPr>
        <p:grpSpPr bwMode="auto">
          <a:xfrm>
            <a:off x="1920875" y="1119188"/>
            <a:ext cx="7513638" cy="4065587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370"/>
              <a:ext cx="1532922" cy="1316412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6852" y="1476827"/>
              <a:ext cx="1532922" cy="1316413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Směrovat 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181" y="753689"/>
              <a:ext cx="1532922" cy="1316412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Chápat postavení techniky a technických oborů v životě lidstva jako devízu</a:t>
              </a: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523" y="750955"/>
              <a:ext cx="1532922" cy="1316412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523" y="2135717"/>
              <a:ext cx="1604637" cy="1440809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955" y="2935408"/>
              <a:ext cx="1532922" cy="1316412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12" name="Nadpis 1"/>
          <p:cNvSpPr txBox="1">
            <a:spLocks/>
          </p:cNvSpPr>
          <p:nvPr/>
        </p:nvSpPr>
        <p:spPr>
          <a:xfrm>
            <a:off x="701675" y="479425"/>
            <a:ext cx="9509125" cy="1089025"/>
          </a:xfrm>
          <a:prstGeom prst="rect">
            <a:avLst/>
          </a:prstGeom>
        </p:spPr>
        <p:txBody>
          <a:bodyPr>
            <a:normAutofit fontScale="450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cs-CZ" sz="4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cs-CZ" sz="67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Cíle polytechnické výchovy</a:t>
            </a:r>
            <a:br>
              <a:rPr lang="cs-CZ" sz="67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cs-CZ" sz="6700" b="1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edián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0</TotalTime>
  <Words>408</Words>
  <Application>Microsoft Office PowerPoint</Application>
  <PresentationFormat>Vlastní</PresentationFormat>
  <Paragraphs>57</Paragraphs>
  <Slides>14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20" baseType="lpstr">
      <vt:lpstr>Tw Cen MT</vt:lpstr>
      <vt:lpstr>Arial</vt:lpstr>
      <vt:lpstr>Wingdings</vt:lpstr>
      <vt:lpstr>Wingdings 2</vt:lpstr>
      <vt:lpstr>Century Gothic</vt:lpstr>
      <vt:lpstr>Medián</vt:lpstr>
      <vt:lpstr>Výroba velikonočního košíčku 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Prvky polytechnické výchovy</vt:lpstr>
      <vt:lpstr>Použité zdroje</vt:lpstr>
      <vt:lpstr>Metodický postup Práce s interaktivním materiálem</vt:lpstr>
      <vt:lpstr>Materiály, pomůcky 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2015-04-22T10:18:17Z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