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7" r:id="rId5"/>
    <p:sldId id="284" r:id="rId6"/>
    <p:sldId id="288" r:id="rId7"/>
    <p:sldId id="286" r:id="rId8"/>
    <p:sldId id="275" r:id="rId9"/>
    <p:sldId id="277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7"/>
            <p14:sldId id="284"/>
          </p14:sldIdLst>
        </p14:section>
        <p14:section name="PL - k tisku" id="{E04E4960-9F84-47D3-AB7C-62FB65F0B5BA}">
          <p14:sldIdLst>
            <p14:sldId id="288"/>
            <p14:sldId id="28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AAE"/>
    <a:srgbClr val="FFFFFF"/>
    <a:srgbClr val="FCB934"/>
    <a:srgbClr val="FE9A0E"/>
    <a:srgbClr val="FF7604"/>
    <a:srgbClr val="99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80" d="100"/>
          <a:sy n="80" d="100"/>
        </p:scale>
        <p:origin x="12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8748" y="850792"/>
            <a:ext cx="10694504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PRINCEZNA, PRINC A DRAK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err="1" smtClean="0"/>
              <a:t>Grafomotorické</a:t>
            </a:r>
            <a:r>
              <a:rPr lang="cs-CZ" sz="2400" b="1" i="0" dirty="0" smtClean="0"/>
              <a:t> </a:t>
            </a:r>
            <a:r>
              <a:rPr lang="cs-CZ" sz="2400" b="1" i="0" dirty="0" smtClean="0"/>
              <a:t>listy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73820" y="4472029"/>
            <a:ext cx="1896400" cy="215737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51840" y="540727"/>
            <a:ext cx="1199844" cy="1729504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0565" y="323530"/>
            <a:ext cx="3020550" cy="281760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1745" y="75941"/>
            <a:ext cx="1685254" cy="242919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5654" y="329674"/>
            <a:ext cx="1685254" cy="13738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2549" y="201141"/>
            <a:ext cx="1556110" cy="224304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9873" y="161529"/>
            <a:ext cx="1206306" cy="17388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393" y="284069"/>
            <a:ext cx="1397927" cy="201503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lum bright="-20000" contrast="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970" y="5022799"/>
            <a:ext cx="1034186" cy="183520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7084" y="414748"/>
            <a:ext cx="1685254" cy="24291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619" y="76987"/>
            <a:ext cx="1685254" cy="24291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9162" y="3323837"/>
            <a:ext cx="1445779" cy="208400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3193" y="2843942"/>
            <a:ext cx="1685254" cy="24291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1911" y="4536507"/>
            <a:ext cx="1235647" cy="178111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1901" y="1358285"/>
            <a:ext cx="1199844" cy="17295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421" y="2149692"/>
            <a:ext cx="1433367" cy="206611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55873" y="3831726"/>
            <a:ext cx="1685254" cy="242919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0591" y="4472029"/>
            <a:ext cx="1685254" cy="242919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1524" y="2790028"/>
            <a:ext cx="1413597" cy="203761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6380" y="2843943"/>
            <a:ext cx="1685254" cy="242919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0144" y="3808837"/>
            <a:ext cx="1685254" cy="225548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16557" y="4004521"/>
            <a:ext cx="1685254" cy="242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75985" y="1925044"/>
            <a:ext cx="3007416" cy="3135182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710" y="462696"/>
            <a:ext cx="4738934" cy="605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1701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Rytí&amp;rcaron;, St&amp;rcaron;edov&amp;ecaron;k, Brn&amp;ecaron;ní, Fantazie, St&amp;rcaron;edov&amp;ecaron;ký, Me&amp;ccaron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117954"/>
            <a:ext cx="2605056" cy="375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rak, Zelená, &amp;Ccaron;í&amp;ncaron;an, Ok&amp;rcaron;ídlený, Zví&amp;rcaron;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65540" y="473352"/>
            <a:ext cx="2880527" cy="308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092973" y="816430"/>
            <a:ext cx="7938213" cy="5486400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2294164" y="3231975"/>
            <a:ext cx="375557" cy="375557"/>
          </a:xfrm>
          <a:prstGeom prst="ellipse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FF0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8958" y="570254"/>
            <a:ext cx="855068" cy="923330"/>
          </a:xfrm>
          <a:prstGeom prst="rect">
            <a:avLst/>
          </a:prstGeom>
          <a:solidFill>
            <a:srgbClr val="FE9A0E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5400" dirty="0" smtClean="0">
                <a:solidFill>
                  <a:srgbClr val="FFFAAE"/>
                </a:solidFill>
                <a:latin typeface="Arial Black" panose="020B0A04020102020204" pitchFamily="34" charset="0"/>
                <a:cs typeface="Aharoni" panose="02010803020104030203" pitchFamily="2" charset="-79"/>
              </a:rPr>
              <a:t>?</a:t>
            </a:r>
            <a:endParaRPr lang="cs-CZ" sz="5400" dirty="0">
              <a:solidFill>
                <a:srgbClr val="FFFAAE"/>
              </a:solidFill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2966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078 -0.00648 0.00143 -0.01296 0.00234 -0.01967 C 0.00273 -0.02176 0.00299 -0.02407 0.00364 -0.02616 C 0.00429 -0.02847 0.00494 -0.03102 0.00612 -0.03264 C 0.00703 -0.03403 0.00846 -0.03449 0.00976 -0.03495 C 0.01302 -0.03588 0.01627 -0.0368 0.01966 -0.03703 C 0.03724 -0.03819 0.05481 -0.03842 0.07252 -0.03935 L 0.07981 -0.04352 L 0.08359 -0.04583 C 0.08437 -0.04722 0.08515 -0.04884 0.08606 -0.05023 C 0.08711 -0.05185 0.08867 -0.05278 0.08971 -0.05463 C 0.09075 -0.05648 0.09127 -0.05903 0.09218 -0.06111 C 0.09323 -0.06342 0.09466 -0.06551 0.09583 -0.06759 C 0.09869 -0.08264 0.09557 -0.06458 0.0983 -0.09166 C 0.09856 -0.09398 0.09922 -0.09606 0.09948 -0.09838 C 0.10013 -0.10254 0.10026 -0.10694 0.10078 -0.11134 C 0.10104 -0.11435 0.10156 -0.11713 0.10195 -0.12014 C 0.10169 -0.12824 0.10117 -0.15602 0.09948 -0.16828 C 0.09895 -0.17268 0.09791 -0.17685 0.09713 -0.18125 C 0.09583 -0.18819 0.09609 -0.18842 0.09336 -0.19444 C 0.0927 -0.19606 0.09166 -0.19722 0.09088 -0.19884 C 0.08802 -0.20532 0.08932 -0.20625 0.08476 -0.20972 C 0.08242 -0.21157 0.07981 -0.21273 0.07747 -0.21412 L 0.07369 -0.2162 L 0.07005 -0.21852 C 0.06718 -0.21759 0.06198 -0.2169 0.05898 -0.21412 C 0.05586 -0.21134 0.05507 -0.20949 0.05286 -0.20532 C 0.05195 -0.20092 0.05182 -0.19606 0.05039 -0.19236 C 0.04948 -0.19004 0.04843 -0.18819 0.04791 -0.18565 C 0.04388 -0.16967 0.04843 -0.1743 0.04179 -0.17037 C 0.0401 -0.16759 0.03906 -0.16296 0.03685 -0.16157 C 0.02812 -0.15648 0.0388 -0.16319 0.02825 -0.15509 C 0.02708 -0.15416 0.02578 -0.1537 0.02448 -0.15301 C 0.02161 -0.1537 0.01875 -0.1537 0.01588 -0.15509 C 0.01198 -0.15717 0.01198 -0.16111 0.00976 -0.16597 C 0.00273 -0.18171 0.01237 -0.15671 0.00481 -0.17685 C 0.00442 -0.17916 0.00429 -0.18148 0.00364 -0.18356 C 0.00299 -0.18518 0.00117 -0.18588 0.00117 -0.18796 C 0.00078 -0.20995 -0.00026 -0.23703 0.00364 -0.25995 C 0.00442 -0.26435 0.00468 -0.26921 0.00612 -0.27315 C 0.01002 -0.28356 0.00807 -0.27731 0.01106 -0.29282 C 0.01145 -0.29491 0.01132 -0.29768 0.01224 -0.2993 C 0.01341 -0.30162 0.01445 -0.3044 0.01588 -0.30602 C 0.01823 -0.3081 0.0233 -0.31018 0.0233 -0.31018 L 0.04049 -0.3081 C 0.04375 -0.30764 0.047 -0.30648 0.05039 -0.30602 C 0.05481 -0.30509 0.05937 -0.3044 0.06393 -0.3037 C 0.08333 -0.29676 0.06093 -0.30416 0.1069 -0.2993 C 0.10859 -0.2993 0.11015 -0.29768 0.11185 -0.29722 C 0.1177 -0.29514 0.12304 -0.29421 0.12903 -0.29282 C 0.13034 -0.29213 0.13151 -0.2912 0.13281 -0.29074 C 0.13476 -0.28981 0.13698 -0.28981 0.13893 -0.28842 C 0.13997 -0.28773 0.14049 -0.28541 0.1414 -0.28403 C 0.14765 -0.25046 0.13919 -0.29907 0.14505 -0.23379 C 0.14518 -0.23148 0.15078 -0.22546 0.15117 -0.225 C 0.15234 -0.22407 0.15364 -0.22338 0.15494 -0.22291 C 0.16731 -0.2169 0.16367 -0.21875 0.17825 -0.2162 C 0.17942 -0.21551 0.18086 -0.21551 0.1819 -0.21412 C 0.18424 -0.21111 0.18567 -0.20602 0.18802 -0.20324 L 0.19179 -0.19884 L 0.19544 -0.17916 L 0.19674 -0.17268 L 0.19791 -0.16597 C 0.19752 -0.16319 0.19739 -0.15995 0.19674 -0.15741 C 0.19479 -0.1493 0.19414 -0.15139 0.19049 -0.14629 C 0.18958 -0.14514 0.18906 -0.14282 0.18802 -0.1419 C 0.1858 -0.14004 0.1832 -0.13912 0.18073 -0.13773 L 0.1733 -0.13333 C 0.17174 -0.13241 0.17005 -0.13194 0.16836 -0.13102 C 0.16588 -0.12963 0.16106 -0.12662 0.16106 -0.12662 C 0.16015 -0.12523 0.1595 -0.12361 0.15859 -0.12222 C 0.15742 -0.1206 0.15599 -0.11991 0.15494 -0.11805 C 0.15377 -0.1162 0.15338 -0.11342 0.15247 -0.11134 C 0.15169 -0.10972 0.15078 -0.10856 0.15 -0.10694 C 0.14961 -0.10486 0.14869 -0.10278 0.14869 -0.10046 C 0.14869 -0.09236 0.14856 -0.08403 0.15 -0.07639 C 0.15104 -0.0706 0.15612 -0.0669 0.15859 -0.06319 C 0.1595 -0.06203 0.16002 -0.05995 0.16106 -0.05903 C 0.16211 -0.05787 0.16901 -0.05463 0.16966 -0.05463 C 0.18034 -0.05324 0.19101 -0.05301 0.20156 -0.05231 C 0.20976 -0.04745 0.20234 -0.05139 0.21757 -0.04791 C 0.22005 -0.04745 0.22252 -0.04653 0.225 -0.04583 C 0.2302 -0.04259 0.2319 -0.04375 0.23476 -0.03703 C 0.23659 -0.03287 0.23971 -0.02384 0.23971 -0.02384 C 0.2401 -0.01666 0.24049 -0.00926 0.24101 -0.00208 C 0.24127 0.00301 0.2414 0.00834 0.24218 0.0132 C 0.24257 0.01574 0.24375 0.01759 0.24466 0.01968 C 0.24622 0.02315 0.24869 0.02662 0.25078 0.02847 C 0.25195 0.02963 0.25325 0.03009 0.25455 0.03079 C 0.2569 0.03172 0.25937 0.03195 0.26185 0.03287 C 0.26575 0.03426 0.26692 0.03519 0.27044 0.03727 L 0.28034 0.05463 C 0.28268 0.0588 0.28515 0.06227 0.28645 0.06783 C 0.29231 0.09121 0.2858 0.07269 0.2914 0.0875 C 0.2927 0.10162 0.29336 0.10648 0.29388 0.12246 C 0.2944 0.14074 0.2944 0.15903 0.29505 0.17709 C 0.29531 0.18218 0.297 0.19584 0.29752 0.20116 C 0.30026 0.22778 0.29726 0.20023 0.3 0.22963 C 0.30039 0.23334 0.30078 0.23681 0.30117 0.24051 C 0.30078 0.27616 0.29869 0.35162 0.30117 0.39352 C 0.3013 0.3956 0.30273 0.39676 0.30364 0.39792 C 0.30599 0.40116 0.30898 0.40301 0.31106 0.40672 C 0.31185 0.4081 0.3125 0.41019 0.31354 0.41111 C 0.31588 0.4132 0.32096 0.41551 0.32096 0.41551 C 0.32382 0.41459 0.32695 0.41551 0.32955 0.4132 C 0.33073 0.41227 0.3306 0.40903 0.33073 0.40672 C 0.33151 0.38773 0.33099 0.36875 0.3319 0.34977 C 0.33216 0.34514 0.33385 0.34121 0.33437 0.33681 C 0.33489 0.3338 0.33476 0.33056 0.33567 0.32801 C 0.33645 0.3257 0.33815 0.325 0.33932 0.32361 C 0.33971 0.31922 0.33932 0.31435 0.34062 0.31042 C 0.34127 0.30857 0.34297 0.30834 0.34427 0.30834 C 0.35247 0.30834 0.36067 0.30972 0.36888 0.31042 C 0.37252 0.30972 0.3763 0.30949 0.37994 0.30834 C 0.38242 0.30741 0.38489 0.30533 0.38737 0.30394 L 0.39101 0.30162 C 0.39179 0.30023 0.39284 0.29908 0.39349 0.29746 C 0.3983 0.2831 0.39088 0.29746 0.39713 0.28634 C 0.39752 0.27338 0.39778 0.26019 0.39843 0.24699 C 0.39869 0.23935 0.40156 0.23102 0.39843 0.22315 C 0.39739 0.2206 0.39505 0.22153 0.39349 0.22084 C 0.39218 0.21945 0.39101 0.21783 0.38971 0.21644 C 0.38372 0.21042 0.37409 0.20463 0.36888 0.20116 C 0.35507 0.19236 0.36145 0.19908 0.35403 0.19028 C 0.35169 0.17755 0.35234 0.1838 0.35403 0.16181 C 0.35416 0.16134 0.35599 0.14792 0.35651 0.14653 C 0.35742 0.14445 0.35885 0.14329 0.36028 0.14213 C 0.36549 0.13797 0.36757 0.1382 0.37252 0.13565 C 0.38489 0.1294 0.36575 0.13797 0.38112 0.13125 C 0.39505 0.13195 0.40898 0.13218 0.42291 0.13334 C 0.42422 0.13357 0.42552 0.13472 0.42669 0.13565 C 0.42838 0.13681 0.42994 0.13843 0.43164 0.14005 C 0.43281 0.14121 0.43411 0.14283 0.43528 0.14445 C 0.43776 0.14792 0.43958 0.15324 0.4414 0.15741 C 0.44557 0.1794 0.44336 0.16505 0.4414 0.21435 C 0.44101 0.22408 0.44036 0.22616 0.43893 0.23403 C 0.43476 0.28565 0.43606 0.26412 0.43893 0.36736 C 0.43932 0.38125 0.44062 0.37778 0.44388 0.38472 C 0.44479 0.38681 0.44544 0.38935 0.44635 0.39144 C 0.4483 0.39584 0.44974 0.39676 0.45247 0.4 L 0.49427 0.39792 C 0.50325 0.39722 0.51237 0.39722 0.52135 0.39584 C 0.5289 0.39445 0.53151 0.39259 0.53737 0.38912 C 0.53854 0.38704 0.53971 0.38472 0.54101 0.38264 C 0.54257 0.38033 0.54466 0.37894 0.54596 0.37616 C 0.54674 0.37431 0.54674 0.37176 0.54713 0.36945 C 0.54635 0.36505 0.54531 0.36088 0.54466 0.35648 C 0.54323 0.34537 0.54401 0.35047 0.54231 0.34097 C 0.5427 0.33519 0.54257 0.32917 0.54349 0.32361 C 0.54375 0.32176 0.54713 0.31389 0.54843 0.31273 C 0.54987 0.31134 0.55169 0.31134 0.55338 0.31042 C 0.56328 0.30533 0.54895 0.30949 0.57057 0.30602 L 0.57786 0.30162 L 0.58164 0.29954 C 0.58242 0.29746 0.58346 0.29537 0.58411 0.29306 C 0.58515 0.28889 0.58645 0.27986 0.58645 0.27986 C 0.58606 0.26667 0.58632 0.25347 0.58528 0.24051 C 0.58502 0.23797 0.58424 0.23426 0.58281 0.23403 C 0.57148 0.23125 0.55989 0.23241 0.54843 0.23172 C 0.54713 0.23102 0.5457 0.23102 0.54466 0.22963 C 0.54257 0.22662 0.54179 0.22084 0.54101 0.21644 C 0.54427 0.19908 0.53932 0.21945 0.54596 0.20764 C 0.54804 0.20394 0.55091 0.19468 0.55091 0.19468 L 0.54843 0.18148 C 0.54804 0.1794 0.54752 0.17709 0.54713 0.175 L 0.54596 0.16621 C 0.54635 0.11875 0.54635 0.07153 0.54713 0.02408 C 0.54726 0.02176 0.54804 0.01991 0.54843 0.01759 C 0.54974 0.00834 0.54961 0.00996 0.54961 0.0044 L 0.54961 0.0044 " pathEditMode="relative" ptsTypes="AAAAAAAAAAAAAAAAAAAAAAAAAAAAAAAAAAAAAAAAAAAAAAAAAAAAAAAAAAAAAAAAAAAAAAAAAAAAAAAAAAAAAAAAAAAAAAAAAAAAAAAAAAAAAAAAAAAAAAAAAAAAAAAAAAAAAAAAAAAAAAAAAAAAAAAAAAAAAAAAAAAAAAAAAAA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repeatCount="5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43553" y="3935709"/>
            <a:ext cx="1796718" cy="18730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9588" y="3009052"/>
            <a:ext cx="2831177" cy="3620348"/>
          </a:xfrm>
          <a:prstGeom prst="rect">
            <a:avLst/>
          </a:prstGeom>
        </p:spPr>
      </p:pic>
      <p:cxnSp>
        <p:nvCxnSpPr>
          <p:cNvPr id="45" name="Přímá spojnice 44"/>
          <p:cNvCxnSpPr/>
          <p:nvPr/>
        </p:nvCxnSpPr>
        <p:spPr>
          <a:xfrm flipH="1" flipV="1">
            <a:off x="1798023" y="2014376"/>
            <a:ext cx="583096" cy="583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2381119" y="2014376"/>
            <a:ext cx="583096" cy="583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 flipV="1">
            <a:off x="2964215" y="2019738"/>
            <a:ext cx="583096" cy="577734"/>
          </a:xfrm>
          <a:prstGeom prst="line">
            <a:avLst/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3547311" y="2019738"/>
            <a:ext cx="583096" cy="577734"/>
          </a:xfrm>
          <a:prstGeom prst="line">
            <a:avLst/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3549" y="300127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84024" y="878550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93549" y="1148354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584024" y="1726777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1749451" y="332620"/>
            <a:ext cx="1163097" cy="552110"/>
          </a:xfrm>
          <a:custGeom>
            <a:avLst/>
            <a:gdLst>
              <a:gd name="connsiteX0" fmla="*/ 0 w 2326194"/>
              <a:gd name="connsiteY0" fmla="*/ 582804 h 1160585"/>
              <a:gd name="connsiteX1" fmla="*/ 582805 w 2326194"/>
              <a:gd name="connsiteY1" fmla="*/ 0 h 1160585"/>
              <a:gd name="connsiteX2" fmla="*/ 1160585 w 2326194"/>
              <a:gd name="connsiteY2" fmla="*/ 582804 h 1160585"/>
              <a:gd name="connsiteX3" fmla="*/ 1753438 w 2326194"/>
              <a:gd name="connsiteY3" fmla="*/ 1160584 h 1160585"/>
              <a:gd name="connsiteX4" fmla="*/ 2326194 w 2326194"/>
              <a:gd name="connsiteY4" fmla="*/ 577780 h 116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6194" h="1160585">
                <a:moveTo>
                  <a:pt x="0" y="582804"/>
                </a:moveTo>
                <a:cubicBezTo>
                  <a:pt x="194687" y="291402"/>
                  <a:pt x="389374" y="0"/>
                  <a:pt x="582805" y="0"/>
                </a:cubicBezTo>
                <a:cubicBezTo>
                  <a:pt x="776236" y="0"/>
                  <a:pt x="965480" y="389373"/>
                  <a:pt x="1160585" y="582804"/>
                </a:cubicBezTo>
                <a:cubicBezTo>
                  <a:pt x="1355691" y="776235"/>
                  <a:pt x="1559170" y="1161421"/>
                  <a:pt x="1753438" y="1160584"/>
                </a:cubicBezTo>
                <a:cubicBezTo>
                  <a:pt x="1947706" y="1159747"/>
                  <a:pt x="2136950" y="868763"/>
                  <a:pt x="2326194" y="57778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olný tvar 79"/>
          <p:cNvSpPr/>
          <p:nvPr/>
        </p:nvSpPr>
        <p:spPr>
          <a:xfrm>
            <a:off x="2912548" y="325757"/>
            <a:ext cx="1163097" cy="552110"/>
          </a:xfrm>
          <a:custGeom>
            <a:avLst/>
            <a:gdLst>
              <a:gd name="connsiteX0" fmla="*/ 0 w 2326194"/>
              <a:gd name="connsiteY0" fmla="*/ 582804 h 1160585"/>
              <a:gd name="connsiteX1" fmla="*/ 582805 w 2326194"/>
              <a:gd name="connsiteY1" fmla="*/ 0 h 1160585"/>
              <a:gd name="connsiteX2" fmla="*/ 1160585 w 2326194"/>
              <a:gd name="connsiteY2" fmla="*/ 582804 h 1160585"/>
              <a:gd name="connsiteX3" fmla="*/ 1753438 w 2326194"/>
              <a:gd name="connsiteY3" fmla="*/ 1160584 h 1160585"/>
              <a:gd name="connsiteX4" fmla="*/ 2326194 w 2326194"/>
              <a:gd name="connsiteY4" fmla="*/ 577780 h 116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6194" h="1160585">
                <a:moveTo>
                  <a:pt x="0" y="582804"/>
                </a:moveTo>
                <a:cubicBezTo>
                  <a:pt x="194687" y="291402"/>
                  <a:pt x="389374" y="0"/>
                  <a:pt x="582805" y="0"/>
                </a:cubicBezTo>
                <a:cubicBezTo>
                  <a:pt x="776236" y="0"/>
                  <a:pt x="965480" y="389373"/>
                  <a:pt x="1160585" y="582804"/>
                </a:cubicBezTo>
                <a:cubicBezTo>
                  <a:pt x="1355691" y="776235"/>
                  <a:pt x="1559170" y="1161421"/>
                  <a:pt x="1753438" y="1160584"/>
                </a:cubicBezTo>
                <a:cubicBezTo>
                  <a:pt x="1947706" y="1159747"/>
                  <a:pt x="2136950" y="868763"/>
                  <a:pt x="2326194" y="577780"/>
                </a:cubicBezTo>
              </a:path>
            </a:pathLst>
          </a:custGeom>
          <a:noFill/>
          <a:ln w="12700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olný tvar 80"/>
          <p:cNvSpPr/>
          <p:nvPr/>
        </p:nvSpPr>
        <p:spPr>
          <a:xfrm>
            <a:off x="597995" y="325757"/>
            <a:ext cx="1163097" cy="552110"/>
          </a:xfrm>
          <a:custGeom>
            <a:avLst/>
            <a:gdLst>
              <a:gd name="connsiteX0" fmla="*/ 0 w 2326194"/>
              <a:gd name="connsiteY0" fmla="*/ 582804 h 1160585"/>
              <a:gd name="connsiteX1" fmla="*/ 582805 w 2326194"/>
              <a:gd name="connsiteY1" fmla="*/ 0 h 1160585"/>
              <a:gd name="connsiteX2" fmla="*/ 1160585 w 2326194"/>
              <a:gd name="connsiteY2" fmla="*/ 582804 h 1160585"/>
              <a:gd name="connsiteX3" fmla="*/ 1753438 w 2326194"/>
              <a:gd name="connsiteY3" fmla="*/ 1160584 h 1160585"/>
              <a:gd name="connsiteX4" fmla="*/ 2326194 w 2326194"/>
              <a:gd name="connsiteY4" fmla="*/ 577780 h 116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6194" h="1160585">
                <a:moveTo>
                  <a:pt x="0" y="582804"/>
                </a:moveTo>
                <a:cubicBezTo>
                  <a:pt x="194687" y="291402"/>
                  <a:pt x="389374" y="0"/>
                  <a:pt x="582805" y="0"/>
                </a:cubicBezTo>
                <a:cubicBezTo>
                  <a:pt x="776236" y="0"/>
                  <a:pt x="965480" y="389373"/>
                  <a:pt x="1160585" y="582804"/>
                </a:cubicBezTo>
                <a:cubicBezTo>
                  <a:pt x="1355691" y="776235"/>
                  <a:pt x="1559170" y="1161421"/>
                  <a:pt x="1753438" y="1160584"/>
                </a:cubicBezTo>
                <a:cubicBezTo>
                  <a:pt x="1947706" y="1159747"/>
                  <a:pt x="2136950" y="868763"/>
                  <a:pt x="2326194" y="57778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4080046" y="316916"/>
            <a:ext cx="1163097" cy="552110"/>
          </a:xfrm>
          <a:custGeom>
            <a:avLst/>
            <a:gdLst>
              <a:gd name="connsiteX0" fmla="*/ 0 w 2326194"/>
              <a:gd name="connsiteY0" fmla="*/ 582804 h 1160585"/>
              <a:gd name="connsiteX1" fmla="*/ 582805 w 2326194"/>
              <a:gd name="connsiteY1" fmla="*/ 0 h 1160585"/>
              <a:gd name="connsiteX2" fmla="*/ 1160585 w 2326194"/>
              <a:gd name="connsiteY2" fmla="*/ 582804 h 1160585"/>
              <a:gd name="connsiteX3" fmla="*/ 1753438 w 2326194"/>
              <a:gd name="connsiteY3" fmla="*/ 1160584 h 1160585"/>
              <a:gd name="connsiteX4" fmla="*/ 2326194 w 2326194"/>
              <a:gd name="connsiteY4" fmla="*/ 577780 h 116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6194" h="1160585">
                <a:moveTo>
                  <a:pt x="0" y="582804"/>
                </a:moveTo>
                <a:cubicBezTo>
                  <a:pt x="194687" y="291402"/>
                  <a:pt x="389374" y="0"/>
                  <a:pt x="582805" y="0"/>
                </a:cubicBezTo>
                <a:cubicBezTo>
                  <a:pt x="776236" y="0"/>
                  <a:pt x="965480" y="389373"/>
                  <a:pt x="1160585" y="582804"/>
                </a:cubicBezTo>
                <a:cubicBezTo>
                  <a:pt x="1355691" y="776235"/>
                  <a:pt x="1559170" y="1161421"/>
                  <a:pt x="1753438" y="1160584"/>
                </a:cubicBezTo>
                <a:cubicBezTo>
                  <a:pt x="1947706" y="1159747"/>
                  <a:pt x="2136950" y="868763"/>
                  <a:pt x="2326194" y="577780"/>
                </a:cubicBezTo>
              </a:path>
            </a:pathLst>
          </a:custGeom>
          <a:noFill/>
          <a:ln w="12700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louk 83"/>
          <p:cNvSpPr/>
          <p:nvPr/>
        </p:nvSpPr>
        <p:spPr>
          <a:xfrm>
            <a:off x="1766207" y="1154533"/>
            <a:ext cx="1166192" cy="1166192"/>
          </a:xfrm>
          <a:prstGeom prst="arc">
            <a:avLst>
              <a:gd name="adj1" fmla="val 10666349"/>
              <a:gd name="adj2" fmla="val 21541867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louk 84"/>
          <p:cNvSpPr/>
          <p:nvPr/>
        </p:nvSpPr>
        <p:spPr>
          <a:xfrm>
            <a:off x="2939083" y="1154533"/>
            <a:ext cx="1166192" cy="1166192"/>
          </a:xfrm>
          <a:prstGeom prst="arc">
            <a:avLst>
              <a:gd name="adj1" fmla="val 10666349"/>
              <a:gd name="adj2" fmla="val 21541867"/>
            </a:avLst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louk 85"/>
          <p:cNvSpPr/>
          <p:nvPr/>
        </p:nvSpPr>
        <p:spPr>
          <a:xfrm>
            <a:off x="607169" y="1151848"/>
            <a:ext cx="1166192" cy="1166192"/>
          </a:xfrm>
          <a:prstGeom prst="arc">
            <a:avLst>
              <a:gd name="adj1" fmla="val 10666349"/>
              <a:gd name="adj2" fmla="val 21541867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louk 86"/>
          <p:cNvSpPr/>
          <p:nvPr/>
        </p:nvSpPr>
        <p:spPr>
          <a:xfrm>
            <a:off x="4115321" y="1153604"/>
            <a:ext cx="1166192" cy="1166192"/>
          </a:xfrm>
          <a:prstGeom prst="arc">
            <a:avLst>
              <a:gd name="adj1" fmla="val 10666349"/>
              <a:gd name="adj2" fmla="val 21541867"/>
            </a:avLst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0" name="Přímá spojnice 89"/>
          <p:cNvCxnSpPr/>
          <p:nvPr/>
        </p:nvCxnSpPr>
        <p:spPr>
          <a:xfrm>
            <a:off x="616694" y="2009042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07169" y="2587465"/>
            <a:ext cx="1046921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 flipV="1">
            <a:off x="626219" y="2027844"/>
            <a:ext cx="583096" cy="583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V="1">
            <a:off x="1209315" y="2027844"/>
            <a:ext cx="583096" cy="583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 flipV="1">
            <a:off x="4108613" y="2014376"/>
            <a:ext cx="583096" cy="577734"/>
          </a:xfrm>
          <a:prstGeom prst="line">
            <a:avLst/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V="1">
            <a:off x="4691709" y="2014376"/>
            <a:ext cx="583096" cy="577734"/>
          </a:xfrm>
          <a:prstGeom prst="line">
            <a:avLst/>
          </a:prstGeom>
          <a:ln w="127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8" name="Obrázek 9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5874" y="3615028"/>
            <a:ext cx="1843124" cy="2493867"/>
          </a:xfrm>
          <a:prstGeom prst="rect">
            <a:avLst/>
          </a:prstGeom>
        </p:spPr>
      </p:pic>
      <p:pic>
        <p:nvPicPr>
          <p:cNvPr id="99" name="Obrázek 9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7541" y="3615027"/>
            <a:ext cx="1843124" cy="2493867"/>
          </a:xfrm>
          <a:prstGeom prst="rect">
            <a:avLst/>
          </a:prstGeom>
        </p:spPr>
      </p:pic>
      <p:cxnSp>
        <p:nvCxnSpPr>
          <p:cNvPr id="100" name="Přímá spojnice 99"/>
          <p:cNvCxnSpPr/>
          <p:nvPr/>
        </p:nvCxnSpPr>
        <p:spPr>
          <a:xfrm>
            <a:off x="6725874" y="3935709"/>
            <a:ext cx="184312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6725874" y="4643727"/>
            <a:ext cx="184312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725874" y="4273612"/>
            <a:ext cx="184312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6758532" y="5002955"/>
            <a:ext cx="1757671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6905488" y="5345856"/>
            <a:ext cx="1481061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7142131" y="5689487"/>
            <a:ext cx="985111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4051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092973" y="816430"/>
            <a:ext cx="7938213" cy="54864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35171" y="816430"/>
            <a:ext cx="3751257" cy="228006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256" y="3055548"/>
            <a:ext cx="2716046" cy="3761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9913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8546" y="348760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 z office.microsoft.com (princezna na snímku č.2)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tvorba (labyrint, princezny na snímku č</a:t>
            </a:r>
            <a:r>
              <a:rPr lang="cs-CZ" dirty="0" smtClean="0"/>
              <a:t>. 3</a:t>
            </a:r>
            <a:r>
              <a:rPr lang="cs-CZ" dirty="0" smtClean="0"/>
              <a:t>, rytíř na snímku č</a:t>
            </a:r>
            <a:r>
              <a:rPr lang="cs-CZ" dirty="0" smtClean="0"/>
              <a:t>. 6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soubor </a:t>
            </a:r>
            <a:r>
              <a:rPr lang="cs-CZ" dirty="0" err="1" smtClean="0"/>
              <a:t>grafomotorických</a:t>
            </a:r>
            <a:r>
              <a:rPr lang="cs-CZ" dirty="0" smtClean="0"/>
              <a:t> </a:t>
            </a:r>
            <a:r>
              <a:rPr lang="cs-CZ" dirty="0" smtClean="0"/>
              <a:t>cvičení. Na prvním snímku děti kreslí  cestu princezny k hradu – dvojitou vlnovku. Tu kreslí do vzduchu rukou a na snímku ji mohou nakreslit pomocí nástroje „pero“ na dotykové obrazovce. </a:t>
            </a:r>
          </a:p>
          <a:p>
            <a:r>
              <a:rPr lang="cs-CZ" dirty="0" smtClean="0"/>
              <a:t>Na dalším snímku děti dokreslí princeznu – pomocí nástroje prezentace „pero“.</a:t>
            </a:r>
          </a:p>
          <a:p>
            <a:r>
              <a:rPr lang="cs-CZ" dirty="0" smtClean="0"/>
              <a:t>Na posledním snímku děti hledají cestu labyrintem – od rytíře ke drakovi.</a:t>
            </a:r>
          </a:p>
          <a:p>
            <a:r>
              <a:rPr lang="cs-CZ" dirty="0" smtClean="0"/>
              <a:t>Na vytištěných pracovních listech děti řeší stejné úkoly.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Snímky č</a:t>
            </a:r>
            <a:r>
              <a:rPr lang="cs-CZ" dirty="0" smtClean="0"/>
              <a:t>. 2 </a:t>
            </a:r>
            <a:r>
              <a:rPr lang="cs-CZ" dirty="0" smtClean="0"/>
              <a:t>a č</a:t>
            </a:r>
            <a:r>
              <a:rPr lang="cs-CZ" dirty="0" smtClean="0"/>
              <a:t>. 3 </a:t>
            </a:r>
            <a:r>
              <a:rPr lang="cs-CZ" dirty="0" smtClean="0"/>
              <a:t>jsou bez animací. Při prezentaci děti využijí nástroj „pero“ z nabídkové lišty.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děti kreslí cestu labyrintem „perem“ z nabídkové lišty prezentace. Správnou cestu projede kulička po kliknutí na otazník. </a:t>
            </a:r>
          </a:p>
          <a:p>
            <a:r>
              <a:rPr lang="cs-CZ" dirty="0" smtClean="0"/>
              <a:t>Pracovní listy jsou určené k tisku, při prezentaci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(BIOLOGICKÁ)</a:t>
            </a:r>
          </a:p>
          <a:p>
            <a:r>
              <a:rPr lang="cs-CZ" dirty="0" smtClean="0"/>
              <a:t>Podoblast </a:t>
            </a:r>
            <a:r>
              <a:rPr lang="cs-CZ" b="1" dirty="0" smtClean="0"/>
              <a:t>JEMNÁ MOTORIKA, KOORDINACE RUKY A OKA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tužku držet správně; vést stopu tužky při kresbě; napodobit různé druhy čar (vlnovka, zalamovaná)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361</Words>
  <Application>Microsoft Office PowerPoint</Application>
  <PresentationFormat>Vlastní</PresentationFormat>
  <Paragraphs>46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PRINCEZNA, PRINC A DRAK</vt:lpstr>
      <vt:lpstr>Snímek 2</vt:lpstr>
      <vt:lpstr>Snímek 3</vt:lpstr>
      <vt:lpstr>Snímek 4</vt:lpstr>
      <vt:lpstr>Snímek 5</vt:lpstr>
      <vt:lpstr>Snímek 6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2015-04-22T12:13:00Z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