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6" r:id="rId4"/>
    <p:sldId id="282" r:id="rId5"/>
    <p:sldId id="287" r:id="rId6"/>
    <p:sldId id="289" r:id="rId7"/>
    <p:sldId id="291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6"/>
    <a:srgbClr val="FFFFFF"/>
    <a:srgbClr val="FE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openxmlformats.org/officeDocument/2006/relationships/image" Target="../media/image7.jpeg"/><Relationship Id="rId7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comments" Target="../comments/comment5.xml"/><Relationship Id="rId4" Type="http://schemas.openxmlformats.org/officeDocument/2006/relationships/image" Target="../media/image5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Dělíme se o pizzu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Sociabilita  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1" name="Skupina 100"/>
          <p:cNvGrpSpPr/>
          <p:nvPr/>
        </p:nvGrpSpPr>
        <p:grpSpPr>
          <a:xfrm>
            <a:off x="631064" y="450761"/>
            <a:ext cx="5711780" cy="5396248"/>
            <a:chOff x="1300766" y="927279"/>
            <a:chExt cx="5711780" cy="5396248"/>
          </a:xfrm>
        </p:grpSpPr>
        <p:sp>
          <p:nvSpPr>
            <p:cNvPr id="4" name="Ovál 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5" name="Rovnoramenný trojúhelník 1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3" name="Rovnoramenný trojúhelník 2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7" name="Rovnoramenný trojúhelník 2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Lichoběžník 4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3" name="Ovál 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Lichoběžník 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Lichoběžník 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7" name="Ovál 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Lichoběžník 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Lichoběžník 8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0" name="Mrak 8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Mrak 9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Mrak 9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Mrak 9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Mrak 9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Mrak 9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Mrak 9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Mrak 9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rak 9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" name="Obrázek 10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76" t="31805" r="34272" b="27381"/>
          <a:stretch/>
        </p:blipFill>
        <p:spPr>
          <a:xfrm rot="5400000">
            <a:off x="9532195" y="3882626"/>
            <a:ext cx="1378041" cy="1446186"/>
          </a:xfrm>
          <a:prstGeom prst="ellipse">
            <a:avLst/>
          </a:prstGeom>
        </p:spPr>
      </p:pic>
      <p:pic>
        <p:nvPicPr>
          <p:cNvPr id="103" name="Obrázek 10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96" t="29802" r="34460" b="23876"/>
          <a:stretch/>
        </p:blipFill>
        <p:spPr>
          <a:xfrm rot="5400000">
            <a:off x="9446450" y="945516"/>
            <a:ext cx="1549533" cy="148530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7550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1" name="Skupina 100"/>
          <p:cNvGrpSpPr/>
          <p:nvPr/>
        </p:nvGrpSpPr>
        <p:grpSpPr>
          <a:xfrm>
            <a:off x="631064" y="450761"/>
            <a:ext cx="5711780" cy="5396248"/>
            <a:chOff x="1300766" y="927279"/>
            <a:chExt cx="5711780" cy="5396248"/>
          </a:xfrm>
        </p:grpSpPr>
        <p:sp>
          <p:nvSpPr>
            <p:cNvPr id="4" name="Ovál 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5" name="Rovnoramenný trojúhelník 1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3" name="Rovnoramenný trojúhelník 2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7" name="Rovnoramenný trojúhelník 2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Lichoběžník 4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3" name="Ovál 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Lichoběžník 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Lichoběžník 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7" name="Ovál 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Lichoběžník 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Lichoběžník 8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0" name="Mrak 8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Mrak 9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Mrak 9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Mrak 9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Mrak 9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Mrak 9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Mrak 9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Mrak 9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rak 9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" name="Obrázek 10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72" t="33991" r="33709" b="30704"/>
          <a:stretch/>
        </p:blipFill>
        <p:spPr>
          <a:xfrm>
            <a:off x="10146860" y="420927"/>
            <a:ext cx="1481290" cy="1423470"/>
          </a:xfrm>
          <a:prstGeom prst="ellipse">
            <a:avLst/>
          </a:prstGeom>
        </p:spPr>
      </p:pic>
      <p:pic>
        <p:nvPicPr>
          <p:cNvPr id="103" name="Obrázek 10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174" t="28800" r="35775" b="25127"/>
          <a:stretch/>
        </p:blipFill>
        <p:spPr>
          <a:xfrm rot="5400000">
            <a:off x="10146807" y="4332628"/>
            <a:ext cx="1481392" cy="1481294"/>
          </a:xfrm>
          <a:prstGeom prst="ellipse">
            <a:avLst/>
          </a:prstGeom>
        </p:spPr>
      </p:pic>
      <p:pic>
        <p:nvPicPr>
          <p:cNvPr id="104" name="Obrázek 10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96" t="29802" r="34460" b="23876"/>
          <a:stretch/>
        </p:blipFill>
        <p:spPr>
          <a:xfrm rot="5400000">
            <a:off x="10110732" y="2295871"/>
            <a:ext cx="1549533" cy="148530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1" name="Skupina 100"/>
          <p:cNvGrpSpPr/>
          <p:nvPr/>
        </p:nvGrpSpPr>
        <p:grpSpPr>
          <a:xfrm>
            <a:off x="631064" y="450761"/>
            <a:ext cx="5711780" cy="5396248"/>
            <a:chOff x="1300766" y="927279"/>
            <a:chExt cx="5711780" cy="5396248"/>
          </a:xfrm>
        </p:grpSpPr>
        <p:sp>
          <p:nvSpPr>
            <p:cNvPr id="4" name="Ovál 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5" name="Rovnoramenný trojúhelník 1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3" name="Rovnoramenný trojúhelník 2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7" name="Rovnoramenný trojúhelník 2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Lichoběžník 4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3" name="Ovál 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Lichoběžník 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Lichoběžník 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7" name="Ovál 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Lichoběžník 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Lichoběžník 8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0" name="Mrak 8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Mrak 9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Mrak 9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Mrak 9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Mrak 9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Mrak 9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Mrak 9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Mrak 9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rak 9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" name="Obrázek 10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418" t="28550" r="37652" b="23625"/>
          <a:stretch/>
        </p:blipFill>
        <p:spPr>
          <a:xfrm rot="5400000">
            <a:off x="9876597" y="3764595"/>
            <a:ext cx="1481389" cy="1446185"/>
          </a:xfrm>
          <a:prstGeom prst="ellipse">
            <a:avLst/>
          </a:prstGeom>
        </p:spPr>
      </p:pic>
      <p:pic>
        <p:nvPicPr>
          <p:cNvPr id="103" name="Obrázek 10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422" t="31554" r="35587" b="24878"/>
          <a:stretch/>
        </p:blipFill>
        <p:spPr>
          <a:xfrm rot="5400000">
            <a:off x="8044709" y="3802085"/>
            <a:ext cx="1481388" cy="1488454"/>
          </a:xfrm>
          <a:prstGeom prst="ellipse">
            <a:avLst/>
          </a:prstGeom>
        </p:spPr>
      </p:pic>
      <p:pic>
        <p:nvPicPr>
          <p:cNvPr id="104" name="Obrázek 10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96" t="29802" r="34460" b="23876"/>
          <a:stretch/>
        </p:blipFill>
        <p:spPr>
          <a:xfrm rot="5400000">
            <a:off x="9711074" y="733389"/>
            <a:ext cx="1549533" cy="1485302"/>
          </a:xfrm>
          <a:prstGeom prst="ellipse">
            <a:avLst/>
          </a:prstGeom>
        </p:spPr>
      </p:pic>
      <p:pic>
        <p:nvPicPr>
          <p:cNvPr id="105" name="Obrázek 10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40" t="27298" r="37840" b="26880"/>
          <a:stretch/>
        </p:blipFill>
        <p:spPr>
          <a:xfrm rot="5400000">
            <a:off x="7934957" y="777706"/>
            <a:ext cx="1549536" cy="147930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1222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1" name="Skupina 100"/>
          <p:cNvGrpSpPr/>
          <p:nvPr/>
        </p:nvGrpSpPr>
        <p:grpSpPr>
          <a:xfrm>
            <a:off x="631064" y="450761"/>
            <a:ext cx="5711780" cy="5396248"/>
            <a:chOff x="1300766" y="927279"/>
            <a:chExt cx="5711780" cy="5396248"/>
          </a:xfrm>
        </p:grpSpPr>
        <p:sp>
          <p:nvSpPr>
            <p:cNvPr id="4" name="Ovál 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5" name="Rovnoramenný trojúhelník 1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3" name="Rovnoramenný trojúhelník 2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7" name="Rovnoramenný trojúhelník 2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Lichoběžník 4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3" name="Ovál 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Lichoběžník 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Lichoběžník 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7" name="Ovál 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Lichoběžník 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Lichoběžník 8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0" name="Mrak 8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Mrak 9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Mrak 9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Mrak 9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Mrak 9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Mrak 9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Mrak 9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Mrak 9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rak 9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" name="Obrázek 10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72" t="33991" r="33709" b="30704"/>
          <a:stretch/>
        </p:blipFill>
        <p:spPr>
          <a:xfrm>
            <a:off x="8200161" y="357370"/>
            <a:ext cx="1481290" cy="1423470"/>
          </a:xfrm>
          <a:prstGeom prst="ellipse">
            <a:avLst/>
          </a:prstGeom>
        </p:spPr>
      </p:pic>
      <p:pic>
        <p:nvPicPr>
          <p:cNvPr id="103" name="Obrázek 10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174" t="28800" r="35775" b="25127"/>
          <a:stretch/>
        </p:blipFill>
        <p:spPr>
          <a:xfrm rot="5400000">
            <a:off x="10514758" y="4473892"/>
            <a:ext cx="1481392" cy="1481294"/>
          </a:xfrm>
          <a:prstGeom prst="ellipse">
            <a:avLst/>
          </a:prstGeom>
        </p:spPr>
      </p:pic>
      <p:pic>
        <p:nvPicPr>
          <p:cNvPr id="104" name="Obrázek 10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96" t="29802" r="34460" b="23876"/>
          <a:stretch/>
        </p:blipFill>
        <p:spPr>
          <a:xfrm rot="5400000">
            <a:off x="10365817" y="2373669"/>
            <a:ext cx="1549533" cy="1485302"/>
          </a:xfrm>
          <a:prstGeom prst="ellipse">
            <a:avLst/>
          </a:prstGeom>
        </p:spPr>
      </p:pic>
      <p:pic>
        <p:nvPicPr>
          <p:cNvPr id="105" name="Obrázek 10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40" t="27298" r="37840" b="26880"/>
          <a:stretch/>
        </p:blipFill>
        <p:spPr>
          <a:xfrm rot="5400000">
            <a:off x="8283300" y="2441079"/>
            <a:ext cx="1549536" cy="1479306"/>
          </a:xfrm>
          <a:prstGeom prst="ellipse">
            <a:avLst/>
          </a:prstGeom>
        </p:spPr>
      </p:pic>
      <p:pic>
        <p:nvPicPr>
          <p:cNvPr id="106" name="Obrázek 10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925" t="28800" r="33897" b="28132"/>
          <a:stretch/>
        </p:blipFill>
        <p:spPr>
          <a:xfrm rot="5400000">
            <a:off x="10335724" y="316976"/>
            <a:ext cx="1505217" cy="1422512"/>
          </a:xfrm>
          <a:prstGeom prst="ellipse">
            <a:avLst/>
          </a:prstGeom>
        </p:spPr>
      </p:pic>
      <p:pic>
        <p:nvPicPr>
          <p:cNvPr id="107" name="Obrázek 10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418" t="28550" r="37652" b="23625"/>
          <a:stretch/>
        </p:blipFill>
        <p:spPr>
          <a:xfrm rot="5400000">
            <a:off x="8428778" y="4462033"/>
            <a:ext cx="1481389" cy="144618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22238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1" name="Skupina 100"/>
          <p:cNvGrpSpPr/>
          <p:nvPr/>
        </p:nvGrpSpPr>
        <p:grpSpPr>
          <a:xfrm>
            <a:off x="631064" y="450761"/>
            <a:ext cx="5711780" cy="5396248"/>
            <a:chOff x="1300766" y="927279"/>
            <a:chExt cx="5711780" cy="5396248"/>
          </a:xfrm>
        </p:grpSpPr>
        <p:sp>
          <p:nvSpPr>
            <p:cNvPr id="4" name="Ovál 3"/>
            <p:cNvSpPr/>
            <p:nvPr/>
          </p:nvSpPr>
          <p:spPr>
            <a:xfrm>
              <a:off x="1300766" y="927279"/>
              <a:ext cx="5711780" cy="5396248"/>
            </a:xfrm>
            <a:prstGeom prst="ellipse">
              <a:avLst/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29000">
                  <a:schemeClr val="accent2">
                    <a:lumMod val="40000"/>
                    <a:lumOff val="60000"/>
                  </a:schemeClr>
                </a:gs>
                <a:gs pos="84000">
                  <a:schemeClr val="accent2">
                    <a:lumMod val="40000"/>
                    <a:lumOff val="60000"/>
                  </a:schemeClr>
                </a:gs>
                <a:gs pos="100000">
                  <a:schemeClr val="accent2">
                    <a:lumMod val="75000"/>
                  </a:schemeClr>
                </a:gs>
              </a:gsLst>
              <a:path path="shap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943225" y="12287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4977885" y="1928814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4701660" y="38523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390775" y="4210051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350404" y="2486026"/>
              <a:ext cx="1714500" cy="1571625"/>
            </a:xfrm>
            <a:prstGeom prst="ellipse">
              <a:avLst/>
            </a:prstGeom>
            <a:solidFill>
              <a:srgbClr val="E9A1C5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2441756" y="1537270"/>
              <a:ext cx="891530" cy="1400176"/>
              <a:chOff x="9795520" y="528638"/>
              <a:chExt cx="2085975" cy="2071688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2127842">
              <a:off x="3814130" y="2351077"/>
              <a:ext cx="1042987" cy="933988"/>
              <a:chOff x="9795520" y="528638"/>
              <a:chExt cx="2085975" cy="2071688"/>
            </a:xfrm>
          </p:grpSpPr>
          <p:sp>
            <p:nvSpPr>
              <p:cNvPr id="15" name="Rovnoramenný trojúhelník 14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4138590">
              <a:off x="2208483" y="3042020"/>
              <a:ext cx="1431880" cy="1581148"/>
              <a:chOff x="9689465" y="-204321"/>
              <a:chExt cx="2085975" cy="2071688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9689465" y="-204321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flipV="1">
                <a:off x="10279222" y="601820"/>
                <a:ext cx="561372" cy="4925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743325" y="4354344"/>
              <a:ext cx="1464614" cy="1479720"/>
              <a:chOff x="9795520" y="528638"/>
              <a:chExt cx="2085975" cy="2071688"/>
            </a:xfrm>
          </p:grpSpPr>
          <p:sp>
            <p:nvSpPr>
              <p:cNvPr id="23" name="Rovnoramenný trojúhelník 22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 rot="14769791">
              <a:off x="4391524" y="2997150"/>
              <a:ext cx="1500954" cy="1670893"/>
              <a:chOff x="9795520" y="528638"/>
              <a:chExt cx="2085975" cy="2071688"/>
            </a:xfrm>
          </p:grpSpPr>
          <p:sp>
            <p:nvSpPr>
              <p:cNvPr id="27" name="Rovnoramenný trojúhelník 26"/>
              <p:cNvSpPr/>
              <p:nvPr/>
            </p:nvSpPr>
            <p:spPr>
              <a:xfrm>
                <a:off x="9795520" y="528638"/>
                <a:ext cx="2085975" cy="2071688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10697177" y="1328738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10135804" y="1985964"/>
                <a:ext cx="561373" cy="4714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3691498" y="3163580"/>
              <a:ext cx="1042987" cy="971923"/>
              <a:chOff x="9034463" y="936804"/>
              <a:chExt cx="1042987" cy="971923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Lichoběžník 40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329666" y="2918318"/>
              <a:ext cx="1042987" cy="971923"/>
              <a:chOff x="9034463" y="936804"/>
              <a:chExt cx="1042987" cy="971923"/>
            </a:xfrm>
          </p:grpSpPr>
          <p:sp>
            <p:nvSpPr>
              <p:cNvPr id="43" name="Ovál 42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Lichoběžník 52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>
              <a:off x="3251210" y="4212375"/>
              <a:ext cx="1042987" cy="971923"/>
              <a:chOff x="9034463" y="936804"/>
              <a:chExt cx="1042987" cy="971923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Lichoběžník 64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790162" y="3190422"/>
              <a:ext cx="1042987" cy="971923"/>
              <a:chOff x="9034463" y="936804"/>
              <a:chExt cx="1042987" cy="971923"/>
            </a:xfrm>
          </p:grpSpPr>
          <p:sp>
            <p:nvSpPr>
              <p:cNvPr id="67" name="Ovál 66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vál 70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Lichoběžník 76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4544568" y="1660636"/>
              <a:ext cx="1042987" cy="971923"/>
              <a:chOff x="9034463" y="936804"/>
              <a:chExt cx="1042987" cy="971923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072563" y="10065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224963" y="11589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9377363" y="131136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529763" y="9479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/>
              <p:cNvSpPr/>
              <p:nvPr/>
            </p:nvSpPr>
            <p:spPr>
              <a:xfrm>
                <a:off x="9427368" y="112408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301163" y="936804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vál 84"/>
              <p:cNvSpPr/>
              <p:nvPr/>
            </p:nvSpPr>
            <p:spPr>
              <a:xfrm>
                <a:off x="9570243" y="1270045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vál 85"/>
              <p:cNvSpPr/>
              <p:nvPr/>
            </p:nvSpPr>
            <p:spPr>
              <a:xfrm>
                <a:off x="9682163" y="11003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vál 86"/>
              <p:cNvSpPr/>
              <p:nvPr/>
            </p:nvSpPr>
            <p:spPr>
              <a:xfrm>
                <a:off x="9034463" y="1228726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/>
              <p:cNvSpPr/>
              <p:nvPr/>
            </p:nvSpPr>
            <p:spPr>
              <a:xfrm>
                <a:off x="9834563" y="1252740"/>
                <a:ext cx="242887" cy="222161"/>
              </a:xfrm>
              <a:prstGeom prst="ellipse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Lichoběžník 88"/>
              <p:cNvSpPr/>
              <p:nvPr/>
            </p:nvSpPr>
            <p:spPr>
              <a:xfrm>
                <a:off x="9327358" y="1440853"/>
                <a:ext cx="266700" cy="467874"/>
              </a:xfrm>
              <a:prstGeom prst="trapezoid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0" name="Mrak 89"/>
            <p:cNvSpPr/>
            <p:nvPr/>
          </p:nvSpPr>
          <p:spPr>
            <a:xfrm>
              <a:off x="3400630" y="394185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Mrak 90"/>
            <p:cNvSpPr/>
            <p:nvPr/>
          </p:nvSpPr>
          <p:spPr>
            <a:xfrm>
              <a:off x="4508266" y="4552228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Mrak 91"/>
            <p:cNvSpPr/>
            <p:nvPr/>
          </p:nvSpPr>
          <p:spPr>
            <a:xfrm>
              <a:off x="2963076" y="20758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Mrak 92"/>
            <p:cNvSpPr/>
            <p:nvPr/>
          </p:nvSpPr>
          <p:spPr>
            <a:xfrm>
              <a:off x="5029745" y="2615330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Mrak 93"/>
            <p:cNvSpPr/>
            <p:nvPr/>
          </p:nvSpPr>
          <p:spPr>
            <a:xfrm>
              <a:off x="4271079" y="1323399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Mrak 94"/>
            <p:cNvSpPr/>
            <p:nvPr/>
          </p:nvSpPr>
          <p:spPr>
            <a:xfrm>
              <a:off x="2642448" y="515226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Mrak 95"/>
            <p:cNvSpPr/>
            <p:nvPr/>
          </p:nvSpPr>
          <p:spPr>
            <a:xfrm>
              <a:off x="5580612" y="466174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Mrak 96"/>
            <p:cNvSpPr/>
            <p:nvPr/>
          </p:nvSpPr>
          <p:spPr>
            <a:xfrm>
              <a:off x="3248074" y="2875721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Mrak 97"/>
            <p:cNvSpPr/>
            <p:nvPr/>
          </p:nvSpPr>
          <p:spPr>
            <a:xfrm>
              <a:off x="1542649" y="2885946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Mrak 98"/>
            <p:cNvSpPr/>
            <p:nvPr/>
          </p:nvSpPr>
          <p:spPr>
            <a:xfrm>
              <a:off x="1524757" y="4323455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rak 99"/>
            <p:cNvSpPr/>
            <p:nvPr/>
          </p:nvSpPr>
          <p:spPr>
            <a:xfrm>
              <a:off x="5995317" y="2116097"/>
              <a:ext cx="642937" cy="301447"/>
            </a:xfrm>
            <a:prstGeom prst="clou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" name="Obrázek 10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72" t="33991" r="33709" b="30704"/>
          <a:stretch/>
        </p:blipFill>
        <p:spPr>
          <a:xfrm>
            <a:off x="8508005" y="187664"/>
            <a:ext cx="1481290" cy="1423470"/>
          </a:xfrm>
          <a:prstGeom prst="ellipse">
            <a:avLst/>
          </a:prstGeom>
        </p:spPr>
      </p:pic>
      <p:pic>
        <p:nvPicPr>
          <p:cNvPr id="103" name="Obrázek 10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174" t="28800" r="35775" b="25127"/>
          <a:stretch/>
        </p:blipFill>
        <p:spPr>
          <a:xfrm rot="5400000">
            <a:off x="10666550" y="4947482"/>
            <a:ext cx="1481392" cy="1481294"/>
          </a:xfrm>
          <a:prstGeom prst="ellipse">
            <a:avLst/>
          </a:prstGeom>
        </p:spPr>
      </p:pic>
      <p:pic>
        <p:nvPicPr>
          <p:cNvPr id="104" name="Obrázek 10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296" t="29802" r="34460" b="23876"/>
          <a:stretch/>
        </p:blipFill>
        <p:spPr>
          <a:xfrm rot="5400000">
            <a:off x="10662881" y="3326447"/>
            <a:ext cx="1549533" cy="1485302"/>
          </a:xfrm>
          <a:prstGeom prst="ellipse">
            <a:avLst/>
          </a:prstGeom>
        </p:spPr>
      </p:pic>
      <p:pic>
        <p:nvPicPr>
          <p:cNvPr id="105" name="Obrázek 10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40" t="27298" r="37840" b="26880"/>
          <a:stretch/>
        </p:blipFill>
        <p:spPr>
          <a:xfrm rot="5400000">
            <a:off x="10631484" y="1708321"/>
            <a:ext cx="1549536" cy="1479306"/>
          </a:xfrm>
          <a:prstGeom prst="ellipse">
            <a:avLst/>
          </a:prstGeom>
        </p:spPr>
      </p:pic>
      <p:pic>
        <p:nvPicPr>
          <p:cNvPr id="106" name="Obrázek 10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925" t="28800" r="33897" b="28132"/>
          <a:stretch/>
        </p:blipFill>
        <p:spPr>
          <a:xfrm rot="5400000">
            <a:off x="10653644" y="147807"/>
            <a:ext cx="1505217" cy="1422512"/>
          </a:xfrm>
          <a:prstGeom prst="ellipse">
            <a:avLst/>
          </a:prstGeom>
        </p:spPr>
      </p:pic>
      <p:pic>
        <p:nvPicPr>
          <p:cNvPr id="107" name="Obrázek 10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418" t="28550" r="37652" b="23625"/>
          <a:stretch/>
        </p:blipFill>
        <p:spPr>
          <a:xfrm rot="5400000">
            <a:off x="8570934" y="4960451"/>
            <a:ext cx="1481389" cy="1446185"/>
          </a:xfrm>
          <a:prstGeom prst="ellipse">
            <a:avLst/>
          </a:prstGeom>
        </p:spPr>
      </p:pic>
      <p:pic>
        <p:nvPicPr>
          <p:cNvPr id="108" name="Obrázek 10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76" t="31805" r="34272" b="27381"/>
          <a:stretch/>
        </p:blipFill>
        <p:spPr>
          <a:xfrm rot="5400000">
            <a:off x="8574469" y="3318566"/>
            <a:ext cx="1517072" cy="1592092"/>
          </a:xfrm>
          <a:prstGeom prst="ellipse">
            <a:avLst/>
          </a:prstGeom>
        </p:spPr>
      </p:pic>
      <p:pic>
        <p:nvPicPr>
          <p:cNvPr id="109" name="Obrázek 10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422" t="31554" r="35587" b="24878"/>
          <a:stretch/>
        </p:blipFill>
        <p:spPr>
          <a:xfrm rot="5400000">
            <a:off x="8540492" y="1747770"/>
            <a:ext cx="1481388" cy="148845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107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Foto dětí MŠ Ostrov – se souhlasem </a:t>
            </a:r>
            <a:r>
              <a:rPr lang="cs-CZ" smtClean="0"/>
              <a:t>zákonného zástupce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 základě počtu kamarádů na snímku dělí pizzu.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bude respektovat kamarády, naučí se dělit a zároveň podpoří svou matematickou představivost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děti určí správný počet kamarádů a za pomoci interaktivního pera, které je součástí programu </a:t>
            </a:r>
            <a:r>
              <a:rPr lang="cs-CZ" dirty="0" err="1" smtClean="0"/>
              <a:t>Powerpoint</a:t>
            </a:r>
            <a:r>
              <a:rPr lang="cs-CZ" dirty="0" smtClean="0"/>
              <a:t> rozdělují pizzu na správný počet částí.</a:t>
            </a:r>
          </a:p>
          <a:p>
            <a:r>
              <a:rPr lang="cs-CZ" dirty="0" smtClean="0"/>
              <a:t>Zároveň se děti dozvídají o svých </a:t>
            </a:r>
            <a:r>
              <a:rPr lang="cs-CZ" dirty="0" smtClean="0"/>
              <a:t>kamarádech, </a:t>
            </a:r>
            <a:r>
              <a:rPr lang="cs-CZ" dirty="0" smtClean="0"/>
              <a:t>co má kdo rád na pizze.</a:t>
            </a:r>
          </a:p>
          <a:p>
            <a:r>
              <a:rPr lang="cs-CZ" dirty="0" smtClean="0"/>
              <a:t>Materiál podporuje také jazykové dovednosti a slovní zásobu.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 dispozici svou vlastní papírovou pizzu, kterou si sami dle chutě dotvoří.</a:t>
            </a:r>
          </a:p>
          <a:p>
            <a:r>
              <a:rPr lang="cs-CZ" dirty="0" smtClean="0"/>
              <a:t>Přilepují na pizzu obrázky, zeleniny, sýrů, salámů, ovoce, pochutin….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088136"/>
            <a:ext cx="9509760" cy="4110029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Uvědomovat si svá práva ve vztahu k druhému, přiznávat stejná práva druhým a respektovat je  </a:t>
            </a:r>
          </a:p>
          <a:p>
            <a:r>
              <a:rPr lang="cs-CZ" dirty="0"/>
              <a:t>Uplatňovat své individuální potřeby, přání a práva s ohledem na druhého, učit se přijímat a uzavírat kompromisy, řešit konflikt dohodou  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Respektovat potřeby jiného dítěte  </a:t>
            </a:r>
            <a:endParaRPr lang="cs-CZ" dirty="0" smtClean="0"/>
          </a:p>
          <a:p>
            <a:r>
              <a:rPr lang="cs-CZ" dirty="0"/>
              <a:t>Obhajovat svoje potřeby, svůj postoj či přání, přijímat také názor druhého, dohodnout se na kompromisním řešení </a:t>
            </a:r>
          </a:p>
          <a:p>
            <a:r>
              <a:rPr lang="cs-CZ" dirty="0"/>
              <a:t>Vyjednávat s dětmi i dospělými ve svém okolí, domluvit se na společném řešení  </a:t>
            </a:r>
          </a:p>
          <a:p>
            <a:r>
              <a:rPr lang="cs-CZ" dirty="0"/>
              <a:t>Řešit problémy, úkoly a situace, myslet kreativně </a:t>
            </a:r>
          </a:p>
          <a:p>
            <a:r>
              <a:rPr lang="cs-CZ" dirty="0"/>
              <a:t>Postupovat a učit se podle pokynů a instrukcí </a:t>
            </a:r>
          </a:p>
          <a:p>
            <a:r>
              <a:rPr lang="cs-CZ" dirty="0"/>
              <a:t>Chápat základní číselné a matematické pojmy, elementární matematické souvislosti a dle potřeby je využívat </a:t>
            </a:r>
            <a:endParaRPr lang="cs-CZ" dirty="0" smtClean="0"/>
          </a:p>
          <a:p>
            <a:r>
              <a:rPr lang="cs-CZ" dirty="0" smtClean="0"/>
              <a:t>Materiál je zpracován pro práci na dotykovém zařízení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58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Dělíme se o pizzu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2015-04-23T09:38:34Z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