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5" r:id="rId9"/>
    <p:sldId id="266" r:id="rId10"/>
    <p:sldId id="267" r:id="rId11"/>
    <p:sldId id="270" r:id="rId12"/>
    <p:sldId id="271" r:id="rId13"/>
    <p:sldId id="272" r:id="rId14"/>
    <p:sldId id="268" r:id="rId15"/>
    <p:sldId id="269" r:id="rId16"/>
    <p:sldId id="263" r:id="rId17"/>
    <p:sldId id="264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6759B80-924A-438A-BA67-DEC4DB06E6F8}" type="datetimeFigureOut">
              <a:rPr lang="cs-CZ" smtClean="0"/>
              <a:t>24.10.2011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62016A4-AF4F-4D14-A865-1E764D810EA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ustinien_527-565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agia_Sofi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kon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p_of_First_Crusade_-_Roads_of_main_armies-fi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yzantsk%C3%A1_architektur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ue_mosque2s.jpg" TargetMode="External"/><Relationship Id="rId2" Type="http://schemas.openxmlformats.org/officeDocument/2006/relationships/hyperlink" Target="http://cs.wikipedia.org/wiki/Soubor:Rome-Capitole-StatueConstantin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yrilMethod.jpg" TargetMode="External"/><Relationship Id="rId2" Type="http://schemas.openxmlformats.org/officeDocument/2006/relationships/hyperlink" Target="http://cs.wikipedia.org/wiki/Soubor:Meister_von_San_Vitale_in_Ravenna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hyperlink" Target="http://cs.wikipedia.org/wiki/Soubor:Constantinople_145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755650" y="3367088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VY_32_INOVACE_13</a:t>
            </a:r>
            <a:endParaRPr lang="cs-CZ" dirty="0"/>
          </a:p>
        </p:txBody>
      </p:sp>
      <p:sp>
        <p:nvSpPr>
          <p:cNvPr id="2058" name="Text Box 10"/>
          <p:cNvSpPr txBox="1">
            <a:spLocks noChangeArrowheads="1"/>
          </p:cNvSpPr>
          <p:nvPr/>
        </p:nvSpPr>
        <p:spPr bwMode="auto">
          <a:xfrm>
            <a:off x="1331913" y="407670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Autor:  Mgr. Eva Damborská</a:t>
            </a:r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1116013" y="4797425"/>
            <a:ext cx="7127875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dirty="0"/>
              <a:t>Anotace:</a:t>
            </a:r>
          </a:p>
          <a:p>
            <a:r>
              <a:rPr lang="cs-CZ" dirty="0" smtClean="0"/>
              <a:t>Učební text pro ZŠ – Byzantská říše (císař Justinián I., zánik Byzantské říše, byzantská kultura</a:t>
            </a:r>
            <a:r>
              <a:rPr lang="cs-CZ" dirty="0" smtClean="0"/>
              <a:t>)</a:t>
            </a:r>
          </a:p>
          <a:p>
            <a:r>
              <a:rPr lang="cs-CZ" dirty="0" smtClean="0"/>
              <a:t>- žáci si osvojí základní fakta ze středověkých dějin Byzantské říše (události</a:t>
            </a:r>
            <a:r>
              <a:rPr lang="cs-CZ" smtClean="0"/>
              <a:t>, osobnosti, kultura) </a:t>
            </a:r>
            <a:endParaRPr lang="cs-CZ" dirty="0"/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278861" y="2852738"/>
            <a:ext cx="29466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/>
              <a:t>DĚJEPIS – 7. ročník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408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BYZANTSKÁ ŘÍŠE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Sláva a pád Byzance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01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ůvodně řecká osada, císař Konstantin přebudoval na město </a:t>
            </a:r>
            <a:r>
              <a:rPr lang="cs-CZ" b="1" dirty="0" smtClean="0"/>
              <a:t>Konstantinopol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lovanský název </a:t>
            </a:r>
            <a:r>
              <a:rPr lang="cs-CZ" i="1" dirty="0" smtClean="0"/>
              <a:t>Cařihrad</a:t>
            </a:r>
          </a:p>
          <a:p>
            <a:endParaRPr lang="cs-CZ" dirty="0" smtClean="0"/>
          </a:p>
          <a:p>
            <a:r>
              <a:rPr lang="cs-CZ" dirty="0" smtClean="0"/>
              <a:t>r. </a:t>
            </a:r>
            <a:r>
              <a:rPr lang="cs-CZ" b="1" dirty="0" smtClean="0"/>
              <a:t>1453</a:t>
            </a:r>
            <a:r>
              <a:rPr lang="cs-CZ" dirty="0" smtClean="0"/>
              <a:t> město dobyli Turci -- </a:t>
            </a:r>
            <a:r>
              <a:rPr lang="cs-CZ" i="1" dirty="0" smtClean="0"/>
              <a:t>Istanbul</a:t>
            </a:r>
          </a:p>
          <a:p>
            <a:pPr lvl="8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Byzantion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572000" y="2276872"/>
            <a:ext cx="57606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300192" y="2276872"/>
            <a:ext cx="216024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33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 I. Veliký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3784"/>
            <a:ext cx="2448272" cy="3260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15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Konstantinopol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81" y="1196752"/>
            <a:ext cx="6896100" cy="494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169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. . kulturně i politicky navázala na </a:t>
            </a:r>
            <a:r>
              <a:rPr lang="cs-CZ" dirty="0" err="1" smtClean="0"/>
              <a:t>východo</a:t>
            </a:r>
            <a:r>
              <a:rPr lang="cs-CZ" dirty="0" smtClean="0"/>
              <a:t>-římskou říši</a:t>
            </a:r>
          </a:p>
          <a:p>
            <a:r>
              <a:rPr lang="cs-CZ" dirty="0"/>
              <a:t>r</a:t>
            </a:r>
            <a:r>
              <a:rPr lang="cs-CZ" dirty="0" smtClean="0"/>
              <a:t>ozvoj obchodních měst – </a:t>
            </a:r>
            <a:r>
              <a:rPr lang="cs-CZ" i="1" dirty="0" smtClean="0"/>
              <a:t>Konstantinopol, </a:t>
            </a:r>
            <a:r>
              <a:rPr lang="cs-CZ" i="1" dirty="0" err="1" smtClean="0"/>
              <a:t>Nikája</a:t>
            </a:r>
            <a:r>
              <a:rPr lang="cs-CZ" i="1" dirty="0" smtClean="0"/>
              <a:t>, Soluň</a:t>
            </a:r>
            <a:r>
              <a:rPr lang="cs-CZ" dirty="0" smtClean="0"/>
              <a:t> atd.</a:t>
            </a:r>
          </a:p>
          <a:p>
            <a:r>
              <a:rPr lang="cs-CZ" dirty="0"/>
              <a:t>d</a:t>
            </a:r>
            <a:r>
              <a:rPr lang="cs-CZ" dirty="0" smtClean="0"/>
              <a:t>álkový obchod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Byzantská říše.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45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čele východní církve – </a:t>
            </a:r>
            <a:r>
              <a:rPr lang="cs-CZ" i="1" dirty="0" smtClean="0"/>
              <a:t>konstantinopolský  </a:t>
            </a:r>
            <a:r>
              <a:rPr lang="cs-CZ" i="1" dirty="0"/>
              <a:t>patriarcha</a:t>
            </a:r>
          </a:p>
          <a:p>
            <a:r>
              <a:rPr lang="cs-CZ" dirty="0" smtClean="0"/>
              <a:t>v čele </a:t>
            </a:r>
            <a:r>
              <a:rPr lang="cs-CZ" dirty="0"/>
              <a:t>země – </a:t>
            </a:r>
            <a:r>
              <a:rPr lang="cs-CZ" i="1" dirty="0" smtClean="0"/>
              <a:t>císař</a:t>
            </a:r>
          </a:p>
          <a:p>
            <a:r>
              <a:rPr lang="cs-CZ" dirty="0"/>
              <a:t>v</a:t>
            </a:r>
            <a:r>
              <a:rPr lang="cs-CZ" dirty="0" smtClean="0"/>
              <a:t> l. </a:t>
            </a:r>
            <a:r>
              <a:rPr lang="cs-CZ" b="1" dirty="0" smtClean="0"/>
              <a:t>527 – 565 </a:t>
            </a:r>
            <a:r>
              <a:rPr lang="cs-CZ" dirty="0" smtClean="0"/>
              <a:t>vládl císař </a:t>
            </a:r>
            <a:r>
              <a:rPr lang="cs-CZ" b="1" dirty="0" smtClean="0"/>
              <a:t>Justinián I.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orazil Vandaly v </a:t>
            </a:r>
            <a:r>
              <a:rPr lang="cs-CZ" dirty="0" err="1" smtClean="0"/>
              <a:t>sev</a:t>
            </a:r>
            <a:r>
              <a:rPr lang="cs-CZ" dirty="0" smtClean="0"/>
              <a:t>. Africe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vládl Itálii</a:t>
            </a:r>
          </a:p>
          <a:p>
            <a:pPr lvl="1"/>
            <a:r>
              <a:rPr lang="cs-CZ" dirty="0">
                <a:hlinkClick r:id="rId2"/>
              </a:rPr>
              <a:t>http://cs.wikipedia.org/wiki/Soubor:Justinien_527-565.svg</a:t>
            </a:r>
            <a:endParaRPr lang="cs-CZ" dirty="0"/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63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Justinián I.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8800"/>
            <a:ext cx="3168352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88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vydal </a:t>
            </a:r>
            <a:r>
              <a:rPr lang="cs-CZ" b="1" dirty="0" err="1" smtClean="0"/>
              <a:t>tz</a:t>
            </a:r>
            <a:r>
              <a:rPr lang="cs-CZ" b="1" dirty="0" smtClean="0"/>
              <a:t>. Justiniánův zákoník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áklad v římském právu</a:t>
            </a:r>
          </a:p>
          <a:p>
            <a:r>
              <a:rPr lang="cs-CZ" dirty="0"/>
              <a:t>v</a:t>
            </a:r>
            <a:r>
              <a:rPr lang="cs-CZ" dirty="0" smtClean="0"/>
              <a:t>ybudoval </a:t>
            </a:r>
            <a:r>
              <a:rPr lang="cs-CZ" b="1" dirty="0" smtClean="0"/>
              <a:t>chrám </a:t>
            </a:r>
            <a:r>
              <a:rPr lang="cs-CZ" b="1" dirty="0"/>
              <a:t>s</a:t>
            </a:r>
            <a:r>
              <a:rPr lang="cs-CZ" b="1" dirty="0" smtClean="0"/>
              <a:t>v. Sofie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hrám Boží moudrosti (</a:t>
            </a:r>
            <a:r>
              <a:rPr lang="cs-CZ" i="1" dirty="0" err="1" smtClean="0"/>
              <a:t>Hagia</a:t>
            </a:r>
            <a:r>
              <a:rPr lang="cs-CZ" i="1" dirty="0" smtClean="0"/>
              <a:t> Sofia</a:t>
            </a:r>
            <a:r>
              <a:rPr lang="cs-CZ" dirty="0" smtClean="0"/>
              <a:t>)</a:t>
            </a:r>
          </a:p>
          <a:p>
            <a:pPr lvl="1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cs.wikipedia.org/wiki/Hagia_Sofia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419872" y="3140968"/>
            <a:ext cx="151216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93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území říše pronikají Slované a Arabové</a:t>
            </a:r>
          </a:p>
          <a:p>
            <a:r>
              <a:rPr lang="cs-CZ" i="1" dirty="0"/>
              <a:t>i</a:t>
            </a:r>
            <a:r>
              <a:rPr lang="cs-CZ" i="1" dirty="0" smtClean="0"/>
              <a:t>konoklasmus</a:t>
            </a:r>
            <a:r>
              <a:rPr lang="cs-CZ" dirty="0" smtClean="0"/>
              <a:t> (obrazoborectví)</a:t>
            </a:r>
          </a:p>
          <a:p>
            <a:pPr lvl="1"/>
            <a:r>
              <a:rPr lang="cs-CZ" dirty="0"/>
              <a:t>h</a:t>
            </a:r>
            <a:r>
              <a:rPr lang="cs-CZ" dirty="0" smtClean="0"/>
              <a:t>nutí </a:t>
            </a:r>
            <a:r>
              <a:rPr lang="cs-CZ" dirty="0"/>
              <a:t>proti uctívání </a:t>
            </a:r>
            <a:r>
              <a:rPr lang="cs-CZ" dirty="0" smtClean="0"/>
              <a:t>obrazů</a:t>
            </a:r>
          </a:p>
          <a:p>
            <a:pPr lvl="1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cs.wikipedia.org/wiki/Ikona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80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b="1" dirty="0" smtClean="0"/>
              <a:t>pol. 11. století </a:t>
            </a:r>
            <a:r>
              <a:rPr lang="cs-CZ" dirty="0" smtClean="0"/>
              <a:t>útoky Turků</a:t>
            </a:r>
          </a:p>
          <a:p>
            <a:r>
              <a:rPr lang="cs-CZ" dirty="0"/>
              <a:t>v</a:t>
            </a:r>
            <a:r>
              <a:rPr lang="cs-CZ" dirty="0" smtClean="0"/>
              <a:t> l. </a:t>
            </a:r>
            <a:r>
              <a:rPr lang="cs-CZ" b="1" dirty="0" smtClean="0"/>
              <a:t>1095 – 1099 </a:t>
            </a:r>
            <a:r>
              <a:rPr lang="cs-CZ" dirty="0" smtClean="0"/>
              <a:t>první křížová výprava</a:t>
            </a:r>
          </a:p>
          <a:p>
            <a:pPr lvl="1"/>
            <a:r>
              <a:rPr lang="cs-CZ" dirty="0" smtClean="0"/>
              <a:t>Byzanc pomáhá osvobodit Jeruzalém od Turků</a:t>
            </a:r>
          </a:p>
          <a:p>
            <a:pPr lvl="1"/>
            <a:r>
              <a:rPr lang="cs-CZ" dirty="0">
                <a:hlinkClick r:id="rId2"/>
              </a:rPr>
              <a:t>http://cs.wikipedia.org/wiki/Soubor:Map_of_First_Crusade_-_</a:t>
            </a:r>
            <a:r>
              <a:rPr lang="cs-CZ" dirty="0" smtClean="0">
                <a:hlinkClick r:id="rId2"/>
              </a:rPr>
              <a:t>Roads_of_main_armies-fi.png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04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. </a:t>
            </a:r>
            <a:r>
              <a:rPr lang="cs-CZ" b="1" dirty="0" smtClean="0"/>
              <a:t>1453</a:t>
            </a:r>
            <a:r>
              <a:rPr lang="cs-CZ" dirty="0" smtClean="0"/>
              <a:t> </a:t>
            </a:r>
            <a:r>
              <a:rPr lang="cs-CZ" i="1" dirty="0" smtClean="0"/>
              <a:t>Konstantinopol</a:t>
            </a:r>
            <a:r>
              <a:rPr lang="cs-CZ" dirty="0" smtClean="0"/>
              <a:t> dobyli Turci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zánik Byzantské říše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355976" y="1916832"/>
            <a:ext cx="201622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5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Obléhání Konstantinopole sultánem </a:t>
            </a:r>
            <a:r>
              <a:rPr lang="cs-CZ" sz="3200" dirty="0" err="1" smtClean="0"/>
              <a:t>Mehmedem</a:t>
            </a:r>
            <a:r>
              <a:rPr lang="cs-CZ" sz="3200" dirty="0" smtClean="0"/>
              <a:t> II.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24744"/>
            <a:ext cx="3476625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872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. . byla na vysoké úrovni</a:t>
            </a:r>
          </a:p>
          <a:p>
            <a:r>
              <a:rPr lang="cs-CZ" dirty="0"/>
              <a:t>r</a:t>
            </a:r>
            <a:r>
              <a:rPr lang="cs-CZ" dirty="0" smtClean="0"/>
              <a:t>ozvoj věd </a:t>
            </a:r>
          </a:p>
          <a:p>
            <a:pPr lvl="1"/>
            <a:r>
              <a:rPr lang="cs-CZ" dirty="0" smtClean="0"/>
              <a:t>matematika, dějepisectví </a:t>
            </a:r>
          </a:p>
          <a:p>
            <a:r>
              <a:rPr lang="cs-CZ" dirty="0"/>
              <a:t>r</a:t>
            </a:r>
            <a:r>
              <a:rPr lang="cs-CZ" dirty="0" smtClean="0"/>
              <a:t>ozvoj umění </a:t>
            </a:r>
          </a:p>
          <a:p>
            <a:pPr lvl="1"/>
            <a:r>
              <a:rPr lang="cs-CZ" dirty="0" smtClean="0"/>
              <a:t>literatura, výtvarné umění, architektura</a:t>
            </a:r>
          </a:p>
          <a:p>
            <a:pPr lvl="1"/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cs.wikipedia.org/wiki/Byzantsk%C3%A1_architektura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Byzantská kultura.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13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liv na území Kyjevské Rusi, Bulharska, Velké Moravy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1"/>
            <a:r>
              <a:rPr lang="cs-CZ" dirty="0"/>
              <a:t>s</a:t>
            </a:r>
            <a:r>
              <a:rPr lang="cs-CZ" dirty="0" smtClean="0"/>
              <a:t>v. Konstantin a Metoděj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2204864"/>
            <a:ext cx="648072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4984"/>
            <a:ext cx="2095500" cy="311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159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JEAN-CHRISTOPHE BENOIST:</a:t>
            </a:r>
            <a:r>
              <a:rPr lang="cs-CZ" sz="2800" b="1" i="1" dirty="0" smtClean="0"/>
              <a:t> </a:t>
            </a:r>
            <a:r>
              <a:rPr lang="cs-CZ" sz="2800" b="1" dirty="0" err="1" smtClean="0"/>
              <a:t>Soubor:Rome-Capitole-StatueConstantin.jpg</a:t>
            </a:r>
            <a:r>
              <a:rPr lang="cs-CZ" sz="2800" b="1" dirty="0" smtClean="0"/>
              <a:t> [online</a:t>
            </a:r>
            <a:r>
              <a:rPr lang="cs-CZ" sz="2800" b="1" dirty="0"/>
              <a:t>]. 8. 8. 2007, 20:15. [cit. </a:t>
            </a:r>
            <a:r>
              <a:rPr lang="cs-CZ" sz="2800" b="1" dirty="0" smtClean="0"/>
              <a:t>19.9.2011]. </a:t>
            </a:r>
            <a:r>
              <a:rPr lang="cs-CZ" sz="2800" b="1" dirty="0"/>
              <a:t>Dostupný z WWW</a:t>
            </a:r>
            <a:r>
              <a:rPr lang="cs-CZ" sz="2800" b="1" dirty="0" smtClean="0"/>
              <a:t>:&lt;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</a:t>
            </a:r>
            <a:r>
              <a:rPr lang="cs-CZ" sz="2800" dirty="0" err="1" smtClean="0">
                <a:hlinkClick r:id="rId2"/>
              </a:rPr>
              <a:t>Soubor:Rome-Capitole-StatueConstantin.jpg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</a:p>
          <a:p>
            <a:r>
              <a:rPr lang="cs-CZ" sz="2800" b="1" dirty="0" err="1" smtClean="0"/>
              <a:t>Soubor:Blue</a:t>
            </a:r>
            <a:r>
              <a:rPr lang="cs-CZ" sz="2800" b="1" dirty="0" smtClean="0"/>
              <a:t> mosque2s.jpg </a:t>
            </a:r>
            <a:r>
              <a:rPr lang="cs-CZ" sz="2800" b="1" dirty="0"/>
              <a:t>[online</a:t>
            </a:r>
            <a:r>
              <a:rPr lang="cs-CZ" sz="2800" b="1" dirty="0" smtClean="0"/>
              <a:t>]. </a:t>
            </a:r>
            <a:r>
              <a:rPr lang="cs-CZ" sz="2800" dirty="0" smtClean="0"/>
              <a:t>2</a:t>
            </a:r>
            <a:r>
              <a:rPr lang="cs-CZ" sz="2800" dirty="0"/>
              <a:t>. 4. </a:t>
            </a:r>
            <a:r>
              <a:rPr lang="cs-CZ" sz="2800" dirty="0" smtClean="0"/>
              <a:t>2007,16:52. </a:t>
            </a:r>
            <a:r>
              <a:rPr lang="cs-CZ" sz="2800" b="1" dirty="0" smtClean="0"/>
              <a:t>[cit.19.9.2011</a:t>
            </a:r>
            <a:r>
              <a:rPr lang="cs-CZ" sz="2800" b="1" dirty="0"/>
              <a:t>]. Dostupný z WWW</a:t>
            </a:r>
            <a:r>
              <a:rPr lang="cs-CZ" sz="2800" b="1" dirty="0" smtClean="0"/>
              <a:t>:&lt;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cs.wikipedia.org/wiki/Soubor:Blue_mosque2s.jpg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10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/>
          </a:p>
          <a:p>
            <a:r>
              <a:rPr lang="cs-CZ" sz="2800" b="1" dirty="0" err="1" smtClean="0"/>
              <a:t>Soubor:Meister</a:t>
            </a:r>
            <a:r>
              <a:rPr lang="cs-CZ" sz="2800" b="1" dirty="0" smtClean="0"/>
              <a:t> </a:t>
            </a:r>
            <a:r>
              <a:rPr lang="cs-CZ" sz="2800" b="1" dirty="0"/>
              <a:t>von San </a:t>
            </a:r>
            <a:r>
              <a:rPr lang="cs-CZ" sz="2800" b="1" dirty="0" err="1"/>
              <a:t>Vitale</a:t>
            </a:r>
            <a:r>
              <a:rPr lang="cs-CZ" sz="2800" b="1" dirty="0"/>
              <a:t> in </a:t>
            </a:r>
            <a:r>
              <a:rPr lang="cs-CZ" sz="2800" b="1" dirty="0" smtClean="0"/>
              <a:t>Ravenna.jpg </a:t>
            </a:r>
            <a:r>
              <a:rPr lang="cs-CZ" sz="2800" b="1" dirty="0"/>
              <a:t>[online]. 7. 4. 2009, 00:29. [cit. 19.9.2011]. </a:t>
            </a:r>
            <a:r>
              <a:rPr lang="cs-CZ" sz="2800" b="1" dirty="0" smtClean="0"/>
              <a:t>Dostupný z</a:t>
            </a:r>
            <a:r>
              <a:rPr lang="cs-CZ" sz="2800" b="1" dirty="0"/>
              <a:t> WWW</a:t>
            </a:r>
            <a:r>
              <a:rPr lang="cs-CZ" sz="2800" b="1" dirty="0" smtClean="0"/>
              <a:t>:&lt;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</a:t>
            </a:r>
            <a:r>
              <a:rPr lang="cs-CZ" sz="2800" dirty="0" err="1" smtClean="0">
                <a:hlinkClick r:id="rId2"/>
              </a:rPr>
              <a:t>Soubor:Meister_von_San_Vitale_in_Ravenna.jpg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</a:p>
          <a:p>
            <a:r>
              <a:rPr lang="cs-CZ" sz="2800" b="1" dirty="0" err="1" smtClean="0"/>
              <a:t>Soubor:KyrilMethod.jpg</a:t>
            </a:r>
            <a:r>
              <a:rPr lang="cs-CZ" sz="2800" b="1" dirty="0" smtClean="0"/>
              <a:t> [online</a:t>
            </a:r>
            <a:r>
              <a:rPr lang="cs-CZ" sz="2800" b="1" dirty="0"/>
              <a:t>]. </a:t>
            </a:r>
            <a:r>
              <a:rPr lang="cs-CZ" sz="2800" b="1" dirty="0" smtClean="0"/>
              <a:t>2</a:t>
            </a:r>
            <a:r>
              <a:rPr lang="cs-CZ" sz="2800" b="1" dirty="0"/>
              <a:t>. 2. 2006, 02:24. [cit. 19.9.2011]. Dostupný z WWW</a:t>
            </a:r>
            <a:r>
              <a:rPr lang="cs-CZ" sz="2800" b="1" dirty="0" smtClean="0"/>
              <a:t>:&lt;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</a:t>
            </a:r>
            <a:r>
              <a:rPr lang="cs-CZ" sz="2800" dirty="0" err="1" smtClean="0">
                <a:hlinkClick r:id="rId3"/>
              </a:rPr>
              <a:t>Soubor:KyrilMethod.jpg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45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/>
          </a:p>
          <a:p>
            <a:r>
              <a:rPr lang="cs-CZ" sz="2800" dirty="0" smtClean="0"/>
              <a:t>BERTRANDON DE LA BROQUIÉRE IN VOYAGES D‘OUTREMER: </a:t>
            </a:r>
            <a:r>
              <a:rPr lang="cs-CZ" sz="2800" b="1" dirty="0" err="1" smtClean="0"/>
              <a:t>Soubor:Constantinople</a:t>
            </a:r>
            <a:r>
              <a:rPr lang="cs-CZ" sz="2800" b="1" dirty="0" smtClean="0"/>
              <a:t> 1453.jpg </a:t>
            </a:r>
            <a:r>
              <a:rPr lang="cs-CZ" sz="2800" b="1" dirty="0"/>
              <a:t>[online]. </a:t>
            </a:r>
            <a:r>
              <a:rPr lang="cs-CZ" sz="2800" b="1" dirty="0" smtClean="0"/>
              <a:t>9</a:t>
            </a:r>
            <a:r>
              <a:rPr lang="cs-CZ" sz="2800" b="1" dirty="0"/>
              <a:t>. 2. 2006, 20:11. [cit. 19.9.2011]. Dostupný z WWW</a:t>
            </a:r>
            <a:r>
              <a:rPr lang="cs-CZ" sz="2800" b="1" dirty="0" smtClean="0"/>
              <a:t>:&lt;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cs.wikipedia.org/wiki/Soubor:Constantinople_1453.jpg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dirty="0" smtClean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</a:t>
            </a:r>
            <a:endParaRPr lang="cs-CZ" sz="2800" dirty="0" smtClean="0"/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66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90</TotalTime>
  <Words>352</Words>
  <Application>Microsoft Office PowerPoint</Application>
  <PresentationFormat>Předvádění na obrazovce (4:3)</PresentationFormat>
  <Paragraphs>83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Prezentace aplikace PowerPoint</vt:lpstr>
      <vt:lpstr>BYZANTSKÁ ŘÍŠE</vt:lpstr>
      <vt:lpstr>Byzantion</vt:lpstr>
      <vt:lpstr>Konstantin I. Veliký</vt:lpstr>
      <vt:lpstr>Konstantinopol</vt:lpstr>
      <vt:lpstr>Byzantská říše. . </vt:lpstr>
      <vt:lpstr>Prezentace aplikace PowerPoint</vt:lpstr>
      <vt:lpstr>Justinián I.</vt:lpstr>
      <vt:lpstr>Prezentace aplikace PowerPoint</vt:lpstr>
      <vt:lpstr>Prezentace aplikace PowerPoint</vt:lpstr>
      <vt:lpstr>Prezentace aplikace PowerPoint</vt:lpstr>
      <vt:lpstr>Prezentace aplikace PowerPoint</vt:lpstr>
      <vt:lpstr>Obléhání Konstantinopole sultánem Mehmedem II.</vt:lpstr>
      <vt:lpstr>Byzantská kultura. . </vt:lpstr>
      <vt:lpstr>Prezentace aplikace PowerPoint</vt:lpstr>
      <vt:lpstr>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BYZANTSKÁ ŘÍŠE</dc:title>
  <dc:creator>Eva Damborská</dc:creator>
  <cp:lastModifiedBy>Eva Damborská</cp:lastModifiedBy>
  <cp:revision>12</cp:revision>
  <dcterms:created xsi:type="dcterms:W3CDTF">2011-09-19T12:09:39Z</dcterms:created>
  <dcterms:modified xsi:type="dcterms:W3CDTF">2011-10-24T16:10:17Z</dcterms:modified>
</cp:coreProperties>
</file>