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8"/>
  </p:notesMasterIdLst>
  <p:handoutMasterIdLst>
    <p:handoutMasterId r:id="rId19"/>
  </p:handoutMasterIdLst>
  <p:sldIdLst>
    <p:sldId id="272" r:id="rId3"/>
    <p:sldId id="288" r:id="rId4"/>
    <p:sldId id="285" r:id="rId5"/>
    <p:sldId id="289" r:id="rId6"/>
    <p:sldId id="286" r:id="rId7"/>
    <p:sldId id="290" r:id="rId8"/>
    <p:sldId id="291" r:id="rId9"/>
    <p:sldId id="292" r:id="rId10"/>
    <p:sldId id="287" r:id="rId11"/>
    <p:sldId id="276" r:id="rId12"/>
    <p:sldId id="277" r:id="rId13"/>
    <p:sldId id="278" r:id="rId14"/>
    <p:sldId id="279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506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pos="3613" userDrawn="1">
          <p15:clr>
            <a:srgbClr val="A4A3A4"/>
          </p15:clr>
        </p15:guide>
        <p15:guide id="4" orient="horz" pos="391" userDrawn="1">
          <p15:clr>
            <a:srgbClr val="A4A3A4"/>
          </p15:clr>
        </p15:guide>
        <p15:guide id="5" orient="horz" pos="377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EE6"/>
    <a:srgbClr val="FDF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53" autoAdjust="0"/>
    <p:restoredTop sz="94918" autoAdjust="0"/>
  </p:normalViewPr>
  <p:slideViewPr>
    <p:cSldViewPr snapToGrid="0">
      <p:cViewPr varScale="1">
        <p:scale>
          <a:sx n="107" d="100"/>
          <a:sy n="107" d="100"/>
        </p:scale>
        <p:origin x="1110" y="102"/>
      </p:cViewPr>
      <p:guideLst>
        <p:guide pos="506"/>
        <p:guide orient="horz" pos="2160"/>
        <p:guide pos="3613"/>
        <p:guide orient="horz" pos="391"/>
        <p:guide orient="horz" pos="377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23.4.2015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23.4.2015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Šatna – oděvy a obuv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05534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Umývárna </a:t>
            </a:r>
            <a:r>
              <a:rPr lang="cs-CZ" dirty="0" smtClean="0"/>
              <a:t>– </a:t>
            </a:r>
            <a:r>
              <a:rPr lang="cs-CZ" smtClean="0"/>
              <a:t>hygienické potřeby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4980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Pohybové</a:t>
            </a:r>
            <a:r>
              <a:rPr lang="cs-CZ" baseline="0" dirty="0" smtClean="0"/>
              <a:t> činnosti</a:t>
            </a:r>
            <a:r>
              <a:rPr lang="cs-CZ" dirty="0" smtClean="0"/>
              <a:t> – náčiní</a:t>
            </a:r>
            <a:r>
              <a:rPr lang="cs-CZ" baseline="0" dirty="0" smtClean="0"/>
              <a:t> a nářadí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188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smtClean="0"/>
              <a:t>Tvoření – výtvarné potřeby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4448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91009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1573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5909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0767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ovéPole 19"/>
          <p:cNvSpPr txBox="1"/>
          <p:nvPr userDrawn="1"/>
        </p:nvSpPr>
        <p:spPr>
          <a:xfrm>
            <a:off x="2194932" y="6389778"/>
            <a:ext cx="668644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00" dirty="0" smtClean="0"/>
              <a:t>PROJEKT CZ.1.07/1.3.00/48.0075 JE SPOLUFINANCOVÁN EVROPSKÝM SOCIÁLNÍM FONDEM A STÁTNÍM ROZPOČTEM ČESKÉ REPUBLIKY.</a:t>
            </a:r>
          </a:p>
        </p:txBody>
      </p:sp>
    </p:spTree>
    <p:extLst>
      <p:ext uri="{BB962C8B-B14F-4D97-AF65-F5344CB8AC3E}">
        <p14:creationId xmlns:p14="http://schemas.microsoft.com/office/powerpoint/2010/main" val="312140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61" r:id="rId8"/>
    <p:sldLayoutId id="2147483656" r:id="rId9"/>
    <p:sldLayoutId id="2147483657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slide" Target="slide4.xm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slide" Target="slide6.xml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jpe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slide" Target="slide2.xml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3.png"/><Relationship Id="rId18" Type="http://schemas.openxmlformats.org/officeDocument/2006/relationships/image" Target="../media/image37.png"/><Relationship Id="rId3" Type="http://schemas.openxmlformats.org/officeDocument/2006/relationships/slide" Target="slide8.xml"/><Relationship Id="rId7" Type="http://schemas.openxmlformats.org/officeDocument/2006/relationships/image" Target="../media/image25.png"/><Relationship Id="rId12" Type="http://schemas.openxmlformats.org/officeDocument/2006/relationships/image" Target="../media/image32.png"/><Relationship Id="rId17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png"/><Relationship Id="rId11" Type="http://schemas.openxmlformats.org/officeDocument/2006/relationships/image" Target="../media/image31.png"/><Relationship Id="rId5" Type="http://schemas.openxmlformats.org/officeDocument/2006/relationships/image" Target="../media/image21.png"/><Relationship Id="rId15" Type="http://schemas.microsoft.com/office/2007/relationships/hdphoto" Target="../media/hdphoto1.wdp"/><Relationship Id="rId10" Type="http://schemas.openxmlformats.org/officeDocument/2006/relationships/image" Target="../media/image30.jpeg"/><Relationship Id="rId19" Type="http://schemas.openxmlformats.org/officeDocument/2006/relationships/image" Target="../media/image38.png"/><Relationship Id="rId4" Type="http://schemas.openxmlformats.org/officeDocument/2006/relationships/slide" Target="slide4.xml"/><Relationship Id="rId9" Type="http://schemas.openxmlformats.org/officeDocument/2006/relationships/image" Target="../media/image17.png"/><Relationship Id="rId1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45.png"/><Relationship Id="rId18" Type="http://schemas.openxmlformats.org/officeDocument/2006/relationships/image" Target="../media/image13.png"/><Relationship Id="rId3" Type="http://schemas.openxmlformats.org/officeDocument/2006/relationships/slide" Target="slide6.xml"/><Relationship Id="rId7" Type="http://schemas.openxmlformats.org/officeDocument/2006/relationships/image" Target="../media/image40.png"/><Relationship Id="rId12" Type="http://schemas.openxmlformats.org/officeDocument/2006/relationships/image" Target="../media/image44.pn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9.jpeg"/><Relationship Id="rId15" Type="http://schemas.openxmlformats.org/officeDocument/2006/relationships/image" Target="../media/image47.png"/><Relationship Id="rId10" Type="http://schemas.openxmlformats.org/officeDocument/2006/relationships/image" Target="../media/image42.png"/><Relationship Id="rId19" Type="http://schemas.openxmlformats.org/officeDocument/2006/relationships/image" Target="../media/image15.png"/><Relationship Id="rId4" Type="http://schemas.openxmlformats.org/officeDocument/2006/relationships/slide" Target="slide10.xml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Co sem patří?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358189"/>
            <a:ext cx="9601200" cy="1311340"/>
          </a:xfrm>
        </p:spPr>
        <p:txBody>
          <a:bodyPr anchor="ctr">
            <a:normAutofit lnSpcReduction="10000"/>
          </a:bodyPr>
          <a:lstStyle/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cs-CZ" sz="2400" b="0" i="0" baseline="0" dirty="0"/>
              <a:t>POZORNOST, SOUSTŘEDĚNOST, </a:t>
            </a:r>
            <a:r>
              <a:rPr lang="cs-CZ" sz="2400" b="0" i="0" baseline="0" dirty="0" smtClean="0"/>
              <a:t>PAMĚŤ</a:t>
            </a:r>
            <a:endParaRPr lang="en-US" sz="2400" b="0" i="0" baseline="0" dirty="0" smtClean="0"/>
          </a:p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</a:pPr>
            <a:r>
              <a:rPr lang="cs-CZ" sz="2400" b="0" i="0" baseline="0" dirty="0" smtClean="0"/>
              <a:t>- </a:t>
            </a:r>
            <a:r>
              <a:rPr lang="cs-CZ" dirty="0" smtClean="0"/>
              <a:t>ZAŘAZENÍ DO TŘÍDY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4294967295"/>
          </p:nvPr>
        </p:nvSpPr>
        <p:spPr>
          <a:xfrm>
            <a:off x="10210800" y="6391656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784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4294967295"/>
          </p:nvPr>
        </p:nvSpPr>
        <p:spPr>
          <a:xfrm>
            <a:off x="10210800" y="6391656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sp>
        <p:nvSpPr>
          <p:cNvPr id="43" name="Šipka doprava 42">
            <a:hlinkClick r:id="rId3" action="ppaction://hlinksldjump"/>
          </p:cNvPr>
          <p:cNvSpPr/>
          <p:nvPr/>
        </p:nvSpPr>
        <p:spPr>
          <a:xfrm>
            <a:off x="11122125" y="5736166"/>
            <a:ext cx="558600" cy="497417"/>
          </a:xfrm>
          <a:prstGeom prst="rightArrow">
            <a:avLst/>
          </a:prstGeom>
          <a:gradFill>
            <a:gsLst>
              <a:gs pos="0">
                <a:srgbClr val="00B050"/>
              </a:gs>
              <a:gs pos="50000">
                <a:srgbClr val="92D050"/>
              </a:gs>
              <a:gs pos="100000">
                <a:srgbClr val="00B050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7" name="Obrázek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41" y="1348524"/>
            <a:ext cx="3480859" cy="464114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5"/>
          <a:srcRect l="13238" t="16711" r="4048" b="10379"/>
          <a:stretch/>
        </p:blipFill>
        <p:spPr>
          <a:xfrm>
            <a:off x="9529482" y="1667436"/>
            <a:ext cx="1532965" cy="10668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6"/>
          <a:srcRect l="8284" r="4486" b="13547"/>
          <a:stretch/>
        </p:blipFill>
        <p:spPr>
          <a:xfrm>
            <a:off x="7548282" y="3066256"/>
            <a:ext cx="1255059" cy="62720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9978323">
            <a:off x="5464575" y="2496280"/>
            <a:ext cx="1194920" cy="147536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96096" y="4846953"/>
            <a:ext cx="554784" cy="34140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177612">
            <a:off x="6038208" y="4731767"/>
            <a:ext cx="164424" cy="107971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2579" y="4571065"/>
            <a:ext cx="695004" cy="52430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1"/>
          <a:srcRect l="13855" t="14032" r="5639" b="13859"/>
          <a:stretch/>
        </p:blipFill>
        <p:spPr>
          <a:xfrm>
            <a:off x="8910918" y="4894729"/>
            <a:ext cx="878541" cy="9144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28277" y="4203674"/>
            <a:ext cx="341406" cy="8352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42189" y="1219607"/>
            <a:ext cx="542591" cy="49381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4"/>
          <a:srcRect l="2569" t="7536" r="5216" b="9785"/>
          <a:stretch/>
        </p:blipFill>
        <p:spPr>
          <a:xfrm>
            <a:off x="6857996" y="1506071"/>
            <a:ext cx="1990166" cy="133574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026391" y="3928032"/>
            <a:ext cx="768163" cy="566977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1888414">
            <a:off x="9700794" y="3073770"/>
            <a:ext cx="371888" cy="76206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902830" y="1460079"/>
            <a:ext cx="864425" cy="618801"/>
          </a:xfrm>
          <a:prstGeom prst="rect">
            <a:avLst/>
          </a:prstGeom>
        </p:spPr>
      </p:pic>
      <p:sp>
        <p:nvSpPr>
          <p:cNvPr id="19" name="Slunce 18"/>
          <p:cNvSpPr/>
          <p:nvPr/>
        </p:nvSpPr>
        <p:spPr>
          <a:xfrm>
            <a:off x="3873003" y="5628333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1735916" y="5629835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1327356" y="5628107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895281" y="5629835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unce 22"/>
          <p:cNvSpPr/>
          <p:nvPr/>
        </p:nvSpPr>
        <p:spPr>
          <a:xfrm>
            <a:off x="3038097" y="5630124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2609922" y="5627610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lunce 24"/>
          <p:cNvSpPr/>
          <p:nvPr/>
        </p:nvSpPr>
        <p:spPr>
          <a:xfrm>
            <a:off x="2171624" y="5632948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3470766" y="5630124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unce 40"/>
          <p:cNvSpPr/>
          <p:nvPr/>
        </p:nvSpPr>
        <p:spPr>
          <a:xfrm>
            <a:off x="7558316" y="2038537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Slunce 41"/>
          <p:cNvSpPr/>
          <p:nvPr/>
        </p:nvSpPr>
        <p:spPr>
          <a:xfrm>
            <a:off x="8786344" y="1379673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Slunce 43"/>
          <p:cNvSpPr/>
          <p:nvPr/>
        </p:nvSpPr>
        <p:spPr>
          <a:xfrm>
            <a:off x="9893654" y="1952589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unce 44"/>
          <p:cNvSpPr/>
          <p:nvPr/>
        </p:nvSpPr>
        <p:spPr>
          <a:xfrm>
            <a:off x="5596096" y="2967153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Slunce 45"/>
          <p:cNvSpPr/>
          <p:nvPr/>
        </p:nvSpPr>
        <p:spPr>
          <a:xfrm>
            <a:off x="7936927" y="4738012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Slunce 47"/>
          <p:cNvSpPr/>
          <p:nvPr/>
        </p:nvSpPr>
        <p:spPr>
          <a:xfrm>
            <a:off x="8991987" y="3994780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Slunce 48"/>
          <p:cNvSpPr/>
          <p:nvPr/>
        </p:nvSpPr>
        <p:spPr>
          <a:xfrm>
            <a:off x="8950762" y="4983949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Slunce 49"/>
          <p:cNvSpPr/>
          <p:nvPr/>
        </p:nvSpPr>
        <p:spPr>
          <a:xfrm>
            <a:off x="10516140" y="4799508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99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1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1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41" grpId="0" animBg="1"/>
      <p:bldP spid="42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4294967295"/>
          </p:nvPr>
        </p:nvSpPr>
        <p:spPr>
          <a:xfrm>
            <a:off x="10210800" y="6391656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70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4294967295"/>
          </p:nvPr>
        </p:nvSpPr>
        <p:spPr>
          <a:xfrm>
            <a:off x="10210800" y="6391656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sp>
        <p:nvSpPr>
          <p:cNvPr id="38" name="Šipka doprava 37">
            <a:hlinkClick r:id="rId3" action="ppaction://hlinksldjump"/>
          </p:cNvPr>
          <p:cNvSpPr/>
          <p:nvPr/>
        </p:nvSpPr>
        <p:spPr>
          <a:xfrm>
            <a:off x="11109424" y="5727890"/>
            <a:ext cx="558600" cy="497417"/>
          </a:xfrm>
          <a:prstGeom prst="rightArrow">
            <a:avLst/>
          </a:prstGeom>
          <a:gradFill>
            <a:gsLst>
              <a:gs pos="0">
                <a:srgbClr val="00B050"/>
              </a:gs>
              <a:gs pos="50000">
                <a:srgbClr val="92D050"/>
              </a:gs>
              <a:gs pos="100000">
                <a:srgbClr val="00B050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Šipka doprava 38">
            <a:hlinkClick r:id="rId4" action="ppaction://hlinksldjump"/>
          </p:cNvPr>
          <p:cNvSpPr/>
          <p:nvPr/>
        </p:nvSpPr>
        <p:spPr>
          <a:xfrm flipH="1">
            <a:off x="10426800" y="5727890"/>
            <a:ext cx="549375" cy="497417"/>
          </a:xfrm>
          <a:prstGeom prst="rightArrow">
            <a:avLst/>
          </a:prstGeom>
          <a:gradFill>
            <a:gsLst>
              <a:gs pos="0">
                <a:srgbClr val="00B050"/>
              </a:gs>
              <a:gs pos="50000">
                <a:srgbClr val="92D050"/>
              </a:gs>
              <a:gs pos="100000">
                <a:srgbClr val="00B050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42" y="2266221"/>
            <a:ext cx="4923896" cy="371865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65244" y="4329781"/>
            <a:ext cx="506012" cy="12193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/>
          <a:srcRect l="7829" t="7877" r="8362" b="5325"/>
          <a:stretch/>
        </p:blipFill>
        <p:spPr>
          <a:xfrm>
            <a:off x="10461812" y="2563906"/>
            <a:ext cx="986117" cy="762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64066" y="4010642"/>
            <a:ext cx="756785" cy="100003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9"/>
          <a:srcRect l="5575" t="16686" r="10430" b="11973"/>
          <a:stretch/>
        </p:blipFill>
        <p:spPr>
          <a:xfrm>
            <a:off x="7440706" y="1586752"/>
            <a:ext cx="2689412" cy="1757083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68257" y="2407254"/>
            <a:ext cx="713294" cy="80474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73873" y="3638742"/>
            <a:ext cx="854280" cy="539969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87961" y="3578203"/>
            <a:ext cx="176799" cy="120101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3"/>
          <a:srcRect l="4810" r="4390"/>
          <a:stretch/>
        </p:blipFill>
        <p:spPr>
          <a:xfrm rot="5213728">
            <a:off x="6590239" y="4689069"/>
            <a:ext cx="1050730" cy="500732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4"/>
          <a:srcRect l="13872" t="17730" r="12241" b="15558"/>
          <a:stretch/>
        </p:blipFill>
        <p:spPr>
          <a:xfrm>
            <a:off x="7637929" y="4607859"/>
            <a:ext cx="896471" cy="77096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976361" y="647465"/>
            <a:ext cx="874519" cy="176411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88629" y="1304662"/>
            <a:ext cx="2006565" cy="332422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344316" y="3590370"/>
            <a:ext cx="864425" cy="618801"/>
          </a:xfrm>
          <a:prstGeom prst="rect">
            <a:avLst/>
          </a:prstGeom>
        </p:spPr>
      </p:pic>
      <p:sp>
        <p:nvSpPr>
          <p:cNvPr id="24" name="Slunce 23"/>
          <p:cNvSpPr/>
          <p:nvPr/>
        </p:nvSpPr>
        <p:spPr>
          <a:xfrm>
            <a:off x="1798672" y="5629835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Slunce 25"/>
          <p:cNvSpPr/>
          <p:nvPr/>
        </p:nvSpPr>
        <p:spPr>
          <a:xfrm>
            <a:off x="984931" y="5629835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2609928" y="5627610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unce 29"/>
          <p:cNvSpPr/>
          <p:nvPr/>
        </p:nvSpPr>
        <p:spPr>
          <a:xfrm>
            <a:off x="4383305" y="5628333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5232308" y="5630124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lunce 31"/>
          <p:cNvSpPr/>
          <p:nvPr/>
        </p:nvSpPr>
        <p:spPr>
          <a:xfrm>
            <a:off x="3497664" y="5630124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10111166" y="1505197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unce 34"/>
          <p:cNvSpPr/>
          <p:nvPr/>
        </p:nvSpPr>
        <p:spPr>
          <a:xfrm>
            <a:off x="6851750" y="2624950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Slunce 35"/>
          <p:cNvSpPr/>
          <p:nvPr/>
        </p:nvSpPr>
        <p:spPr>
          <a:xfrm>
            <a:off x="10809041" y="2680535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Slunce 36"/>
          <p:cNvSpPr/>
          <p:nvPr/>
        </p:nvSpPr>
        <p:spPr>
          <a:xfrm>
            <a:off x="9719483" y="3899770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Slunce 39"/>
          <p:cNvSpPr/>
          <p:nvPr/>
        </p:nvSpPr>
        <p:spPr>
          <a:xfrm>
            <a:off x="6860519" y="4779219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unce 40"/>
          <p:cNvSpPr/>
          <p:nvPr/>
        </p:nvSpPr>
        <p:spPr>
          <a:xfrm>
            <a:off x="9045096" y="4808265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61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1" grpId="0" animBg="1"/>
      <p:bldP spid="32" grpId="0" animBg="1"/>
      <p:bldP spid="34" grpId="0" animBg="1"/>
      <p:bldP spid="35" grpId="0" animBg="1"/>
      <p:bldP spid="36" grpId="0" animBg="1"/>
      <p:bldP spid="37" grpId="0" animBg="1"/>
      <p:bldP spid="40" grpId="0" animBg="1"/>
      <p:bldP spid="4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4294967295"/>
          </p:nvPr>
        </p:nvSpPr>
        <p:spPr>
          <a:xfrm>
            <a:off x="10210800" y="6391656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611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4294967295"/>
          </p:nvPr>
        </p:nvSpPr>
        <p:spPr>
          <a:xfrm>
            <a:off x="10210800" y="6391656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  <p:sp>
        <p:nvSpPr>
          <p:cNvPr id="38" name="Šipka doprava 37">
            <a:hlinkClick r:id="rId3" action="ppaction://hlinksldjump"/>
          </p:cNvPr>
          <p:cNvSpPr/>
          <p:nvPr/>
        </p:nvSpPr>
        <p:spPr>
          <a:xfrm>
            <a:off x="11109424" y="5727890"/>
            <a:ext cx="558600" cy="497417"/>
          </a:xfrm>
          <a:prstGeom prst="rightArrow">
            <a:avLst/>
          </a:prstGeom>
          <a:gradFill>
            <a:gsLst>
              <a:gs pos="0">
                <a:srgbClr val="00B050"/>
              </a:gs>
              <a:gs pos="50000">
                <a:srgbClr val="92D050"/>
              </a:gs>
              <a:gs pos="100000">
                <a:srgbClr val="00B050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Šipka doprava 38">
            <a:hlinkClick r:id="rId4" action="ppaction://hlinksldjump"/>
          </p:cNvPr>
          <p:cNvSpPr/>
          <p:nvPr/>
        </p:nvSpPr>
        <p:spPr>
          <a:xfrm flipH="1">
            <a:off x="10426800" y="5727890"/>
            <a:ext cx="549375" cy="497417"/>
          </a:xfrm>
          <a:prstGeom prst="rightArrow">
            <a:avLst/>
          </a:prstGeom>
          <a:gradFill>
            <a:gsLst>
              <a:gs pos="0">
                <a:srgbClr val="00B050"/>
              </a:gs>
              <a:gs pos="50000">
                <a:srgbClr val="92D050"/>
              </a:gs>
              <a:gs pos="100000">
                <a:srgbClr val="00B050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96113" y="4582969"/>
            <a:ext cx="756785" cy="100003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0608" y="2407253"/>
            <a:ext cx="713294" cy="80474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92594" y="4048845"/>
            <a:ext cx="176799" cy="120101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8"/>
          <a:srcRect l="13872" t="17730" r="12241" b="15558"/>
          <a:stretch/>
        </p:blipFill>
        <p:spPr>
          <a:xfrm>
            <a:off x="7395521" y="4956925"/>
            <a:ext cx="896471" cy="77096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23458" y="3739444"/>
            <a:ext cx="864425" cy="618801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7043" y="1942469"/>
            <a:ext cx="4621463" cy="346609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11"/>
          <a:srcRect l="1539" t="5168" r="2979" b="8856"/>
          <a:stretch/>
        </p:blipFill>
        <p:spPr>
          <a:xfrm>
            <a:off x="5240031" y="1708248"/>
            <a:ext cx="1351897" cy="91253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2"/>
          <a:srcRect r="4887" b="3722"/>
          <a:stretch/>
        </p:blipFill>
        <p:spPr>
          <a:xfrm>
            <a:off x="10011423" y="2741611"/>
            <a:ext cx="794637" cy="1072180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13"/>
          <a:srcRect l="3694" t="5383" r="3257" b="15735"/>
          <a:stretch/>
        </p:blipFill>
        <p:spPr>
          <a:xfrm>
            <a:off x="9360153" y="1067362"/>
            <a:ext cx="1749271" cy="1111623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4917" b="90000" l="21438" r="86750">
                        <a14:foregroundMark x1="72625" y1="14333" x2="72625" y2="14333"/>
                        <a14:foregroundMark x1="70188" y1="12167" x2="70188" y2="12167"/>
                        <a14:foregroundMark x1="75563" y1="17167" x2="75563" y2="17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933" t="3108" r="12743" b="9240"/>
          <a:stretch/>
        </p:blipFill>
        <p:spPr>
          <a:xfrm>
            <a:off x="8540819" y="4264186"/>
            <a:ext cx="788894" cy="77033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6"/>
          <a:srcRect t="33064" b="35587"/>
          <a:stretch/>
        </p:blipFill>
        <p:spPr>
          <a:xfrm>
            <a:off x="6931310" y="1451301"/>
            <a:ext cx="1576076" cy="370382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 rotWithShape="1">
          <a:blip r:embed="rId17"/>
          <a:srcRect l="3149" t="6987" r="9598" b="10055"/>
          <a:stretch/>
        </p:blipFill>
        <p:spPr>
          <a:xfrm rot="5400000">
            <a:off x="7808306" y="2178272"/>
            <a:ext cx="1748396" cy="1246095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193172" y="3887258"/>
            <a:ext cx="1856960" cy="1276383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571784" y="2958989"/>
            <a:ext cx="1359526" cy="506012"/>
          </a:xfrm>
          <a:prstGeom prst="rect">
            <a:avLst/>
          </a:prstGeom>
        </p:spPr>
      </p:pic>
      <p:sp>
        <p:nvSpPr>
          <p:cNvPr id="24" name="Slunce 23"/>
          <p:cNvSpPr/>
          <p:nvPr/>
        </p:nvSpPr>
        <p:spPr>
          <a:xfrm>
            <a:off x="1413188" y="5629845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Slunce 25"/>
          <p:cNvSpPr/>
          <p:nvPr/>
        </p:nvSpPr>
        <p:spPr>
          <a:xfrm>
            <a:off x="922176" y="5629845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1910680" y="5627620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unce 29"/>
          <p:cNvSpPr/>
          <p:nvPr/>
        </p:nvSpPr>
        <p:spPr>
          <a:xfrm>
            <a:off x="2931023" y="5628343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3860711" y="5630134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lunce 31"/>
          <p:cNvSpPr/>
          <p:nvPr/>
        </p:nvSpPr>
        <p:spPr>
          <a:xfrm>
            <a:off x="2395004" y="5630134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unce 40"/>
          <p:cNvSpPr/>
          <p:nvPr/>
        </p:nvSpPr>
        <p:spPr>
          <a:xfrm>
            <a:off x="3394116" y="5627620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lunce 42"/>
          <p:cNvSpPr/>
          <p:nvPr/>
        </p:nvSpPr>
        <p:spPr>
          <a:xfrm>
            <a:off x="5705240" y="1873640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Slunce 43"/>
          <p:cNvSpPr/>
          <p:nvPr/>
        </p:nvSpPr>
        <p:spPr>
          <a:xfrm>
            <a:off x="7444695" y="1415753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unce 44"/>
          <p:cNvSpPr/>
          <p:nvPr/>
        </p:nvSpPr>
        <p:spPr>
          <a:xfrm>
            <a:off x="9937646" y="1174635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Slunce 45"/>
          <p:cNvSpPr/>
          <p:nvPr/>
        </p:nvSpPr>
        <p:spPr>
          <a:xfrm>
            <a:off x="8507386" y="2587664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Slunce 46"/>
          <p:cNvSpPr/>
          <p:nvPr/>
        </p:nvSpPr>
        <p:spPr>
          <a:xfrm>
            <a:off x="10135587" y="3114170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Slunce 47"/>
          <p:cNvSpPr/>
          <p:nvPr/>
        </p:nvSpPr>
        <p:spPr>
          <a:xfrm>
            <a:off x="5498356" y="4382545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Slunce 48"/>
          <p:cNvSpPr/>
          <p:nvPr/>
        </p:nvSpPr>
        <p:spPr>
          <a:xfrm>
            <a:off x="8540819" y="4500906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46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  <p:bldP spid="30" grpId="0" animBg="1"/>
      <p:bldP spid="31" grpId="0" animBg="1"/>
      <p:bldP spid="32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4294967295"/>
          </p:nvPr>
        </p:nvSpPr>
        <p:spPr>
          <a:xfrm>
            <a:off x="10210800" y="6391656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947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4294967295"/>
          </p:nvPr>
        </p:nvSpPr>
        <p:spPr>
          <a:xfrm>
            <a:off x="10210800" y="6391656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  <p:sp>
        <p:nvSpPr>
          <p:cNvPr id="33" name="Šipka doprava 32">
            <a:hlinkClick r:id="rId3" action="ppaction://hlinksldjump"/>
          </p:cNvPr>
          <p:cNvSpPr/>
          <p:nvPr/>
        </p:nvSpPr>
        <p:spPr>
          <a:xfrm flipH="1">
            <a:off x="10576192" y="5736166"/>
            <a:ext cx="549375" cy="497417"/>
          </a:xfrm>
          <a:prstGeom prst="rightArrow">
            <a:avLst/>
          </a:prstGeom>
          <a:gradFill>
            <a:gsLst>
              <a:gs pos="0">
                <a:srgbClr val="00B050"/>
              </a:gs>
              <a:gs pos="50000">
                <a:srgbClr val="92D050"/>
              </a:gs>
              <a:gs pos="100000">
                <a:srgbClr val="00B050"/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hlinkClick r:id="rId4" action="ppaction://hlinksldjump"/>
          </p:cNvPr>
          <p:cNvSpPr/>
          <p:nvPr/>
        </p:nvSpPr>
        <p:spPr>
          <a:xfrm>
            <a:off x="11314128" y="5858043"/>
            <a:ext cx="229770" cy="25366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7" name="Obrázek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82" y="2294467"/>
            <a:ext cx="4920541" cy="369040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3964" y="3837008"/>
            <a:ext cx="1359526" cy="50601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7"/>
          <a:srcRect l="12748" t="15232" r="3992" b="18947"/>
          <a:stretch/>
        </p:blipFill>
        <p:spPr>
          <a:xfrm>
            <a:off x="6727833" y="5242852"/>
            <a:ext cx="1308847" cy="84268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6514040">
            <a:off x="8010563" y="4450381"/>
            <a:ext cx="371888" cy="76206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/>
          <a:srcRect t="6977"/>
          <a:stretch/>
        </p:blipFill>
        <p:spPr>
          <a:xfrm>
            <a:off x="6535352" y="2330824"/>
            <a:ext cx="560881" cy="71714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10"/>
          <a:srcRect l="31247" t="12374" r="28100" b="15239"/>
          <a:stretch/>
        </p:blipFill>
        <p:spPr>
          <a:xfrm rot="323196">
            <a:off x="10752561" y="1654463"/>
            <a:ext cx="592331" cy="116062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1"/>
          <a:srcRect l="23565" r="44925" b="14356"/>
          <a:stretch/>
        </p:blipFill>
        <p:spPr>
          <a:xfrm>
            <a:off x="9565341" y="2525972"/>
            <a:ext cx="161365" cy="58478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41645" y="1333431"/>
            <a:ext cx="481626" cy="139610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987920" y="4773420"/>
            <a:ext cx="865707" cy="93886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109352" y="4862687"/>
            <a:ext cx="335309" cy="83522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5"/>
          <a:srcRect t="4058"/>
          <a:stretch/>
        </p:blipFill>
        <p:spPr>
          <a:xfrm>
            <a:off x="7382257" y="2026023"/>
            <a:ext cx="1816765" cy="135115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6"/>
          <a:srcRect l="14143" t="15257" r="11971" b="15705"/>
          <a:stretch/>
        </p:blipFill>
        <p:spPr>
          <a:xfrm>
            <a:off x="10669565" y="3837008"/>
            <a:ext cx="896471" cy="797859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5213728">
            <a:off x="6169891" y="3845742"/>
            <a:ext cx="1157192" cy="500732"/>
          </a:xfrm>
          <a:prstGeom prst="rect">
            <a:avLst/>
          </a:prstGeom>
        </p:spPr>
      </p:pic>
      <p:sp>
        <p:nvSpPr>
          <p:cNvPr id="17" name="Slunce 16"/>
          <p:cNvSpPr/>
          <p:nvPr/>
        </p:nvSpPr>
        <p:spPr>
          <a:xfrm>
            <a:off x="4419855" y="5628333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527459" y="3783657"/>
            <a:ext cx="542591" cy="493819"/>
          </a:xfrm>
          <a:prstGeom prst="rect">
            <a:avLst/>
          </a:prstGeom>
        </p:spPr>
      </p:pic>
      <p:sp>
        <p:nvSpPr>
          <p:cNvPr id="23" name="Slunce 22"/>
          <p:cNvSpPr/>
          <p:nvPr/>
        </p:nvSpPr>
        <p:spPr>
          <a:xfrm>
            <a:off x="8068919" y="2619842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lunce 23"/>
          <p:cNvSpPr/>
          <p:nvPr/>
        </p:nvSpPr>
        <p:spPr>
          <a:xfrm>
            <a:off x="9217766" y="2781161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lunce 24"/>
          <p:cNvSpPr/>
          <p:nvPr/>
        </p:nvSpPr>
        <p:spPr>
          <a:xfrm>
            <a:off x="9625401" y="1941057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7" name="Obrázek 2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595614" y="3022059"/>
            <a:ext cx="768163" cy="566977"/>
          </a:xfrm>
          <a:prstGeom prst="rect">
            <a:avLst/>
          </a:prstGeom>
        </p:spPr>
      </p:pic>
      <p:sp>
        <p:nvSpPr>
          <p:cNvPr id="29" name="Slunce 28"/>
          <p:cNvSpPr/>
          <p:nvPr/>
        </p:nvSpPr>
        <p:spPr>
          <a:xfrm>
            <a:off x="10914331" y="2064017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unce 29"/>
          <p:cNvSpPr/>
          <p:nvPr/>
        </p:nvSpPr>
        <p:spPr>
          <a:xfrm>
            <a:off x="7990573" y="3897204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10767821" y="4125135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Slunce 35"/>
          <p:cNvSpPr/>
          <p:nvPr/>
        </p:nvSpPr>
        <p:spPr>
          <a:xfrm>
            <a:off x="6568670" y="2581231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Slunce 36"/>
          <p:cNvSpPr/>
          <p:nvPr/>
        </p:nvSpPr>
        <p:spPr>
          <a:xfrm>
            <a:off x="7795765" y="4752322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Slunce 37"/>
          <p:cNvSpPr/>
          <p:nvPr/>
        </p:nvSpPr>
        <p:spPr>
          <a:xfrm>
            <a:off x="9141590" y="5192461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Slunce 38"/>
          <p:cNvSpPr/>
          <p:nvPr/>
        </p:nvSpPr>
        <p:spPr>
          <a:xfrm>
            <a:off x="10077730" y="4987359"/>
            <a:ext cx="546307" cy="533613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Slunce 43"/>
          <p:cNvSpPr/>
          <p:nvPr/>
        </p:nvSpPr>
        <p:spPr>
          <a:xfrm>
            <a:off x="1870387" y="5629835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unce 44"/>
          <p:cNvSpPr/>
          <p:nvPr/>
        </p:nvSpPr>
        <p:spPr>
          <a:xfrm>
            <a:off x="1372178" y="5628107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Slunce 45"/>
          <p:cNvSpPr/>
          <p:nvPr/>
        </p:nvSpPr>
        <p:spPr>
          <a:xfrm>
            <a:off x="904246" y="5629835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Slunce 47"/>
          <p:cNvSpPr/>
          <p:nvPr/>
        </p:nvSpPr>
        <p:spPr>
          <a:xfrm>
            <a:off x="3414625" y="5630124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Slunce 48"/>
          <p:cNvSpPr/>
          <p:nvPr/>
        </p:nvSpPr>
        <p:spPr>
          <a:xfrm>
            <a:off x="2905758" y="5627610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Slunce 49"/>
          <p:cNvSpPr/>
          <p:nvPr/>
        </p:nvSpPr>
        <p:spPr>
          <a:xfrm>
            <a:off x="2386776" y="5632948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Slunce 50"/>
          <p:cNvSpPr/>
          <p:nvPr/>
        </p:nvSpPr>
        <p:spPr>
          <a:xfrm>
            <a:off x="4885327" y="5628333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Slunce 51"/>
          <p:cNvSpPr/>
          <p:nvPr/>
        </p:nvSpPr>
        <p:spPr>
          <a:xfrm>
            <a:off x="5330920" y="5630124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Slunce 52"/>
          <p:cNvSpPr/>
          <p:nvPr/>
        </p:nvSpPr>
        <p:spPr>
          <a:xfrm>
            <a:off x="3936934" y="5630124"/>
            <a:ext cx="315008" cy="304346"/>
          </a:xfrm>
          <a:prstGeom prst="sun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4257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1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1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1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1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5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7" grpId="0" animBg="1"/>
      <p:bldP spid="23" grpId="0" animBg="1"/>
      <p:bldP spid="24" grpId="0" animBg="1"/>
      <p:bldP spid="25" grpId="0" animBg="1"/>
      <p:bldP spid="29" grpId="0" animBg="1"/>
      <p:bldP spid="30" grpId="0" animBg="1"/>
      <p:bldP spid="31" grpId="0" animBg="1"/>
      <p:bldP spid="36" grpId="0" animBg="1"/>
      <p:bldP spid="37" grpId="0" animBg="1"/>
      <p:bldP spid="38" grpId="0" animBg="1"/>
      <p:bldP spid="39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Metodický pokyn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/>
              <a:t>Integrovaný blok</a:t>
            </a:r>
            <a:r>
              <a:rPr lang="cs-CZ" sz="3600" dirty="0" smtClean="0"/>
              <a:t>: NAŠE ŠKOLKA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vyhledávají předměty, které patří do </a:t>
            </a:r>
            <a:r>
              <a:rPr lang="cs-CZ" dirty="0" smtClean="0"/>
              <a:t>určité místnosti v MŠ nebo</a:t>
            </a:r>
            <a:br>
              <a:rPr lang="cs-CZ" dirty="0" smtClean="0"/>
            </a:br>
            <a:r>
              <a:rPr lang="cs-CZ" dirty="0" smtClean="0"/>
              <a:t>k </a:t>
            </a:r>
            <a:r>
              <a:rPr lang="cs-CZ" dirty="0" smtClean="0"/>
              <a:t>určité </a:t>
            </a:r>
            <a:r>
              <a:rPr lang="cs-CZ" dirty="0" smtClean="0"/>
              <a:t>činnosti.</a:t>
            </a:r>
            <a:endParaRPr lang="cs-CZ" dirty="0"/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Úkol </a:t>
            </a:r>
            <a:r>
              <a:rPr lang="cs-CZ" dirty="0" smtClean="0"/>
              <a:t>rozvíjí znalosti o </a:t>
            </a:r>
            <a:r>
              <a:rPr lang="cs-CZ" dirty="0"/>
              <a:t>prostředí MŠ, </a:t>
            </a:r>
            <a:r>
              <a:rPr lang="cs-CZ" dirty="0" smtClean="0"/>
              <a:t>pozornost a postřeh.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dirty="0" smtClean="0"/>
              <a:t>fotografie autorky, </a:t>
            </a:r>
            <a:r>
              <a:rPr lang="cs-CZ" u="sng" dirty="0" smtClean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747880"/>
            <a:ext cx="9509760" cy="2389406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Děti vyhledávají mezi obrázky předměty, které mají přímý vztah k místnosti nebo </a:t>
            </a:r>
            <a:r>
              <a:rPr lang="cs-CZ" dirty="0" smtClean="0"/>
              <a:t>centru na </a:t>
            </a:r>
            <a:r>
              <a:rPr lang="cs-CZ" dirty="0" smtClean="0"/>
              <a:t>velké </a:t>
            </a:r>
            <a:r>
              <a:rPr lang="cs-CZ" dirty="0" smtClean="0"/>
              <a:t>fotografii.</a:t>
            </a:r>
            <a:endParaRPr lang="cs-CZ" dirty="0" smtClean="0"/>
          </a:p>
          <a:p>
            <a:r>
              <a:rPr lang="cs-CZ" dirty="0" smtClean="0"/>
              <a:t>Počet předmětů, které patří do prostředí a děti je ještě neoznačily, vyznačují sluníčka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 dolní</a:t>
            </a:r>
            <a:r>
              <a:rPr lang="cs-CZ" dirty="0" smtClean="0"/>
              <a:t> </a:t>
            </a:r>
            <a:r>
              <a:rPr lang="cs-CZ" dirty="0" smtClean="0"/>
              <a:t>části </a:t>
            </a:r>
            <a:r>
              <a:rPr lang="cs-CZ" dirty="0" smtClean="0"/>
              <a:t>fotografie.</a:t>
            </a:r>
            <a:endParaRPr lang="cs-CZ" dirty="0" smtClean="0"/>
          </a:p>
          <a:p>
            <a:r>
              <a:rPr lang="cs-CZ" dirty="0"/>
              <a:t>Zvolený </a:t>
            </a:r>
            <a:r>
              <a:rPr lang="cs-CZ" dirty="0" smtClean="0"/>
              <a:t>předmět označí </a:t>
            </a:r>
            <a:r>
              <a:rPr lang="cs-CZ" dirty="0"/>
              <a:t>kliknutím. U správně zvoleného předmětu se objeví sluníčko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 dokončení úkolu </a:t>
            </a:r>
            <a:r>
              <a:rPr lang="cs-CZ" dirty="0" smtClean="0"/>
              <a:t>mohou </a:t>
            </a:r>
            <a:r>
              <a:rPr lang="cs-CZ" dirty="0" smtClean="0"/>
              <a:t>děti slovně určovat, co ještě patří do daného prostředí, kam patří předměty bez sluníčka.</a:t>
            </a:r>
            <a:endParaRPr lang="cs-CZ" dirty="0"/>
          </a:p>
          <a:p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/>
              <a:t>Cílem práce </a:t>
            </a:r>
            <a:r>
              <a:rPr lang="cs-CZ" b="1" u="sng" dirty="0" smtClean="0"/>
              <a:t>je </a:t>
            </a:r>
            <a:r>
              <a:rPr lang="cs-CZ" b="1" dirty="0" smtClean="0"/>
              <a:t>rozvíjet dovednost spolupracovat, pozornost, sluchové vnímání, paměť, grafické dovednosti.</a:t>
            </a:r>
            <a:endParaRPr lang="cs-CZ" dirty="0"/>
          </a:p>
          <a:p>
            <a:pPr lvl="0"/>
            <a:r>
              <a:rPr lang="cs-CZ" dirty="0"/>
              <a:t>Děti </a:t>
            </a:r>
            <a:r>
              <a:rPr lang="cs-CZ" dirty="0" smtClean="0"/>
              <a:t>pracují ve dvojicích.</a:t>
            </a:r>
          </a:p>
          <a:p>
            <a:pPr lvl="0"/>
            <a:r>
              <a:rPr lang="cs-CZ" dirty="0" smtClean="0"/>
              <a:t>Před zahájením práce s interaktivním materiálem si děti postupně prohlédnou všechny úkoly, vyhledávají předměty </a:t>
            </a:r>
            <a:r>
              <a:rPr lang="cs-CZ" dirty="0" smtClean="0"/>
              <a:t>(začínající </a:t>
            </a:r>
            <a:r>
              <a:rPr lang="cs-CZ" dirty="0" smtClean="0"/>
              <a:t>na </a:t>
            </a:r>
            <a:r>
              <a:rPr lang="cs-CZ" dirty="0" err="1" smtClean="0"/>
              <a:t>urč</a:t>
            </a:r>
            <a:r>
              <a:rPr lang="cs-CZ" dirty="0" smtClean="0"/>
              <a:t>. hlásku nebo podle popisu) a kreslí je na tabulku.</a:t>
            </a:r>
          </a:p>
          <a:p>
            <a:pPr lvl="0"/>
            <a:r>
              <a:rPr lang="cs-CZ" dirty="0" smtClean="0"/>
              <a:t>Vymýšlejí další činnosti nebo místnosti, které se nacházejí v </a:t>
            </a:r>
            <a:r>
              <a:rPr lang="cs-CZ" dirty="0" smtClean="0"/>
              <a:t>MŠ</a:t>
            </a:r>
            <a:br>
              <a:rPr lang="cs-CZ" dirty="0" smtClean="0"/>
            </a:br>
            <a:r>
              <a:rPr lang="cs-CZ" dirty="0" smtClean="0"/>
              <a:t>a</a:t>
            </a:r>
            <a:r>
              <a:rPr lang="cs-CZ" dirty="0" smtClean="0"/>
              <a:t> vyjmenovávají </a:t>
            </a:r>
            <a:r>
              <a:rPr lang="cs-CZ" dirty="0" smtClean="0"/>
              <a:t>k nim náležející předměty.</a:t>
            </a:r>
            <a:endParaRPr lang="cs-CZ" dirty="0"/>
          </a:p>
          <a:p>
            <a:pPr lvl="0"/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41120" y="6382691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Uplatňovat postřeh, záměrně se soustředit</a:t>
            </a:r>
          </a:p>
          <a:p>
            <a:r>
              <a:rPr lang="cs-CZ" dirty="0" smtClean="0"/>
              <a:t>Adaptovat se na život ve škole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</a:t>
              </a:r>
              <a:r>
                <a:rPr lang="en-US" sz="1600" b="1" dirty="0" smtClean="0">
                  <a:solidFill>
                    <a:schemeClr val="tx1"/>
                  </a:solidFill>
                </a:rPr>
                <a:t>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k </a:t>
              </a:r>
              <a:r>
                <a:rPr lang="cs-CZ" sz="1600" b="1" dirty="0">
                  <a:solidFill>
                    <a:schemeClr val="tx1"/>
                  </a:solidFill>
                </a:rPr>
                <a:t>získávání základních pracovních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dovedností a 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</a:t>
              </a:r>
              <a:r>
                <a:rPr lang="en-US" sz="1600" b="1" dirty="0" smtClean="0">
                  <a:solidFill>
                    <a:schemeClr val="tx1"/>
                  </a:solidFill>
                </a:rPr>
                <a:t/>
              </a:r>
              <a:br>
                <a:rPr lang="en-US" sz="1600" b="1" dirty="0" smtClean="0">
                  <a:solidFill>
                    <a:schemeClr val="tx1"/>
                  </a:solidFill>
                </a:rPr>
              </a:br>
              <a:r>
                <a:rPr lang="cs-CZ" sz="1600" b="1" dirty="0" smtClean="0">
                  <a:solidFill>
                    <a:schemeClr val="tx1"/>
                  </a:solidFill>
                </a:rPr>
                <a:t>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</a:t>
              </a:r>
              <a:r>
                <a:rPr lang="en-US" sz="1600" b="1" dirty="0" smtClean="0">
                  <a:solidFill>
                    <a:schemeClr val="tx1"/>
                  </a:solidFill>
                </a:rPr>
                <a:t>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327</Words>
  <Application>Microsoft Office PowerPoint</Application>
  <PresentationFormat>Širokoúhlá obrazovka</PresentationFormat>
  <Paragraphs>71</Paragraphs>
  <Slides>15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</vt:lpstr>
      <vt:lpstr>Sheer Green 16x9</vt:lpstr>
      <vt:lpstr>Co sem patří?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Metodický pokyn Integrovaný blok: NAŠE ŠKOLKA 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Hledej rozdíly</dc:title>
  <dc:creator/>
  <cp:lastModifiedBy/>
  <cp:revision>2</cp:revision>
  <dcterms:created xsi:type="dcterms:W3CDTF">2014-08-05T12:38:58Z</dcterms:created>
  <dcterms:modified xsi:type="dcterms:W3CDTF">2015-04-23T17:28:57Z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