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8" r:id="rId4"/>
    <p:sldId id="285" r:id="rId5"/>
    <p:sldId id="289" r:id="rId6"/>
    <p:sldId id="287" r:id="rId7"/>
    <p:sldId id="290" r:id="rId8"/>
    <p:sldId id="286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613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  <p15:guide id="3" pos="4067" userDrawn="1">
          <p15:clr>
            <a:srgbClr val="A4A3A4"/>
          </p15:clr>
        </p15:guide>
        <p15:guide id="4" orient="horz" pos="845" userDrawn="1">
          <p15:clr>
            <a:srgbClr val="A4A3A4"/>
          </p15:clr>
        </p15:guide>
        <p15:guide id="5" orient="horz" pos="377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113" d="100"/>
          <a:sy n="113" d="100"/>
        </p:scale>
        <p:origin x="870" y="96"/>
      </p:cViewPr>
      <p:guideLst>
        <p:guide pos="3613"/>
        <p:guide orient="horz" pos="2160"/>
        <p:guide pos="4067"/>
        <p:guide orient="horz" pos="845"/>
        <p:guide orient="horz" pos="377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00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7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9094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76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0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61" r:id="rId8"/>
    <p:sldLayoutId id="2147483656" r:id="rId9"/>
    <p:sldLayoutId id="2147483657" r:id="rId1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4" Type="http://schemas.openxmlformats.org/officeDocument/2006/relationships/slide" Target="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Hledej rozdíly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358189"/>
            <a:ext cx="9601200" cy="1311340"/>
          </a:xfrm>
        </p:spPr>
        <p:txBody>
          <a:bodyPr anchor="ctr">
            <a:normAutofit lnSpcReduction="10000"/>
          </a:bodyPr>
          <a:lstStyle/>
          <a:p>
            <a:pPr marL="0" indent="0" algn="ct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</a:t>
            </a:r>
            <a:r>
              <a:rPr lang="cs-CZ" sz="2400" b="0" i="0" baseline="0" dirty="0" smtClean="0"/>
              <a:t>PAMĚŤ</a:t>
            </a:r>
            <a:endParaRPr lang="en-US" sz="2400" b="0" i="0" baseline="0" dirty="0" smtClean="0"/>
          </a:p>
          <a:p>
            <a:pPr marL="0" indent="0" algn="ctr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2400" b="0" i="0" baseline="0" dirty="0" smtClean="0"/>
              <a:t>- </a:t>
            </a:r>
            <a:r>
              <a:rPr lang="cs-CZ" sz="2400" b="0" i="0" baseline="0" dirty="0"/>
              <a:t>VZTAH K ŽIVOTNÍMU PROSTŘEDÍ</a:t>
            </a: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84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54"/>
          <a:stretch/>
        </p:blipFill>
        <p:spPr>
          <a:xfrm>
            <a:off x="-1702" y="0"/>
            <a:ext cx="12193702" cy="6265333"/>
          </a:xfrm>
          <a:prstGeom prst="rect">
            <a:avLst/>
          </a:prstGeom>
        </p:spPr>
      </p:pic>
      <p:sp>
        <p:nvSpPr>
          <p:cNvPr id="7" name="Násobení 6"/>
          <p:cNvSpPr/>
          <p:nvPr/>
        </p:nvSpPr>
        <p:spPr>
          <a:xfrm>
            <a:off x="3552825" y="2095499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3552825" y="2095498"/>
            <a:ext cx="6229350" cy="319617"/>
            <a:chOff x="3543300" y="2095500"/>
            <a:chExt cx="6229350" cy="319617"/>
          </a:xfrm>
        </p:grpSpPr>
        <p:sp>
          <p:nvSpPr>
            <p:cNvPr id="5" name="Ovál 4"/>
            <p:cNvSpPr/>
            <p:nvPr/>
          </p:nvSpPr>
          <p:spPr>
            <a:xfrm>
              <a:off x="354330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946785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Násobení 10"/>
          <p:cNvSpPr/>
          <p:nvPr/>
        </p:nvSpPr>
        <p:spPr>
          <a:xfrm>
            <a:off x="1666875" y="4324349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1666875" y="4324348"/>
            <a:ext cx="6229350" cy="319617"/>
            <a:chOff x="3543300" y="2095500"/>
            <a:chExt cx="6229350" cy="319617"/>
          </a:xfrm>
        </p:grpSpPr>
        <p:sp>
          <p:nvSpPr>
            <p:cNvPr id="13" name="Ovál 12"/>
            <p:cNvSpPr/>
            <p:nvPr/>
          </p:nvSpPr>
          <p:spPr>
            <a:xfrm>
              <a:off x="354330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946785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Násobení 14"/>
          <p:cNvSpPr/>
          <p:nvPr/>
        </p:nvSpPr>
        <p:spPr>
          <a:xfrm>
            <a:off x="2857500" y="5067299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2857500" y="5067298"/>
            <a:ext cx="6229350" cy="319617"/>
            <a:chOff x="3543300" y="2095500"/>
            <a:chExt cx="6229350" cy="319617"/>
          </a:xfrm>
        </p:grpSpPr>
        <p:sp>
          <p:nvSpPr>
            <p:cNvPr id="17" name="Ovál 16"/>
            <p:cNvSpPr/>
            <p:nvPr/>
          </p:nvSpPr>
          <p:spPr>
            <a:xfrm>
              <a:off x="354330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946785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Násobení 22"/>
          <p:cNvSpPr/>
          <p:nvPr/>
        </p:nvSpPr>
        <p:spPr>
          <a:xfrm>
            <a:off x="2105025" y="1373907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2105025" y="1373906"/>
            <a:ext cx="6229350" cy="319617"/>
            <a:chOff x="3543300" y="2095500"/>
            <a:chExt cx="6229350" cy="319617"/>
          </a:xfrm>
        </p:grpSpPr>
        <p:sp>
          <p:nvSpPr>
            <p:cNvPr id="25" name="Ovál 24"/>
            <p:cNvSpPr/>
            <p:nvPr/>
          </p:nvSpPr>
          <p:spPr>
            <a:xfrm>
              <a:off x="354330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946785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Násobení 30"/>
          <p:cNvSpPr/>
          <p:nvPr/>
        </p:nvSpPr>
        <p:spPr>
          <a:xfrm>
            <a:off x="10934700" y="2746373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4943473" y="2679696"/>
            <a:ext cx="6356552" cy="432000"/>
            <a:chOff x="3543298" y="2095499"/>
            <a:chExt cx="6356552" cy="432000"/>
          </a:xfrm>
        </p:grpSpPr>
        <p:sp>
          <p:nvSpPr>
            <p:cNvPr id="33" name="Ovál 32"/>
            <p:cNvSpPr>
              <a:spLocks/>
            </p:cNvSpPr>
            <p:nvPr/>
          </p:nvSpPr>
          <p:spPr>
            <a:xfrm>
              <a:off x="3543298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/>
            <p:cNvSpPr/>
            <p:nvPr/>
          </p:nvSpPr>
          <p:spPr>
            <a:xfrm>
              <a:off x="946785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Násobení 34"/>
          <p:cNvSpPr/>
          <p:nvPr/>
        </p:nvSpPr>
        <p:spPr>
          <a:xfrm>
            <a:off x="8963025" y="3916508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3038475" y="3916507"/>
            <a:ext cx="6229350" cy="319617"/>
            <a:chOff x="3543300" y="2095500"/>
            <a:chExt cx="6229350" cy="319617"/>
          </a:xfrm>
        </p:grpSpPr>
        <p:sp>
          <p:nvSpPr>
            <p:cNvPr id="37" name="Ovál 36"/>
            <p:cNvSpPr/>
            <p:nvPr/>
          </p:nvSpPr>
          <p:spPr>
            <a:xfrm>
              <a:off x="354330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>
              <a:off x="946785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9" name="Násobení 38"/>
          <p:cNvSpPr/>
          <p:nvPr/>
        </p:nvSpPr>
        <p:spPr>
          <a:xfrm>
            <a:off x="6896100" y="2718473"/>
            <a:ext cx="304800" cy="319617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/>
          <p:cNvGrpSpPr/>
          <p:nvPr/>
        </p:nvGrpSpPr>
        <p:grpSpPr>
          <a:xfrm>
            <a:off x="971550" y="2718472"/>
            <a:ext cx="6229350" cy="319617"/>
            <a:chOff x="3543300" y="2095500"/>
            <a:chExt cx="6229350" cy="319617"/>
          </a:xfrm>
        </p:grpSpPr>
        <p:sp>
          <p:nvSpPr>
            <p:cNvPr id="41" name="Ovál 40"/>
            <p:cNvSpPr/>
            <p:nvPr/>
          </p:nvSpPr>
          <p:spPr>
            <a:xfrm>
              <a:off x="354330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9467850" y="2095500"/>
              <a:ext cx="304800" cy="319617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3" name="Šipka doprava 42">
            <a:hlinkClick r:id="rId3" action="ppaction://hlinksldjump"/>
          </p:cNvPr>
          <p:cNvSpPr/>
          <p:nvPr/>
        </p:nvSpPr>
        <p:spPr>
          <a:xfrm>
            <a:off x="11122125" y="5736166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99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02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78"/>
          <a:stretch/>
        </p:blipFill>
        <p:spPr>
          <a:xfrm>
            <a:off x="-1702" y="0"/>
            <a:ext cx="12193702" cy="6256867"/>
          </a:xfrm>
          <a:prstGeom prst="rect">
            <a:avLst/>
          </a:prstGeom>
        </p:spPr>
      </p:pic>
      <p:sp>
        <p:nvSpPr>
          <p:cNvPr id="5" name="Násobení 4"/>
          <p:cNvSpPr>
            <a:spLocks noChangeAspect="1"/>
          </p:cNvSpPr>
          <p:nvPr/>
        </p:nvSpPr>
        <p:spPr>
          <a:xfrm>
            <a:off x="3581400" y="4202832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581400" y="4202830"/>
            <a:ext cx="6284550" cy="360000"/>
            <a:chOff x="3543300" y="2095499"/>
            <a:chExt cx="6284550" cy="360000"/>
          </a:xfrm>
        </p:grpSpPr>
        <p:sp>
          <p:nvSpPr>
            <p:cNvPr id="7" name="Ovál 6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Násobení 8"/>
          <p:cNvSpPr>
            <a:spLocks noChangeAspect="1"/>
          </p:cNvSpPr>
          <p:nvPr/>
        </p:nvSpPr>
        <p:spPr>
          <a:xfrm>
            <a:off x="1600200" y="4671351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1600200" y="4671349"/>
            <a:ext cx="6284550" cy="360000"/>
            <a:chOff x="3543300" y="2095499"/>
            <a:chExt cx="6284550" cy="360000"/>
          </a:xfrm>
        </p:grpSpPr>
        <p:sp>
          <p:nvSpPr>
            <p:cNvPr id="11" name="Ovál 10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Násobení 12"/>
          <p:cNvSpPr>
            <a:spLocks noChangeAspect="1"/>
          </p:cNvSpPr>
          <p:nvPr/>
        </p:nvSpPr>
        <p:spPr>
          <a:xfrm>
            <a:off x="943020" y="4159817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943020" y="4159815"/>
            <a:ext cx="6284550" cy="360000"/>
            <a:chOff x="3543300" y="2095499"/>
            <a:chExt cx="6284550" cy="360000"/>
          </a:xfrm>
        </p:grpSpPr>
        <p:sp>
          <p:nvSpPr>
            <p:cNvPr id="15" name="Ovál 14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Násobení 16"/>
          <p:cNvSpPr>
            <a:spLocks noChangeAspect="1"/>
          </p:cNvSpPr>
          <p:nvPr/>
        </p:nvSpPr>
        <p:spPr>
          <a:xfrm>
            <a:off x="6962775" y="3474408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1047750" y="3474406"/>
            <a:ext cx="6284550" cy="360000"/>
            <a:chOff x="3543300" y="2095499"/>
            <a:chExt cx="6284550" cy="360000"/>
          </a:xfrm>
        </p:grpSpPr>
        <p:sp>
          <p:nvSpPr>
            <p:cNvPr id="19" name="Ovál 18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Násobení 20"/>
          <p:cNvSpPr>
            <a:spLocks noChangeAspect="1"/>
          </p:cNvSpPr>
          <p:nvPr/>
        </p:nvSpPr>
        <p:spPr>
          <a:xfrm>
            <a:off x="7629525" y="4952576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1714500" y="4952574"/>
            <a:ext cx="6284550" cy="360000"/>
            <a:chOff x="3543300" y="2095499"/>
            <a:chExt cx="6284550" cy="360000"/>
          </a:xfrm>
        </p:grpSpPr>
        <p:sp>
          <p:nvSpPr>
            <p:cNvPr id="23" name="Ovál 22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5" name="Násobení 24"/>
          <p:cNvSpPr>
            <a:spLocks noChangeAspect="1"/>
          </p:cNvSpPr>
          <p:nvPr/>
        </p:nvSpPr>
        <p:spPr>
          <a:xfrm>
            <a:off x="10332810" y="4423955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4417785" y="4423953"/>
            <a:ext cx="6284550" cy="360000"/>
            <a:chOff x="3543300" y="2095499"/>
            <a:chExt cx="6284550" cy="360000"/>
          </a:xfrm>
        </p:grpSpPr>
        <p:sp>
          <p:nvSpPr>
            <p:cNvPr id="27" name="Ovál 26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Násobení 28"/>
          <p:cNvSpPr>
            <a:spLocks noChangeAspect="1"/>
          </p:cNvSpPr>
          <p:nvPr/>
        </p:nvSpPr>
        <p:spPr>
          <a:xfrm>
            <a:off x="10708980" y="3990738"/>
            <a:ext cx="360000" cy="359998"/>
          </a:xfrm>
          <a:prstGeom prst="mathMultiply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4793955" y="3990736"/>
            <a:ext cx="6284550" cy="360000"/>
            <a:chOff x="3543300" y="2095499"/>
            <a:chExt cx="6284550" cy="360000"/>
          </a:xfrm>
        </p:grpSpPr>
        <p:sp>
          <p:nvSpPr>
            <p:cNvPr id="31" name="Ovál 30"/>
            <p:cNvSpPr/>
            <p:nvPr/>
          </p:nvSpPr>
          <p:spPr>
            <a:xfrm>
              <a:off x="354330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9467850" y="2095499"/>
              <a:ext cx="360000" cy="360000"/>
            </a:xfrm>
            <a:prstGeom prst="ellips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Šipka doprava 34">
            <a:hlinkClick r:id="rId3" action="ppaction://hlinksldjump"/>
          </p:cNvPr>
          <p:cNvSpPr/>
          <p:nvPr/>
        </p:nvSpPr>
        <p:spPr>
          <a:xfrm>
            <a:off x="11109424" y="5727890"/>
            <a:ext cx="558600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prava 35">
            <a:hlinkClick r:id="rId4" action="ppaction://hlinksldjump"/>
          </p:cNvPr>
          <p:cNvSpPr/>
          <p:nvPr/>
        </p:nvSpPr>
        <p:spPr>
          <a:xfrm flipH="1">
            <a:off x="10426800" y="5727890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25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611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 advTm="0"/>
    </mc:Choice>
    <mc:Fallback xmlns="">
      <p:transition advClick="0" advTm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02" y="0"/>
            <a:ext cx="12193702" cy="6858957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40" name="Šipka doprava 39">
            <a:hlinkClick r:id="rId3" action="ppaction://hlinksldjump"/>
          </p:cNvPr>
          <p:cNvSpPr/>
          <p:nvPr/>
        </p:nvSpPr>
        <p:spPr>
          <a:xfrm flipH="1">
            <a:off x="10576192" y="5736166"/>
            <a:ext cx="549375" cy="497417"/>
          </a:xfrm>
          <a:prstGeom prst="rightArrow">
            <a:avLst/>
          </a:prstGeom>
          <a:gradFill>
            <a:gsLst>
              <a:gs pos="0">
                <a:srgbClr val="00B050"/>
              </a:gs>
              <a:gs pos="50000">
                <a:srgbClr val="92D050"/>
              </a:gs>
              <a:gs pos="100000">
                <a:srgbClr val="00B050"/>
              </a:gs>
            </a:gsLst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>
            <a:hlinkClick r:id="rId4" action="ppaction://hlinksldjump"/>
          </p:cNvPr>
          <p:cNvSpPr/>
          <p:nvPr/>
        </p:nvSpPr>
        <p:spPr>
          <a:xfrm>
            <a:off x="11314128" y="5858043"/>
            <a:ext cx="229770" cy="25366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0" name="Skupina 49"/>
          <p:cNvGrpSpPr>
            <a:grpSpLocks noChangeAspect="1"/>
          </p:cNvGrpSpPr>
          <p:nvPr/>
        </p:nvGrpSpPr>
        <p:grpSpPr>
          <a:xfrm>
            <a:off x="3288248" y="1860295"/>
            <a:ext cx="6104550" cy="180000"/>
            <a:chOff x="3543300" y="2095499"/>
            <a:chExt cx="6104550" cy="180000"/>
          </a:xfrm>
          <a:noFill/>
        </p:grpSpPr>
        <p:sp>
          <p:nvSpPr>
            <p:cNvPr id="51" name="Ovál 50"/>
            <p:cNvSpPr>
              <a:spLocks/>
            </p:cNvSpPr>
            <p:nvPr/>
          </p:nvSpPr>
          <p:spPr>
            <a:xfrm>
              <a:off x="3543300" y="2095499"/>
              <a:ext cx="180000" cy="180000"/>
            </a:xfrm>
            <a:prstGeom prst="ellipse">
              <a:avLst/>
            </a:prstGeom>
            <a:grpFill/>
            <a:ln w="28575">
              <a:solidFill>
                <a:srgbClr val="FF66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>
              <a:spLocks/>
            </p:cNvSpPr>
            <p:nvPr/>
          </p:nvSpPr>
          <p:spPr>
            <a:xfrm>
              <a:off x="9467850" y="2095499"/>
              <a:ext cx="180000" cy="180000"/>
            </a:xfrm>
            <a:prstGeom prst="ellipse">
              <a:avLst/>
            </a:prstGeom>
            <a:grpFill/>
            <a:ln w="28575">
              <a:solidFill>
                <a:srgbClr val="FF66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3280704" y="1860296"/>
            <a:ext cx="6104550" cy="176911"/>
            <a:chOff x="3270544" y="-635394"/>
            <a:chExt cx="6104550" cy="176911"/>
          </a:xfrm>
          <a:noFill/>
        </p:grpSpPr>
        <p:sp>
          <p:nvSpPr>
            <p:cNvPr id="54" name="Dvanácticípá hvězda 9"/>
            <p:cNvSpPr>
              <a:spLocks noChangeAspect="1"/>
            </p:cNvSpPr>
            <p:nvPr/>
          </p:nvSpPr>
          <p:spPr>
            <a:xfrm>
              <a:off x="3270544" y="-635394"/>
              <a:ext cx="180000" cy="176911"/>
            </a:xfrm>
            <a:prstGeom prst="mathMultiply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Dvanácticípá hvězda 42"/>
            <p:cNvSpPr>
              <a:spLocks noChangeAspect="1"/>
            </p:cNvSpPr>
            <p:nvPr/>
          </p:nvSpPr>
          <p:spPr>
            <a:xfrm>
              <a:off x="9195094" y="-635394"/>
              <a:ext cx="180000" cy="176911"/>
            </a:xfrm>
            <a:prstGeom prst="mathMultiply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329075" y="2061946"/>
            <a:ext cx="6284550" cy="360000"/>
            <a:chOff x="3562350" y="2133599"/>
            <a:chExt cx="6284550" cy="360000"/>
          </a:xfrm>
        </p:grpSpPr>
        <p:sp>
          <p:nvSpPr>
            <p:cNvPr id="7" name="Ovál 6"/>
            <p:cNvSpPr>
              <a:spLocks noChangeAspect="1"/>
            </p:cNvSpPr>
            <p:nvPr/>
          </p:nvSpPr>
          <p:spPr>
            <a:xfrm>
              <a:off x="3562350" y="2133599"/>
              <a:ext cx="360000" cy="360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8" name="Ovál 7"/>
            <p:cNvSpPr>
              <a:spLocks noChangeAspect="1"/>
            </p:cNvSpPr>
            <p:nvPr/>
          </p:nvSpPr>
          <p:spPr>
            <a:xfrm>
              <a:off x="9486900" y="2133599"/>
              <a:ext cx="360000" cy="360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404640" y="2090522"/>
            <a:ext cx="6176550" cy="247675"/>
            <a:chOff x="3375319" y="-540144"/>
            <a:chExt cx="6176550" cy="247675"/>
          </a:xfrm>
          <a:noFill/>
        </p:grpSpPr>
        <p:sp>
          <p:nvSpPr>
            <p:cNvPr id="10" name="Dvanácticípá hvězda 9"/>
            <p:cNvSpPr>
              <a:spLocks noChangeAspect="1"/>
            </p:cNvSpPr>
            <p:nvPr/>
          </p:nvSpPr>
          <p:spPr>
            <a:xfrm>
              <a:off x="3375319" y="-540144"/>
              <a:ext cx="252000" cy="247675"/>
            </a:xfrm>
            <a:prstGeom prst="star5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43" name="Dvanácticípá hvězda 42"/>
            <p:cNvSpPr>
              <a:spLocks noChangeAspect="1"/>
            </p:cNvSpPr>
            <p:nvPr/>
          </p:nvSpPr>
          <p:spPr>
            <a:xfrm>
              <a:off x="9299869" y="-540144"/>
              <a:ext cx="252000" cy="247675"/>
            </a:xfrm>
            <a:prstGeom prst="star5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020050" y="4353275"/>
            <a:ext cx="6493125" cy="540000"/>
            <a:chOff x="3514725" y="2095499"/>
            <a:chExt cx="6493125" cy="540000"/>
          </a:xfrm>
        </p:grpSpPr>
        <p:sp>
          <p:nvSpPr>
            <p:cNvPr id="20" name="Ovál 19"/>
            <p:cNvSpPr>
              <a:spLocks noChangeAspect="1"/>
            </p:cNvSpPr>
            <p:nvPr/>
          </p:nvSpPr>
          <p:spPr>
            <a:xfrm>
              <a:off x="3514725" y="2095499"/>
              <a:ext cx="540000" cy="540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21" name="Ovál 20"/>
            <p:cNvSpPr>
              <a:spLocks noChangeAspect="1"/>
            </p:cNvSpPr>
            <p:nvPr/>
          </p:nvSpPr>
          <p:spPr>
            <a:xfrm>
              <a:off x="9467850" y="2095499"/>
              <a:ext cx="540000" cy="540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982423" y="4448525"/>
            <a:ext cx="6680550" cy="360000"/>
            <a:chOff x="3270544" y="-587770"/>
            <a:chExt cx="6680550" cy="360000"/>
          </a:xfrm>
          <a:noFill/>
        </p:grpSpPr>
        <p:sp>
          <p:nvSpPr>
            <p:cNvPr id="23" name="Dvanácticípá hvězda 9"/>
            <p:cNvSpPr/>
            <p:nvPr/>
          </p:nvSpPr>
          <p:spPr>
            <a:xfrm>
              <a:off x="3270544" y="-587770"/>
              <a:ext cx="648000" cy="360000"/>
            </a:xfrm>
            <a:prstGeom prst="mathMultiply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24" name="Dvanácticípá hvězda 42"/>
            <p:cNvSpPr/>
            <p:nvPr/>
          </p:nvSpPr>
          <p:spPr>
            <a:xfrm>
              <a:off x="9195094" y="-587770"/>
              <a:ext cx="756000" cy="360000"/>
            </a:xfrm>
            <a:prstGeom prst="mathMultiply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307423" y="2193372"/>
            <a:ext cx="6356550" cy="432000"/>
            <a:chOff x="3543300" y="2095499"/>
            <a:chExt cx="6356550" cy="432000"/>
          </a:xfrm>
        </p:grpSpPr>
        <p:sp>
          <p:nvSpPr>
            <p:cNvPr id="26" name="Ovál 25"/>
            <p:cNvSpPr/>
            <p:nvPr/>
          </p:nvSpPr>
          <p:spPr>
            <a:xfrm>
              <a:off x="354330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27" name="Ovál 26"/>
            <p:cNvSpPr>
              <a:spLocks noChangeAspect="1"/>
            </p:cNvSpPr>
            <p:nvPr/>
          </p:nvSpPr>
          <p:spPr>
            <a:xfrm>
              <a:off x="946785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992463" y="2221947"/>
            <a:ext cx="6752550" cy="324000"/>
            <a:chOff x="2965744" y="-606820"/>
            <a:chExt cx="6752550" cy="324000"/>
          </a:xfrm>
          <a:noFill/>
        </p:grpSpPr>
        <p:sp>
          <p:nvSpPr>
            <p:cNvPr id="29" name="Dvanácticípá hvězda 9"/>
            <p:cNvSpPr/>
            <p:nvPr/>
          </p:nvSpPr>
          <p:spPr>
            <a:xfrm>
              <a:off x="2965744" y="-606820"/>
              <a:ext cx="828000" cy="324000"/>
            </a:xfrm>
            <a:prstGeom prst="mathMultiply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30" name="Dvanácticípá hvězda 42"/>
            <p:cNvSpPr/>
            <p:nvPr/>
          </p:nvSpPr>
          <p:spPr>
            <a:xfrm>
              <a:off x="8890294" y="-606820"/>
              <a:ext cx="828000" cy="324000"/>
            </a:xfrm>
            <a:prstGeom prst="mathMultiply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792698" y="3434233"/>
            <a:ext cx="6356550" cy="432000"/>
            <a:chOff x="3543300" y="2095499"/>
            <a:chExt cx="6356550" cy="432000"/>
          </a:xfrm>
        </p:grpSpPr>
        <p:sp>
          <p:nvSpPr>
            <p:cNvPr id="32" name="Ovál 31"/>
            <p:cNvSpPr/>
            <p:nvPr/>
          </p:nvSpPr>
          <p:spPr>
            <a:xfrm>
              <a:off x="354330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33" name="Ovál 32"/>
            <p:cNvSpPr>
              <a:spLocks noChangeAspect="1"/>
            </p:cNvSpPr>
            <p:nvPr/>
          </p:nvSpPr>
          <p:spPr>
            <a:xfrm>
              <a:off x="946785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792063" y="3481859"/>
            <a:ext cx="6320550" cy="252000"/>
            <a:chOff x="3280069" y="-559194"/>
            <a:chExt cx="6320550" cy="252000"/>
          </a:xfrm>
          <a:noFill/>
        </p:grpSpPr>
        <p:sp>
          <p:nvSpPr>
            <p:cNvPr id="35" name="Dvanácticípá hvězda 9"/>
            <p:cNvSpPr>
              <a:spLocks/>
            </p:cNvSpPr>
            <p:nvPr/>
          </p:nvSpPr>
          <p:spPr>
            <a:xfrm>
              <a:off x="3280069" y="-559194"/>
              <a:ext cx="396000" cy="252000"/>
            </a:xfrm>
            <a:prstGeom prst="star5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36" name="Dvanácticípá hvězda 42"/>
            <p:cNvSpPr>
              <a:spLocks/>
            </p:cNvSpPr>
            <p:nvPr/>
          </p:nvSpPr>
          <p:spPr>
            <a:xfrm>
              <a:off x="9204619" y="-559194"/>
              <a:ext cx="396000" cy="252000"/>
            </a:xfrm>
            <a:prstGeom prst="star5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250273" y="4732440"/>
            <a:ext cx="6356550" cy="432000"/>
            <a:chOff x="3543300" y="2095499"/>
            <a:chExt cx="6356550" cy="432000"/>
          </a:xfrm>
        </p:grpSpPr>
        <p:sp>
          <p:nvSpPr>
            <p:cNvPr id="38" name="Ovál 37"/>
            <p:cNvSpPr/>
            <p:nvPr/>
          </p:nvSpPr>
          <p:spPr>
            <a:xfrm>
              <a:off x="354330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39" name="Ovál 38"/>
            <p:cNvSpPr>
              <a:spLocks noChangeAspect="1"/>
            </p:cNvSpPr>
            <p:nvPr/>
          </p:nvSpPr>
          <p:spPr>
            <a:xfrm>
              <a:off x="9467850" y="2095499"/>
              <a:ext cx="432000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316313" y="4780066"/>
            <a:ext cx="6212550" cy="283057"/>
            <a:chOff x="3346744" y="-559194"/>
            <a:chExt cx="6212550" cy="283057"/>
          </a:xfrm>
          <a:noFill/>
        </p:grpSpPr>
        <p:sp>
          <p:nvSpPr>
            <p:cNvPr id="44" name="Dvanácticípá hvězda 9"/>
            <p:cNvSpPr>
              <a:spLocks noChangeAspect="1"/>
            </p:cNvSpPr>
            <p:nvPr/>
          </p:nvSpPr>
          <p:spPr>
            <a:xfrm>
              <a:off x="3346744" y="-559194"/>
              <a:ext cx="288000" cy="283057"/>
            </a:xfrm>
            <a:prstGeom prst="flowChartSummingJuncti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45" name="Dvanácticípá hvězda 42"/>
            <p:cNvSpPr>
              <a:spLocks noChangeAspect="1"/>
            </p:cNvSpPr>
            <p:nvPr/>
          </p:nvSpPr>
          <p:spPr>
            <a:xfrm>
              <a:off x="9271294" y="-559194"/>
              <a:ext cx="288000" cy="283057"/>
            </a:xfrm>
            <a:prstGeom prst="flowChartSummingJunctio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757119" y="2640899"/>
            <a:ext cx="6225323" cy="2303998"/>
            <a:chOff x="3600526" y="2095438"/>
            <a:chExt cx="6233338" cy="434606"/>
          </a:xfrm>
        </p:grpSpPr>
        <p:sp>
          <p:nvSpPr>
            <p:cNvPr id="47" name="Ovál 46"/>
            <p:cNvSpPr/>
            <p:nvPr/>
          </p:nvSpPr>
          <p:spPr>
            <a:xfrm rot="21447281">
              <a:off x="3600526" y="2095499"/>
              <a:ext cx="324417" cy="432000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48" name="Ovál 47"/>
            <p:cNvSpPr>
              <a:spLocks/>
            </p:cNvSpPr>
            <p:nvPr/>
          </p:nvSpPr>
          <p:spPr>
            <a:xfrm rot="21447281">
              <a:off x="9509447" y="2095438"/>
              <a:ext cx="324417" cy="434606"/>
            </a:xfrm>
            <a:prstGeom prst="ellipse">
              <a:avLst/>
            </a:prstGeom>
            <a:noFill/>
            <a:ln w="38100">
              <a:solidFill>
                <a:srgbClr val="FF66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766019" y="2622148"/>
            <a:ext cx="6204939" cy="2290178"/>
            <a:chOff x="3346845" y="-633598"/>
            <a:chExt cx="6212925" cy="432000"/>
          </a:xfrm>
          <a:noFill/>
        </p:grpSpPr>
        <p:sp>
          <p:nvSpPr>
            <p:cNvPr id="56" name="Dvanácticípá hvězda 9"/>
            <p:cNvSpPr/>
            <p:nvPr/>
          </p:nvSpPr>
          <p:spPr>
            <a:xfrm rot="21404270">
              <a:off x="3346845" y="-633598"/>
              <a:ext cx="288371" cy="432000"/>
            </a:xfrm>
            <a:prstGeom prst="star5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  <p:sp>
          <p:nvSpPr>
            <p:cNvPr id="57" name="Dvanácticípá hvězda 42"/>
            <p:cNvSpPr/>
            <p:nvPr/>
          </p:nvSpPr>
          <p:spPr>
            <a:xfrm rot="21404270">
              <a:off x="9271399" y="-633598"/>
              <a:ext cx="288371" cy="432000"/>
            </a:xfrm>
            <a:prstGeom prst="star5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ysClr val="windowText" lastClr="000000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661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Metodický pokyn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Integrovaný blok: ŽIVOT V PŘÍRODĚ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hledají mezi dvěma podobnými obrázky sedm </a:t>
            </a:r>
            <a:r>
              <a:rPr lang="cs-CZ" dirty="0" smtClean="0"/>
              <a:t>rozdílů.</a:t>
            </a:r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Úkol rozvíjí pozornost, postřeh, paměť, orientaci v </a:t>
            </a:r>
            <a:r>
              <a:rPr lang="cs-CZ" dirty="0" smtClean="0"/>
              <a:t>rovině a znalosti </a:t>
            </a:r>
            <a:br>
              <a:rPr lang="cs-CZ" dirty="0" smtClean="0"/>
            </a:br>
            <a:r>
              <a:rPr lang="cs-CZ" dirty="0" smtClean="0"/>
              <a:t>o </a:t>
            </a:r>
            <a:r>
              <a:rPr lang="cs-CZ" dirty="0" smtClean="0"/>
              <a:t>přírodě.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dirty="0" smtClean="0"/>
              <a:t>obrázky autorky, </a:t>
            </a:r>
            <a:r>
              <a:rPr lang="cs-CZ" u="sng" dirty="0" smtClean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</a:t>
            </a:r>
            <a:r>
              <a:rPr lang="cs-CZ" dirty="0" smtClean="0"/>
              <a:t>– KUMUČ, obrázky zvířat (jelen, divoké prase, sova, motýl, housenka…), obrázky stravy (tráva, žaludy, nektar z květů, listy…)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47880"/>
            <a:ext cx="9509760" cy="2389406"/>
          </a:xfrm>
        </p:spPr>
        <p:txBody>
          <a:bodyPr>
            <a:normAutofit/>
          </a:bodyPr>
          <a:lstStyle/>
          <a:p>
            <a:r>
              <a:rPr lang="cs-CZ" dirty="0"/>
              <a:t>Děti </a:t>
            </a:r>
            <a:r>
              <a:rPr lang="cs-CZ" dirty="0" smtClean="0"/>
              <a:t>porovnávají dva podobné obrázky. Úkolem je najít </a:t>
            </a:r>
            <a:r>
              <a:rPr lang="cs-CZ" dirty="0"/>
              <a:t>sedm </a:t>
            </a:r>
            <a:r>
              <a:rPr lang="cs-CZ" dirty="0" smtClean="0"/>
              <a:t>rozdílů.</a:t>
            </a:r>
            <a:endParaRPr lang="cs-CZ" dirty="0"/>
          </a:p>
          <a:p>
            <a:r>
              <a:rPr lang="cs-CZ" dirty="0"/>
              <a:t>Kliknou na detail, </a:t>
            </a:r>
            <a:r>
              <a:rPr lang="cs-CZ" dirty="0" smtClean="0"/>
              <a:t>který na </a:t>
            </a:r>
            <a:r>
              <a:rPr lang="cs-CZ" dirty="0"/>
              <a:t>druhém obrázku </a:t>
            </a:r>
            <a:r>
              <a:rPr lang="cs-CZ" dirty="0" smtClean="0"/>
              <a:t>chybí nebo je </a:t>
            </a:r>
            <a:r>
              <a:rPr lang="cs-CZ" smtClean="0"/>
              <a:t>odlišný</a:t>
            </a:r>
            <a:r>
              <a:rPr lang="cs-CZ" smtClean="0"/>
              <a:t>.</a:t>
            </a:r>
            <a:endParaRPr lang="cs-CZ" dirty="0"/>
          </a:p>
          <a:p>
            <a:r>
              <a:rPr lang="cs-CZ" dirty="0" smtClean="0"/>
              <a:t>Dále mohou děti pojmenovávat </a:t>
            </a:r>
            <a:r>
              <a:rPr lang="cs-CZ" dirty="0"/>
              <a:t>zobrazená zvířata a přírodniny, počítat stejná zvířata, určovat další zvířata, která v daném prostředí </a:t>
            </a:r>
            <a:r>
              <a:rPr lang="cs-CZ" dirty="0" smtClean="0"/>
              <a:t>žijí, určovat, co je vpravo, vlevo </a:t>
            </a:r>
            <a:r>
              <a:rPr lang="cs-CZ" dirty="0"/>
              <a:t>atp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/>
              <a:t>Cílem práce je</a:t>
            </a:r>
            <a:r>
              <a:rPr lang="cs-CZ" b="1" dirty="0"/>
              <a:t> procvičovat záměrnou pozornost, rozvíjet </a:t>
            </a:r>
            <a:r>
              <a:rPr lang="cs-CZ" b="1" dirty="0" smtClean="0"/>
              <a:t>matematické </a:t>
            </a:r>
            <a:r>
              <a:rPr lang="cs-CZ" b="1" dirty="0" err="1" smtClean="0"/>
              <a:t>př</a:t>
            </a:r>
            <a:r>
              <a:rPr lang="en-US" b="1" dirty="0" err="1" smtClean="0"/>
              <a:t>edstav</a:t>
            </a:r>
            <a:r>
              <a:rPr lang="cs-CZ" b="1" dirty="0" smtClean="0"/>
              <a:t>y, dovednost spolupracovat, znalosti o přírodě.</a:t>
            </a:r>
            <a:endParaRPr lang="cs-CZ" dirty="0"/>
          </a:p>
          <a:p>
            <a:pPr lvl="0"/>
            <a:r>
              <a:rPr lang="cs-CZ" dirty="0"/>
              <a:t>Děti mohou pracovat jednotlivě nebo ve </a:t>
            </a:r>
            <a:r>
              <a:rPr lang="cs-CZ" dirty="0" smtClean="0"/>
              <a:t>dvojicích.</a:t>
            </a:r>
            <a:endParaRPr lang="cs-CZ" dirty="0"/>
          </a:p>
          <a:p>
            <a:pPr lvl="0"/>
            <a:r>
              <a:rPr lang="cs-CZ" dirty="0"/>
              <a:t>Po dokončení vyhledávání rozdílů </a:t>
            </a:r>
            <a:r>
              <a:rPr lang="cs-CZ" dirty="0" smtClean="0"/>
              <a:t>mohou děti vyznačovat </a:t>
            </a:r>
            <a:r>
              <a:rPr lang="cs-CZ" dirty="0"/>
              <a:t>na tabulce </a:t>
            </a:r>
            <a:r>
              <a:rPr lang="cs-CZ" dirty="0" smtClean="0"/>
              <a:t>počet </a:t>
            </a:r>
            <a:r>
              <a:rPr lang="cs-CZ" dirty="0" smtClean="0"/>
              <a:t>určitých </a:t>
            </a:r>
            <a:r>
              <a:rPr lang="cs-CZ" dirty="0"/>
              <a:t>prvků (</a:t>
            </a:r>
            <a:r>
              <a:rPr lang="cs-CZ" dirty="0" smtClean="0"/>
              <a:t>magnety, </a:t>
            </a:r>
            <a:r>
              <a:rPr lang="cs-CZ" dirty="0" smtClean="0"/>
              <a:t>tečkami nebo číslicí).</a:t>
            </a:r>
            <a:endParaRPr lang="cs-CZ" dirty="0" smtClean="0"/>
          </a:p>
          <a:p>
            <a:pPr lvl="0"/>
            <a:r>
              <a:rPr lang="cs-CZ" dirty="0" smtClean="0"/>
              <a:t>Dále mohou děti vybírat z </a:t>
            </a:r>
            <a:r>
              <a:rPr lang="cs-CZ" dirty="0" smtClean="0"/>
              <a:t>vytištěných obrázků </a:t>
            </a:r>
            <a:r>
              <a:rPr lang="cs-CZ" dirty="0" smtClean="0"/>
              <a:t>stravu pro určitá </a:t>
            </a:r>
            <a:r>
              <a:rPr lang="cs-CZ" dirty="0" smtClean="0"/>
              <a:t>zvířata.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Uplatňovat </a:t>
            </a:r>
            <a:r>
              <a:rPr lang="cs-CZ" dirty="0" smtClean="0"/>
              <a:t>postřeh</a:t>
            </a:r>
          </a:p>
          <a:p>
            <a:r>
              <a:rPr lang="cs-CZ" dirty="0" smtClean="0"/>
              <a:t>Zapamatovat </a:t>
            </a:r>
            <a:r>
              <a:rPr lang="cs-CZ" dirty="0" smtClean="0"/>
              <a:t>si umístění obrázku</a:t>
            </a:r>
            <a:endParaRPr lang="cs-CZ" dirty="0"/>
          </a:p>
          <a:p>
            <a:r>
              <a:rPr lang="cs-CZ" dirty="0" smtClean="0"/>
              <a:t>Udržet pozornost</a:t>
            </a:r>
          </a:p>
          <a:p>
            <a:r>
              <a:rPr lang="cs-CZ" dirty="0" smtClean="0"/>
              <a:t>Být citlivý k </a:t>
            </a:r>
            <a:r>
              <a:rPr lang="cs-CZ" dirty="0" smtClean="0"/>
              <a:t>přírodě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</a:t>
              </a:r>
              <a:r>
                <a:rPr lang="en-US" sz="1600" b="1" dirty="0" smtClean="0">
                  <a:solidFill>
                    <a:schemeClr val="tx1"/>
                  </a:solidFill>
                </a:rPr>
                <a:t>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k </a:t>
              </a:r>
              <a:r>
                <a:rPr lang="cs-CZ" sz="1600" b="1" dirty="0">
                  <a:solidFill>
                    <a:schemeClr val="tx1"/>
                  </a:solidFill>
                </a:rPr>
                <a:t>získávání základních pracovních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dovedností a 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</a:t>
              </a:r>
              <a:r>
                <a:rPr lang="en-US" sz="1600" b="1" dirty="0" smtClean="0">
                  <a:solidFill>
                    <a:schemeClr val="tx1"/>
                  </a:solidFill>
                </a:rPr>
                <a:t/>
              </a:r>
              <a:br>
                <a:rPr lang="en-US" sz="1600" b="1" dirty="0" smtClean="0">
                  <a:solidFill>
                    <a:schemeClr val="tx1"/>
                  </a:solidFill>
                </a:rPr>
              </a:br>
              <a:r>
                <a:rPr lang="cs-CZ" sz="1600" b="1" dirty="0" smtClean="0">
                  <a:solidFill>
                    <a:schemeClr val="tx1"/>
                  </a:solidFill>
                </a:rPr>
                <a:t>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</a:t>
              </a:r>
              <a:r>
                <a:rPr lang="en-US" sz="1600" b="1" dirty="0" smtClean="0">
                  <a:solidFill>
                    <a:schemeClr val="tx1"/>
                  </a:solidFill>
                </a:rPr>
                <a:t>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372</Words>
  <Application>Microsoft Office PowerPoint</Application>
  <PresentationFormat>Širokoúhlá obrazovka</PresentationFormat>
  <Paragraphs>64</Paragraphs>
  <Slides>13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</vt:lpstr>
      <vt:lpstr>Sheer Green 16x9</vt:lpstr>
      <vt:lpstr>Hledej rozdíly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Metodický pokyn Integrovaný blok: ŽIVOT V PŘÍRODĚ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2015-04-23T17:31:08Z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