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2" r:id="rId4"/>
    <p:sldId id="283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68" d="100"/>
          <a:sy n="68" d="100"/>
        </p:scale>
        <p:origin x="-522" y="-22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24.4.2015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24.4.2015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5.wdp"/><Relationship Id="rId18" Type="http://schemas.openxmlformats.org/officeDocument/2006/relationships/image" Target="../media/image13.png"/><Relationship Id="rId3" Type="http://schemas.openxmlformats.org/officeDocument/2006/relationships/image" Target="../media/image5.jpeg"/><Relationship Id="rId7" Type="http://schemas.microsoft.com/office/2007/relationships/hdphoto" Target="../media/hdphoto2.wdp"/><Relationship Id="rId12" Type="http://schemas.openxmlformats.org/officeDocument/2006/relationships/image" Target="../media/image10.png"/><Relationship Id="rId17" Type="http://schemas.microsoft.com/office/2007/relationships/hdphoto" Target="../media/hdphoto7.wdp"/><Relationship Id="rId2" Type="http://schemas.openxmlformats.org/officeDocument/2006/relationships/image" Target="../media/image4.jpeg"/><Relationship Id="rId16" Type="http://schemas.openxmlformats.org/officeDocument/2006/relationships/image" Target="../media/image12.png"/><Relationship Id="rId20" Type="http://schemas.openxmlformats.org/officeDocument/2006/relationships/comments" Target="../comments/comment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microsoft.com/office/2007/relationships/hdphoto" Target="../media/hdphoto6.wdp"/><Relationship Id="rId10" Type="http://schemas.openxmlformats.org/officeDocument/2006/relationships/image" Target="../media/image9.png"/><Relationship Id="rId19" Type="http://schemas.microsoft.com/office/2007/relationships/hdphoto" Target="../media/hdphoto8.wdp"/><Relationship Id="rId4" Type="http://schemas.openxmlformats.org/officeDocument/2006/relationships/image" Target="../media/image6.png"/><Relationship Id="rId9" Type="http://schemas.microsoft.com/office/2007/relationships/hdphoto" Target="../media/hdphoto3.wdp"/><Relationship Id="rId1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0.png"/><Relationship Id="rId3" Type="http://schemas.openxmlformats.org/officeDocument/2006/relationships/image" Target="../media/image14.jpeg"/><Relationship Id="rId7" Type="http://schemas.microsoft.com/office/2007/relationships/hdphoto" Target="../media/hdphoto10.wdp"/><Relationship Id="rId12" Type="http://schemas.openxmlformats.org/officeDocument/2006/relationships/image" Target="../media/image1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11" Type="http://schemas.microsoft.com/office/2007/relationships/hdphoto" Target="../media/hdphoto12.wdp"/><Relationship Id="rId5" Type="http://schemas.microsoft.com/office/2007/relationships/hdphoto" Target="../media/hdphoto9.wdp"/><Relationship Id="rId15" Type="http://schemas.openxmlformats.org/officeDocument/2006/relationships/comments" Target="../comments/comment2.xml"/><Relationship Id="rId10" Type="http://schemas.openxmlformats.org/officeDocument/2006/relationships/image" Target="../media/image18.png"/><Relationship Id="rId4" Type="http://schemas.openxmlformats.org/officeDocument/2006/relationships/image" Target="../media/image15.png"/><Relationship Id="rId9" Type="http://schemas.microsoft.com/office/2007/relationships/hdphoto" Target="../media/hdphoto11.wdp"/><Relationship Id="rId14" Type="http://schemas.microsoft.com/office/2007/relationships/hdphoto" Target="../media/hdphoto13.wdp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Dárek pro kamaráda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Paměť, pozornost, Sociabilita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20861" y="4834100"/>
            <a:ext cx="5847008" cy="1472238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06" t="12024" r="27136" b="10354"/>
          <a:stretch/>
        </p:blipFill>
        <p:spPr>
          <a:xfrm rot="5400000">
            <a:off x="3305997" y="85384"/>
            <a:ext cx="4989408" cy="5484808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</p:pic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2" name="Skupina 31"/>
          <p:cNvGrpSpPr/>
          <p:nvPr/>
        </p:nvGrpSpPr>
        <p:grpSpPr>
          <a:xfrm>
            <a:off x="7185353" y="2033383"/>
            <a:ext cx="2160000" cy="2160000"/>
            <a:chOff x="7455628" y="2271203"/>
            <a:chExt cx="2442388" cy="2395471"/>
          </a:xfrm>
        </p:grpSpPr>
        <p:sp>
          <p:nvSpPr>
            <p:cNvPr id="17" name="Obdélník 16"/>
            <p:cNvSpPr/>
            <p:nvPr/>
          </p:nvSpPr>
          <p:spPr>
            <a:xfrm>
              <a:off x="7455628" y="2271203"/>
              <a:ext cx="2442388" cy="2395471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9891" r="100000">
                          <a14:foregroundMark x1="21299" y1="9385" x2="17233" y2="25971"/>
                          <a14:foregroundMark x1="21056" y1="6311" x2="17476" y2="12783"/>
                          <a14:backgroundMark x1="26396" y1="3641" x2="95874" y2="10032"/>
                          <a14:backgroundMark x1="95874" y1="12460" x2="95874" y2="82767"/>
                          <a14:backgroundMark x1="97087" y1="74676" x2="66687" y2="79693"/>
                          <a14:backgroundMark x1="82888" y1="48301" x2="72027" y2="40858"/>
                          <a14:backgroundMark x1="86468" y1="59790" x2="65959" y2="59790"/>
                          <a14:backgroundMark x1="97087" y1="17152" x2="93811" y2="17476"/>
                          <a14:backgroundMark x1="76092" y1="16828" x2="79126" y2="16828"/>
                          <a14:backgroundMark x1="39320" y1="92233" x2="83434" y2="94579"/>
                          <a14:backgroundMark x1="11650" y1="86812" x2="19539" y2="96278"/>
                          <a14:backgroundMark x1="23604" y1="97330" x2="26396" y2="98948"/>
                          <a14:backgroundMark x1="35498" y1="97330" x2="31978" y2="99676"/>
                          <a14:backgroundMark x1="23301" y1="1618" x2="28155" y2="7362"/>
                          <a14:backgroundMark x1="36772" y1="91990" x2="34102" y2="96521"/>
                          <a14:backgroundMark x1="37864" y1="84061" x2="58738" y2="84871"/>
                          <a14:backgroundMark x1="64563" y1="37621" x2="72087" y2="3406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7566055" y="2595603"/>
              <a:ext cx="2268000" cy="1701000"/>
            </a:xfrm>
            <a:prstGeom prst="rect">
              <a:avLst/>
            </a:prstGeom>
          </p:spPr>
        </p:pic>
      </p:grpSp>
      <p:grpSp>
        <p:nvGrpSpPr>
          <p:cNvPr id="34" name="Skupina 33"/>
          <p:cNvGrpSpPr/>
          <p:nvPr/>
        </p:nvGrpSpPr>
        <p:grpSpPr>
          <a:xfrm>
            <a:off x="2753569" y="2033384"/>
            <a:ext cx="2160000" cy="2160000"/>
            <a:chOff x="2471199" y="2237043"/>
            <a:chExt cx="2442388" cy="2395471"/>
          </a:xfrm>
        </p:grpSpPr>
        <p:sp>
          <p:nvSpPr>
            <p:cNvPr id="16" name="Obdélník 15"/>
            <p:cNvSpPr/>
            <p:nvPr/>
          </p:nvSpPr>
          <p:spPr>
            <a:xfrm>
              <a:off x="2471199" y="2237043"/>
              <a:ext cx="2442388" cy="2395471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00000" l="2090" r="9618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90963" y="2584278"/>
              <a:ext cx="2268000" cy="1701000"/>
            </a:xfrm>
            <a:prstGeom prst="rect">
              <a:avLst/>
            </a:prstGeom>
          </p:spPr>
        </p:pic>
      </p:grpSp>
      <p:grpSp>
        <p:nvGrpSpPr>
          <p:cNvPr id="30" name="Skupina 29"/>
          <p:cNvGrpSpPr/>
          <p:nvPr/>
        </p:nvGrpSpPr>
        <p:grpSpPr>
          <a:xfrm>
            <a:off x="4973216" y="-167426"/>
            <a:ext cx="2160000" cy="2160000"/>
            <a:chOff x="4973216" y="-167426"/>
            <a:chExt cx="2442388" cy="2395471"/>
          </a:xfrm>
        </p:grpSpPr>
        <p:sp>
          <p:nvSpPr>
            <p:cNvPr id="14" name="Obdélník 13"/>
            <p:cNvSpPr/>
            <p:nvPr/>
          </p:nvSpPr>
          <p:spPr>
            <a:xfrm>
              <a:off x="4973216" y="-167426"/>
              <a:ext cx="2442388" cy="2395471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545" b="99031" l="0" r="99228">
                          <a14:foregroundMark x1="35963" y1="24939" x2="25138" y2="317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79787" y="250926"/>
              <a:ext cx="2268000" cy="1701000"/>
            </a:xfrm>
            <a:prstGeom prst="rect">
              <a:avLst/>
            </a:prstGeom>
          </p:spPr>
        </p:pic>
      </p:grpSp>
      <p:grpSp>
        <p:nvGrpSpPr>
          <p:cNvPr id="36" name="Skupina 35"/>
          <p:cNvGrpSpPr/>
          <p:nvPr/>
        </p:nvGrpSpPr>
        <p:grpSpPr>
          <a:xfrm>
            <a:off x="4973216" y="4242492"/>
            <a:ext cx="2160000" cy="2160000"/>
            <a:chOff x="4961877" y="4641018"/>
            <a:chExt cx="2442388" cy="2395471"/>
          </a:xfrm>
        </p:grpSpPr>
        <p:sp>
          <p:nvSpPr>
            <p:cNvPr id="13" name="Obdélník 12"/>
            <p:cNvSpPr/>
            <p:nvPr/>
          </p:nvSpPr>
          <p:spPr>
            <a:xfrm>
              <a:off x="4961877" y="4641018"/>
              <a:ext cx="2442388" cy="2395471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9994" b="89885" l="1045" r="100000">
                          <a14:backgroundMark x1="30486" y1="55421" x2="43935" y2="55421"/>
                          <a14:backgroundMark x1="76692" y1="60448" x2="80463" y2="60448"/>
                          <a14:backgroundMark x1="4220" y1="33741" x2="84220" y2="42543"/>
                          <a14:backgroundMark x1="26725" y1="55339" x2="3060" y2="55339"/>
                          <a14:backgroundMark x1="50911" y1="52474" x2="66504" y2="52474"/>
                          <a14:backgroundMark x1="58984" y1="58203" x2="65951" y2="43837"/>
                          <a14:backgroundMark x1="68099" y1="53168" x2="50911" y2="5030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79039" y="4884794"/>
              <a:ext cx="2268000" cy="1701001"/>
            </a:xfrm>
            <a:prstGeom prst="rect">
              <a:avLst/>
            </a:prstGeom>
          </p:spPr>
        </p:pic>
      </p:grpSp>
      <p:grpSp>
        <p:nvGrpSpPr>
          <p:cNvPr id="37" name="Skupina 36"/>
          <p:cNvGrpSpPr/>
          <p:nvPr/>
        </p:nvGrpSpPr>
        <p:grpSpPr>
          <a:xfrm>
            <a:off x="7185353" y="4242492"/>
            <a:ext cx="2160000" cy="2160000"/>
            <a:chOff x="7455626" y="4650561"/>
            <a:chExt cx="2442388" cy="2437473"/>
          </a:xfrm>
        </p:grpSpPr>
        <p:sp>
          <p:nvSpPr>
            <p:cNvPr id="19" name="Obdélník 18"/>
            <p:cNvSpPr/>
            <p:nvPr/>
          </p:nvSpPr>
          <p:spPr>
            <a:xfrm>
              <a:off x="7455626" y="4650561"/>
              <a:ext cx="2442388" cy="2395471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9871" b="89968" l="0" r="100000">
                          <a14:foregroundMark x1="10558" y1="50324" x2="57585" y2="49757"/>
                          <a14:foregroundMark x1="21905" y1="46359" x2="41201" y2="46359"/>
                          <a14:foregroundMark x1="22148" y1="42071" x2="26760" y2="38107"/>
                          <a14:foregroundMark x1="43022" y1="41828" x2="36286" y2="42557"/>
                          <a14:foregroundMark x1="45328" y1="39968" x2="50607" y2="36893"/>
                          <a14:foregroundMark x1="86347" y1="66100" x2="47816" y2="66343"/>
                          <a14:foregroundMark x1="46420" y1="66828" x2="38774" y2="62621"/>
                          <a14:foregroundMark x1="38228" y1="63511" x2="27124" y2="67071"/>
                          <a14:foregroundMark x1="25364" y1="66343" x2="18993" y2="58091"/>
                          <a14:foregroundMark x1="44964" y1="39239" x2="49211" y2="36165"/>
                          <a14:foregroundMark x1="86347" y1="37136" x2="46238" y2="37136"/>
                          <a14:backgroundMark x1="25182" y1="74595" x2="81735" y2="73463"/>
                          <a14:backgroundMark x1="11226" y1="40939" x2="29612" y2="33091"/>
                          <a14:backgroundMark x1="28519" y1="35032" x2="39867" y2="36893"/>
                          <a14:backgroundMark x1="38410" y1="37136" x2="58799" y2="35518"/>
                          <a14:backgroundMark x1="27124" y1="35518" x2="28701" y2="35518"/>
                          <a14:backgroundMark x1="34345" y1="34304" x2="72209" y2="34304"/>
                          <a14:backgroundMark x1="81553" y1="35275" x2="59466" y2="35518"/>
                          <a14:backgroundMark x1="86347" y1="35518" x2="79976" y2="3616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7677401" y="5103534"/>
              <a:ext cx="2268000" cy="1701000"/>
            </a:xfrm>
            <a:prstGeom prst="rect">
              <a:avLst/>
            </a:prstGeom>
          </p:spPr>
        </p:pic>
      </p:grpSp>
      <p:grpSp>
        <p:nvGrpSpPr>
          <p:cNvPr id="31" name="Skupina 30"/>
          <p:cNvGrpSpPr/>
          <p:nvPr/>
        </p:nvGrpSpPr>
        <p:grpSpPr>
          <a:xfrm>
            <a:off x="7185353" y="-150157"/>
            <a:ext cx="2142695" cy="2160000"/>
            <a:chOff x="7455626" y="-150157"/>
            <a:chExt cx="2442388" cy="2395471"/>
          </a:xfrm>
        </p:grpSpPr>
        <p:sp>
          <p:nvSpPr>
            <p:cNvPr id="18" name="Obdélník 17"/>
            <p:cNvSpPr/>
            <p:nvPr/>
          </p:nvSpPr>
          <p:spPr>
            <a:xfrm>
              <a:off x="7455626" y="-150157"/>
              <a:ext cx="2442388" cy="2395471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89974" l="2474" r="9697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31710" y="41822"/>
              <a:ext cx="2268000" cy="1701000"/>
            </a:xfrm>
            <a:prstGeom prst="rect">
              <a:avLst/>
            </a:prstGeom>
          </p:spPr>
        </p:pic>
      </p:grpSp>
      <p:grpSp>
        <p:nvGrpSpPr>
          <p:cNvPr id="35" name="Skupina 34"/>
          <p:cNvGrpSpPr/>
          <p:nvPr/>
        </p:nvGrpSpPr>
        <p:grpSpPr>
          <a:xfrm>
            <a:off x="2765996" y="4242492"/>
            <a:ext cx="2160000" cy="2160000"/>
            <a:chOff x="2463029" y="4645570"/>
            <a:chExt cx="2493749" cy="2395471"/>
          </a:xfrm>
        </p:grpSpPr>
        <p:sp>
          <p:nvSpPr>
            <p:cNvPr id="12" name="Obdélník 11"/>
            <p:cNvSpPr/>
            <p:nvPr/>
          </p:nvSpPr>
          <p:spPr>
            <a:xfrm>
              <a:off x="2463029" y="4645570"/>
              <a:ext cx="2442388" cy="2395471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16" cstate="print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0" b="100000" l="0" r="98991">
                          <a14:backgroundMark x1="76921" y1="95313" x2="92676" y2="49957"/>
                          <a14:backgroundMark x1="6999" y1="94488" x2="1335" y2="8776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88778" y="5034684"/>
              <a:ext cx="2268000" cy="1701000"/>
            </a:xfrm>
            <a:prstGeom prst="rect">
              <a:avLst/>
            </a:prstGeom>
          </p:spPr>
        </p:pic>
      </p:grpSp>
      <p:grpSp>
        <p:nvGrpSpPr>
          <p:cNvPr id="33" name="Skupina 32"/>
          <p:cNvGrpSpPr/>
          <p:nvPr/>
        </p:nvGrpSpPr>
        <p:grpSpPr>
          <a:xfrm>
            <a:off x="4973216" y="2033384"/>
            <a:ext cx="2160000" cy="2160000"/>
            <a:chOff x="4961877" y="2253584"/>
            <a:chExt cx="2442388" cy="2395471"/>
          </a:xfrm>
        </p:grpSpPr>
        <p:sp>
          <p:nvSpPr>
            <p:cNvPr id="15" name="Obdélník 14"/>
            <p:cNvSpPr/>
            <p:nvPr/>
          </p:nvSpPr>
          <p:spPr>
            <a:xfrm>
              <a:off x="4961877" y="2253584"/>
              <a:ext cx="2442388" cy="2395471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18" cstate="print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391" b="89974" l="0" r="99479">
                          <a14:backgroundMark x1="6250" y1="33984" x2="6250" y2="29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06382" y="2703850"/>
              <a:ext cx="2268000" cy="1701000"/>
            </a:xfrm>
            <a:prstGeom prst="rect">
              <a:avLst/>
            </a:prstGeom>
          </p:spPr>
        </p:pic>
      </p:grpSp>
      <p:sp>
        <p:nvSpPr>
          <p:cNvPr id="28" name="Obdélník 27"/>
          <p:cNvSpPr/>
          <p:nvPr/>
        </p:nvSpPr>
        <p:spPr>
          <a:xfrm>
            <a:off x="2764482" y="-182145"/>
            <a:ext cx="2160000" cy="2160000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</a:rPr>
              <a:t>?</a:t>
            </a:r>
            <a:endParaRPr lang="cs-CZ" sz="9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2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92889" y="5168330"/>
            <a:ext cx="5847008" cy="121061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65" t="15835" r="28451" b="9549"/>
          <a:stretch/>
        </p:blipFill>
        <p:spPr>
          <a:xfrm rot="5400000">
            <a:off x="4122530" y="846044"/>
            <a:ext cx="4341017" cy="4491742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</p:pic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5082251" y="865161"/>
            <a:ext cx="2311374" cy="2160000"/>
            <a:chOff x="1884699" y="2791678"/>
            <a:chExt cx="2311374" cy="2160000"/>
          </a:xfrm>
        </p:grpSpPr>
        <p:sp>
          <p:nvSpPr>
            <p:cNvPr id="16" name="Obdélník 15"/>
            <p:cNvSpPr/>
            <p:nvPr/>
          </p:nvSpPr>
          <p:spPr>
            <a:xfrm>
              <a:off x="1929617" y="2791678"/>
              <a:ext cx="2160000" cy="2160000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28575"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947" b="89876" l="124" r="99050">
                          <a14:backgroundMark x1="77787" y1="35080" x2="83402" y2="26199"/>
                          <a14:backgroundMark x1="70892" y1="63321" x2="87283" y2="67851"/>
                          <a14:backgroundMark x1="84517" y1="47425" x2="85921" y2="4635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165642">
              <a:off x="1884699" y="3414142"/>
              <a:ext cx="2311374" cy="1074864"/>
            </a:xfrm>
            <a:prstGeom prst="rect">
              <a:avLst/>
            </a:prstGeom>
          </p:spPr>
        </p:pic>
      </p:grpSp>
      <p:grpSp>
        <p:nvGrpSpPr>
          <p:cNvPr id="19" name="Skupina 18"/>
          <p:cNvGrpSpPr/>
          <p:nvPr/>
        </p:nvGrpSpPr>
        <p:grpSpPr>
          <a:xfrm>
            <a:off x="2943560" y="2995211"/>
            <a:ext cx="2160000" cy="2240650"/>
            <a:chOff x="1624817" y="2406228"/>
            <a:chExt cx="2160000" cy="2240650"/>
          </a:xfrm>
        </p:grpSpPr>
        <p:sp>
          <p:nvSpPr>
            <p:cNvPr id="14" name="Obdélník 13"/>
            <p:cNvSpPr/>
            <p:nvPr/>
          </p:nvSpPr>
          <p:spPr>
            <a:xfrm>
              <a:off x="1624817" y="2486878"/>
              <a:ext cx="2160000" cy="2160000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28575"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9871" b="89968" l="5340" r="96784">
                          <a14:foregroundMark x1="31129" y1="53074" x2="14017" y2="35680"/>
                          <a14:foregroundMark x1="20085" y1="31877" x2="11529" y2="32362"/>
                          <a14:foregroundMark x1="89442" y1="44337" x2="37621" y2="42718"/>
                          <a14:foregroundMark x1="37621" y1="42718" x2="11529" y2="39482"/>
                          <a14:foregroundMark x1="95934" y1="39968" x2="78034" y2="35680"/>
                          <a14:foregroundMark x1="91444" y1="32362" x2="77184" y2="34547"/>
                          <a14:foregroundMark x1="12379" y1="54693" x2="18871" y2="54693"/>
                          <a14:backgroundMark x1="92294" y1="63350" x2="12803" y2="6116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637083" y="2667259"/>
              <a:ext cx="2088250" cy="1566188"/>
            </a:xfrm>
            <a:prstGeom prst="rect">
              <a:avLst/>
            </a:prstGeom>
          </p:spPr>
        </p:pic>
      </p:grpSp>
      <p:grpSp>
        <p:nvGrpSpPr>
          <p:cNvPr id="18" name="Skupina 17"/>
          <p:cNvGrpSpPr/>
          <p:nvPr/>
        </p:nvGrpSpPr>
        <p:grpSpPr>
          <a:xfrm>
            <a:off x="7215242" y="3075861"/>
            <a:ext cx="2515140" cy="2160000"/>
            <a:chOff x="2899773" y="2847147"/>
            <a:chExt cx="2515140" cy="2160000"/>
          </a:xfrm>
        </p:grpSpPr>
        <p:sp>
          <p:nvSpPr>
            <p:cNvPr id="15" name="Obdélník 14"/>
            <p:cNvSpPr/>
            <p:nvPr/>
          </p:nvSpPr>
          <p:spPr>
            <a:xfrm>
              <a:off x="2972691" y="2847147"/>
              <a:ext cx="2160000" cy="2160000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28575"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9994" b="89945" l="5043" r="8995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99773" y="2983969"/>
              <a:ext cx="2515140" cy="1886355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7299733" y="865161"/>
            <a:ext cx="2160000" cy="2160000"/>
            <a:chOff x="739773" y="2927797"/>
            <a:chExt cx="2160000" cy="2160000"/>
          </a:xfrm>
        </p:grpSpPr>
        <p:sp>
          <p:nvSpPr>
            <p:cNvPr id="12" name="Obdélník 11"/>
            <p:cNvSpPr/>
            <p:nvPr/>
          </p:nvSpPr>
          <p:spPr>
            <a:xfrm>
              <a:off x="739773" y="2927797"/>
              <a:ext cx="2160000" cy="2160000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28575"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9994" b="92913" l="6997" r="9423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9773" y="3215092"/>
              <a:ext cx="2071920" cy="1553940"/>
            </a:xfrm>
            <a:prstGeom prst="rect">
              <a:avLst/>
            </a:prstGeom>
          </p:spPr>
        </p:pic>
      </p:grpSp>
      <p:grpSp>
        <p:nvGrpSpPr>
          <p:cNvPr id="20" name="Skupina 19"/>
          <p:cNvGrpSpPr/>
          <p:nvPr/>
        </p:nvGrpSpPr>
        <p:grpSpPr>
          <a:xfrm>
            <a:off x="2943560" y="865161"/>
            <a:ext cx="2160000" cy="2160000"/>
            <a:chOff x="1472417" y="2334478"/>
            <a:chExt cx="2160000" cy="2160000"/>
          </a:xfrm>
        </p:grpSpPr>
        <p:sp>
          <p:nvSpPr>
            <p:cNvPr id="13" name="Obdélník 12"/>
            <p:cNvSpPr/>
            <p:nvPr/>
          </p:nvSpPr>
          <p:spPr>
            <a:xfrm>
              <a:off x="1472417" y="2334478"/>
              <a:ext cx="2160000" cy="2160000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28575"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1746" y="2749695"/>
              <a:ext cx="1661342" cy="1245620"/>
            </a:xfrm>
            <a:prstGeom prst="rect">
              <a:avLst/>
            </a:prstGeom>
          </p:spPr>
        </p:pic>
      </p:grpSp>
      <p:grpSp>
        <p:nvGrpSpPr>
          <p:cNvPr id="22" name="Skupina 21"/>
          <p:cNvGrpSpPr/>
          <p:nvPr/>
        </p:nvGrpSpPr>
        <p:grpSpPr>
          <a:xfrm>
            <a:off x="5116124" y="3082711"/>
            <a:ext cx="2160000" cy="2366967"/>
            <a:chOff x="1167617" y="2029678"/>
            <a:chExt cx="2160000" cy="2366967"/>
          </a:xfrm>
        </p:grpSpPr>
        <p:sp>
          <p:nvSpPr>
            <p:cNvPr id="11" name="Obdélník 10"/>
            <p:cNvSpPr/>
            <p:nvPr/>
          </p:nvSpPr>
          <p:spPr>
            <a:xfrm>
              <a:off x="1167617" y="2029678"/>
              <a:ext cx="2160000" cy="2160000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28575"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9951" b="89968" l="9951" r="9818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1067560" y="2331543"/>
              <a:ext cx="2360116" cy="177008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V prezentaci jsou použity fotografie dětí z MŠ Hořepník se souhlasem zákonného zástupce.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(doprava,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Do materiálu si pedagog vloží fotografie dětí ze své mateřské školy. Prezentace obsahuje dva snímky, na nichž děti postupně odkrývají fotku kamaráda, pro kterého vytváří dárek. (</a:t>
            </a:r>
            <a:r>
              <a:rPr lang="cs-CZ" dirty="0" err="1" smtClean="0"/>
              <a:t>Odklikávají</a:t>
            </a:r>
            <a:r>
              <a:rPr lang="cs-CZ" dirty="0" smtClean="0"/>
              <a:t> obrázky dle návaznosti pracovního postupu.)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správně určí pracovní postup při činnostech a zapamatuje si ho</a:t>
            </a:r>
          </a:p>
          <a:p>
            <a:r>
              <a:rPr lang="cs-CZ" dirty="0" smtClean="0"/>
              <a:t>Uhodne, pro kterého kamaráda dárek byl dárek „vyroben“</a:t>
            </a:r>
          </a:p>
          <a:p>
            <a:r>
              <a:rPr lang="cs-CZ" dirty="0" smtClean="0"/>
              <a:t>Dítě vnímá vztahy mezi lidmi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číslo dva a tři jsou skupiny obrázků. Děti mají za úkol klikat na jednotlivé obrázky tak, jak postupují při výrobě konkrétního dárku.</a:t>
            </a:r>
          </a:p>
          <a:p>
            <a:r>
              <a:rPr lang="cs-CZ" dirty="0" smtClean="0"/>
              <a:t>Na snímku číslo dva začínáme kliknutím na otazník. Dítě má za úkol poznat, co bude pro kamaráda vyrábět.</a:t>
            </a:r>
            <a:endParaRPr lang="cs-CZ" dirty="0" smtClean="0"/>
          </a:p>
          <a:p>
            <a:r>
              <a:rPr lang="cs-CZ" smtClean="0"/>
              <a:t>Obrázky </a:t>
            </a:r>
            <a:r>
              <a:rPr lang="cs-CZ" dirty="0" smtClean="0"/>
              <a:t>postupu po kliknutí zmizí.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Uposlechnout pokyny dospělého a řídit se jimi.</a:t>
            </a:r>
          </a:p>
          <a:p>
            <a:r>
              <a:rPr lang="cs-CZ" dirty="0" smtClean="0"/>
              <a:t>Zapamatovat si postup řešení.</a:t>
            </a:r>
          </a:p>
          <a:p>
            <a:r>
              <a:rPr lang="cs-CZ" dirty="0" smtClean="0"/>
              <a:t>Orientovat se v řadě.</a:t>
            </a:r>
          </a:p>
          <a:p>
            <a:r>
              <a:rPr lang="cs-CZ" dirty="0"/>
              <a:t>Samostatně splnit jednoduchý úkol, poradit si v běžné a opakující se situaci, cítit ze své samostatnosti uspokojení (být na ni hrdý) 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336</Words>
  <Application>Microsoft Office PowerPoint</Application>
  <PresentationFormat>Vlastní</PresentationFormat>
  <Paragraphs>51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Dárek pro kamaráda</vt:lpstr>
      <vt:lpstr>Prezentace aplikace PowerPoint</vt:lpstr>
      <vt:lpstr>Prezentace aplikace PowerPoint</vt:lpstr>
      <vt:lpstr>Použité odkazy</vt:lpstr>
      <vt:lpstr>Metodický pokyn Integrovaný blok: (doprava, příroda…)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2015-04-24T08:23:45Z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