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4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52" d="100"/>
          <a:sy n="52" d="100"/>
        </p:scale>
        <p:origin x="-1722" y="-5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comments" Target="../comments/comment1.xml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4.wdp"/><Relationship Id="rId3" Type="http://schemas.openxmlformats.org/officeDocument/2006/relationships/image" Target="../media/image11.png"/><Relationship Id="rId7" Type="http://schemas.microsoft.com/office/2007/relationships/hdphoto" Target="../media/hdphoto8.wdp"/><Relationship Id="rId12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microsoft.com/office/2007/relationships/hdphoto" Target="../media/hdphoto9.wdp"/><Relationship Id="rId5" Type="http://schemas.openxmlformats.org/officeDocument/2006/relationships/image" Target="../media/image12.png"/><Relationship Id="rId10" Type="http://schemas.openxmlformats.org/officeDocument/2006/relationships/image" Target="../media/image15.png"/><Relationship Id="rId4" Type="http://schemas.microsoft.com/office/2007/relationships/hdphoto" Target="../media/hdphoto7.wdp"/><Relationship Id="rId9" Type="http://schemas.microsoft.com/office/2007/relationships/hdphoto" Target="../media/hdphoto6.wdp"/><Relationship Id="rId1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13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12" Type="http://schemas.microsoft.com/office/2007/relationships/hdphoto" Target="../media/hdphoto5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11.wdp"/><Relationship Id="rId11" Type="http://schemas.openxmlformats.org/officeDocument/2006/relationships/image" Target="../media/image20.png"/><Relationship Id="rId5" Type="http://schemas.openxmlformats.org/officeDocument/2006/relationships/image" Target="../media/image17.png"/><Relationship Id="rId10" Type="http://schemas.microsoft.com/office/2007/relationships/hdphoto" Target="../media/hdphoto2.wdp"/><Relationship Id="rId4" Type="http://schemas.microsoft.com/office/2007/relationships/hdphoto" Target="../media/hdphoto10.wdp"/><Relationship Id="rId9" Type="http://schemas.openxmlformats.org/officeDocument/2006/relationships/image" Target="../media/image19.png"/><Relationship Id="rId1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Co k sobě patří</a:t>
            </a:r>
            <a:b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</a:b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Příroda – produkt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smtClean="0"/>
              <a:t>Příroda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2902" y="5122704"/>
            <a:ext cx="5847008" cy="121061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96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5534" y="3050571"/>
            <a:ext cx="2206752" cy="23113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90684" y1="16322" x2="89449" y2="48967"/>
                        <a14:foregroundMark x1="95817" y1="17769" x2="94962" y2="307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576205" y="373244"/>
            <a:ext cx="2599944" cy="23932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600" r="100000">
                        <a14:foregroundMark x1="92110" y1="52361" x2="99400" y2="53660"/>
                        <a14:foregroundMark x1="30617" y1="50885" x2="85506" y2="49351"/>
                        <a14:foregroundMark x1="90652" y1="44333" x2="99400" y2="43034"/>
                        <a14:foregroundMark x1="56261" y1="77096" x2="91767" y2="91677"/>
                        <a14:foregroundMark x1="66895" y1="89669" x2="91767" y2="96989"/>
                        <a14:foregroundMark x1="4631" y1="72314" x2="26930" y2="79575"/>
                        <a14:foregroundMark x1="11235" y1="65230" x2="19983" y2="65762"/>
                        <a14:foregroundMark x1="55832" y1="19894" x2="76758" y2="62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375340" y="31410"/>
            <a:ext cx="2601833" cy="378002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9478851" y="3211913"/>
            <a:ext cx="1617075" cy="22489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100000">
                        <a14:foregroundMark x1="80874" y1="67351" x2="83607" y2="36686"/>
                        <a14:foregroundMark x1="40109" y1="78612" x2="22623" y2="384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5044986" y="444215"/>
            <a:ext cx="1734914" cy="26774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96128" l="0" r="100000">
                        <a14:foregroundMark x1="20924" y1="21380" x2="80873" y2="25842"/>
                        <a14:foregroundMark x1="37356" y1="19781" x2="65469" y2="7828"/>
                        <a14:foregroundMark x1="59820" y1="22559" x2="71887" y2="10438"/>
                        <a14:foregroundMark x1="28113" y1="9933" x2="81515" y2="11869"/>
                        <a14:foregroundMark x1="19897" y1="15067" x2="80103" y2="20034"/>
                        <a14:foregroundMark x1="899" y1="37290" x2="16303" y2="19529"/>
                        <a14:foregroundMark x1="13094" y1="18855" x2="4493" y2="26599"/>
                        <a14:foregroundMark x1="642" y1="36111" x2="4108" y2="26347"/>
                        <a14:foregroundMark x1="6290" y1="88552" x2="22336" y2="92508"/>
                        <a14:foregroundMark x1="29140" y1="93939" x2="63671" y2="94613"/>
                        <a14:foregroundMark x1="46213" y1="47643" x2="47368" y2="49916"/>
                        <a14:foregroundMark x1="53017" y1="50421" x2="54814" y2="48990"/>
                        <a14:foregroundMark x1="60847" y1="95034" x2="93325" y2="91077"/>
                        <a14:backgroundMark x1="2311" y1="24663" x2="899" y2="308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279" y="3715809"/>
            <a:ext cx="1363560" cy="2080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63083" y="5095037"/>
            <a:ext cx="5847008" cy="121061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758" b="32970" l="49291" r="663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09" t="13689" r="31407" b="66578"/>
          <a:stretch/>
        </p:blipFill>
        <p:spPr>
          <a:xfrm rot="16200000">
            <a:off x="2219548" y="-208451"/>
            <a:ext cx="2809758" cy="35848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576" b="46061" l="71476" r="871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571" t="28978" r="10858" b="52000"/>
          <a:stretch/>
        </p:blipFill>
        <p:spPr>
          <a:xfrm rot="16200000">
            <a:off x="4623841" y="2203777"/>
            <a:ext cx="2667765" cy="35681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3455" b="82424" l="51293" r="77982">
                        <a14:foregroundMark x1="71393" y1="55697" x2="71726" y2="58606"/>
                        <a14:foregroundMark x1="68641" y1="57394" x2="65304" y2="58667"/>
                        <a14:foregroundMark x1="63136" y1="61818" x2="69141" y2="65030"/>
                        <a14:foregroundMark x1="68307" y1="70000" x2="68390" y2="71152"/>
                        <a14:foregroundMark x1="59633" y1="68242" x2="61384" y2="67818"/>
                        <a14:foregroundMark x1="59049" y1="66242" x2="61885" y2="66424"/>
                        <a14:foregroundMark x1="57715" y1="62121" x2="62135" y2="61636"/>
                        <a14:foregroundMark x1="57214" y1="59758" x2="61802" y2="59818"/>
                        <a14:foregroundMark x1="64137" y1="82424" x2="64137" y2="82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8043" t="52978" r="18442" b="24800"/>
          <a:stretch/>
        </p:blipFill>
        <p:spPr>
          <a:xfrm rot="16716462">
            <a:off x="8339035" y="362113"/>
            <a:ext cx="3210988" cy="29297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6128" l="0" r="100000">
                        <a14:foregroundMark x1="20924" y1="21380" x2="80873" y2="25842"/>
                        <a14:foregroundMark x1="37356" y1="19781" x2="65469" y2="7828"/>
                        <a14:foregroundMark x1="59820" y1="22559" x2="71887" y2="10438"/>
                        <a14:foregroundMark x1="28113" y1="9933" x2="81515" y2="11869"/>
                        <a14:foregroundMark x1="19897" y1="15067" x2="80103" y2="20034"/>
                        <a14:foregroundMark x1="899" y1="37290" x2="16303" y2="19529"/>
                        <a14:foregroundMark x1="13094" y1="18855" x2="4493" y2="26599"/>
                        <a14:foregroundMark x1="642" y1="36111" x2="4108" y2="26347"/>
                        <a14:foregroundMark x1="6290" y1="88552" x2="22336" y2="92508"/>
                        <a14:foregroundMark x1="29140" y1="93939" x2="63671" y2="94613"/>
                        <a14:foregroundMark x1="46213" y1="47643" x2="47368" y2="49916"/>
                        <a14:foregroundMark x1="53017" y1="50421" x2="54814" y2="48990"/>
                        <a14:foregroundMark x1="60847" y1="95034" x2="93325" y2="91077"/>
                        <a14:backgroundMark x1="2311" y1="24663" x2="899" y2="308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7481" y="2762985"/>
            <a:ext cx="1925602" cy="293735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5576" b="38364" l="14512" r="39366">
                        <a14:foregroundMark x1="28607" y1="19636" x2="35530" y2="20667"/>
                        <a14:foregroundMark x1="27857" y1="23394" x2="31109" y2="31333"/>
                        <a14:foregroundMark x1="33278" y1="23697" x2="32694" y2="28667"/>
                        <a14:foregroundMark x1="20934" y1="33758" x2="24103" y2="33818"/>
                        <a14:foregroundMark x1="20934" y1="24788" x2="23853" y2="24788"/>
                        <a14:foregroundMark x1="20517" y1="22061" x2="24520" y2="224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775" t="14815" r="59429" b="58889"/>
          <a:stretch/>
        </p:blipFill>
        <p:spPr>
          <a:xfrm rot="16200000">
            <a:off x="5588662" y="12227"/>
            <a:ext cx="2521531" cy="31686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7861776" y="3718536"/>
            <a:ext cx="1617075" cy="2248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3263083" y="5095037"/>
            <a:ext cx="5847008" cy="121061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576" b="38364" l="14512" r="39366">
                        <a14:foregroundMark x1="28607" y1="19636" x2="35530" y2="20667"/>
                        <a14:foregroundMark x1="27857" y1="23394" x2="31109" y2="31333"/>
                        <a14:foregroundMark x1="33278" y1="23697" x2="32694" y2="28667"/>
                        <a14:foregroundMark x1="20934" y1="33758" x2="24103" y2="33818"/>
                        <a14:foregroundMark x1="20934" y1="24788" x2="23853" y2="24788"/>
                        <a14:foregroundMark x1="20517" y1="22061" x2="24520" y2="224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775" t="14815" r="59429" b="58889"/>
          <a:stretch/>
        </p:blipFill>
        <p:spPr>
          <a:xfrm rot="16200000">
            <a:off x="2033306" y="-64471"/>
            <a:ext cx="2984342" cy="37502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0778" b="51446" l="22326" r="5372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401" t="39445" r="42355" b="47221"/>
          <a:stretch/>
        </p:blipFill>
        <p:spPr>
          <a:xfrm rot="16200000">
            <a:off x="6021798" y="2809466"/>
            <a:ext cx="3751660" cy="175402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1778" b="76000" l="19803" r="412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127" t="60000" r="56116" b="22222"/>
          <a:stretch/>
        </p:blipFill>
        <p:spPr>
          <a:xfrm rot="16200000">
            <a:off x="3609184" y="2824924"/>
            <a:ext cx="2368352" cy="21653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90684" y1="16322" x2="89449" y2="48967"/>
                        <a14:foregroundMark x1="95817" y1="17769" x2="94962" y2="307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58428" y="2813177"/>
            <a:ext cx="2258009" cy="207850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100000">
                        <a14:foregroundMark x1="80874" y1="67351" x2="83607" y2="36686"/>
                        <a14:foregroundMark x1="40109" y1="78612" x2="22623" y2="384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5602279" y="1024466"/>
            <a:ext cx="1512714" cy="233452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600" r="100000">
                        <a14:foregroundMark x1="92110" y1="52361" x2="99400" y2="53660"/>
                        <a14:foregroundMark x1="30617" y1="50885" x2="85506" y2="49351"/>
                        <a14:foregroundMark x1="90652" y1="44333" x2="99400" y2="43034"/>
                        <a14:foregroundMark x1="56261" y1="77096" x2="91767" y2="91677"/>
                        <a14:foregroundMark x1="66895" y1="89669" x2="91767" y2="96989"/>
                        <a14:foregroundMark x1="4631" y1="72314" x2="26930" y2="79575"/>
                        <a14:foregroundMark x1="11235" y1="65230" x2="19983" y2="65762"/>
                        <a14:foregroundMark x1="55832" y1="19894" x2="76758" y2="62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920119" y="816645"/>
            <a:ext cx="1892970" cy="2750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855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Popis</a:t>
            </a:r>
            <a:endParaRPr lang="cs-CZ" b="1" dirty="0"/>
          </a:p>
          <a:p>
            <a:r>
              <a:rPr lang="cs-CZ" dirty="0"/>
              <a:t>Materiál obsahuje tři snímky s obrázky. Dítě má zvolit, které z obrázků nepatří do skupiny na určitém snímku.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pPr fontAlgn="base"/>
            <a:r>
              <a:rPr lang="cs-CZ" dirty="0"/>
              <a:t>Dítě pozná objekty, které spolu souvisí​</a:t>
            </a:r>
          </a:p>
          <a:p>
            <a:pPr fontAlgn="base"/>
            <a:r>
              <a:rPr lang="cs-CZ" dirty="0"/>
              <a:t>Uvědomí si, z čeho se získávají některé suroviny a výrobky​</a:t>
            </a:r>
          </a:p>
          <a:p>
            <a:pPr fontAlgn="base"/>
            <a:r>
              <a:rPr lang="cs-CZ" dirty="0"/>
              <a:t>Dítě dokáže určit, které objekty nepatří do skupiny obrázků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fontAlgn="base"/>
            <a:r>
              <a:rPr lang="cs-CZ" dirty="0"/>
              <a:t>Na snímcích číslo 2 – 4 je vždy uvedena skupina obrázků. Dítě má určit, který z obrázků mezi ně nepatří.​</a:t>
            </a:r>
          </a:p>
          <a:p>
            <a:pPr fontAlgn="base"/>
            <a:r>
              <a:rPr lang="cs-CZ" dirty="0"/>
              <a:t>Na 2. snímku jsou obrázky související s výrobou medu.​</a:t>
            </a:r>
          </a:p>
          <a:p>
            <a:pPr fontAlgn="base"/>
            <a:r>
              <a:rPr lang="cs-CZ" dirty="0"/>
              <a:t>Na 3. snímku najdeme obrázky související se zpracováním vlny.​</a:t>
            </a:r>
          </a:p>
          <a:p>
            <a:pPr fontAlgn="base"/>
            <a:r>
              <a:rPr lang="cs-CZ" dirty="0"/>
              <a:t>Na 4. snímku jsou obrázky související se zpracováním mléka.​</a:t>
            </a:r>
          </a:p>
          <a:p>
            <a:pPr fontAlgn="base"/>
            <a:r>
              <a:rPr lang="cs-CZ" dirty="0"/>
              <a:t>Úkolem dětí je kliknout na obrázky, které do skupiny nepatří. Ty po kliknutí zmizí. Správné obrázky se po kliknutí zahoupou.​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Děti mohou pracovat také se </a:t>
            </a:r>
            <a:r>
              <a:rPr lang="cs-CZ" dirty="0" err="1"/>
              <a:t>zalaminovanými</a:t>
            </a:r>
            <a:r>
              <a:rPr lang="cs-CZ" dirty="0"/>
              <a:t> obrázky a vybrat vždy správné obrázky k danému tématu (např. získávání medu). Mohou obrázky také seřazovat dle posloupnosti (např. ovce - klubko vlny - svetr).​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Uvědomit si, že člověk a příroda se navzájem ovlivňují</a:t>
            </a:r>
          </a:p>
          <a:p>
            <a:r>
              <a:rPr lang="cs-CZ" dirty="0" smtClean="0"/>
              <a:t>Mít poznatky z nejrůznějších oblastí života a poznání v rozsahu toho, s čím se v praxi setkává</a:t>
            </a:r>
          </a:p>
          <a:p>
            <a:r>
              <a:rPr lang="cs-CZ" dirty="0" smtClean="0"/>
              <a:t>Třídit obrázky dle stanoveného kritéria</a:t>
            </a:r>
          </a:p>
          <a:p>
            <a:r>
              <a:rPr lang="cs-CZ" dirty="0" smtClean="0"/>
              <a:t>Pracovat podle pokynů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396</Words>
  <Application>Microsoft Office PowerPoint</Application>
  <PresentationFormat>Vlastní</PresentationFormat>
  <Paragraphs>57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Co k sobě patří Příroda – produkt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2015-04-24T08:48:22Z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