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72" r:id="rId2"/>
    <p:sldId id="282" r:id="rId3"/>
    <p:sldId id="283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8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27712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FC84944-4301-4AAC-B84B-88C9CA8826D2}" type="datetimeFigureOut">
              <a:rPr lang="cs-CZ"/>
              <a:pPr>
                <a:defRPr/>
              </a:pPr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fld id="{F9D4332C-E8A6-4131-8E5E-A0B3ED45FC1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2666F1E-FDDC-40D5-B22D-36570DC58FE4}" type="datetimeFigureOut">
              <a:rPr lang="cs-CZ"/>
              <a:pPr>
                <a:defRPr/>
              </a:pPr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fld id="{99F2DDDA-5175-4728-A556-63911B2413A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D3D6D58-FB28-45B7-B60C-EEE7D2ACDBC1}" type="slidenum">
              <a:rPr lang="cs-CZ" altLang="cs-CZ"/>
              <a:pPr/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23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4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4D64FF-4A12-4BDE-A63A-5F0F31CFE5E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1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7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7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8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359207-2F5B-4AF4-BDA3-7B3D25A903B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17C032-0B9F-419C-BD91-8E4832839B1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50F8DE-C600-474E-ACE5-DA62EAAA72F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BBAC35-9FB6-49CC-AF16-B35BDDF6A22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2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085D7B-C5D5-4CD0-B26C-1746B8ACA45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40083-6B9D-4F4F-93E7-AF27438A01D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4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7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1535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20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23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0B3D8C-1426-4AD1-A516-367E2BA4A77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800" cap="all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800">
                <a:latin typeface="Century Gothic" pitchFamily="34" charset="0"/>
              </a:defRPr>
            </a:lvl1pPr>
          </a:lstStyle>
          <a:p>
            <a:fld id="{F8AD4129-239B-478C-8FE0-13354264F0DC}" type="slidenum">
              <a:rPr lang="cs-CZ" altLang="cs-CZ"/>
              <a:pPr/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08" r:id="rId2"/>
    <p:sldLayoutId id="2147483713" r:id="rId3"/>
    <p:sldLayoutId id="2147483709" r:id="rId4"/>
    <p:sldLayoutId id="2147483710" r:id="rId5"/>
    <p:sldLayoutId id="2147483711" r:id="rId6"/>
    <p:sldLayoutId id="2147483714" r:id="rId7"/>
    <p:sldLayoutId id="2147483715" r:id="rId8"/>
    <p:sldLayoutId id="2147483716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anose="020B050202020202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anose="020B050202020202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anose="020B050202020202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anose="020B0502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9pPr>
    </p:titleStyle>
    <p:bodyStyle>
      <a:lvl1pPr marL="273050" indent="-228600" algn="l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5.xml"/><Relationship Id="rId7" Type="http://schemas.openxmlformats.org/officeDocument/2006/relationships/slide" Target="slide7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slide" Target="slide6.xml"/><Relationship Id="rId5" Type="http://schemas.openxmlformats.org/officeDocument/2006/relationships/slide" Target="slide4.xml"/><Relationship Id="rId4" Type="http://schemas.openxmlformats.org/officeDocument/2006/relationships/slide" Target="slide3.xml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0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 anchor="t"/>
          <a:lstStyle/>
          <a:p>
            <a:pPr eaLnBrk="1" hangingPunct="1"/>
            <a:r>
              <a:rPr lang="cs-CZ" altLang="cs-CZ" sz="3600" smtClean="0">
                <a:solidFill>
                  <a:srgbClr val="4A3A2A"/>
                </a:solidFill>
              </a:rPr>
              <a:t>Hra na myčku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Vnímání, fyzický rozvoj a pohybová koordinace, komunikace s dětmi, spolupráce při činnostech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2650" y="5189538"/>
            <a:ext cx="5927725" cy="126365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1268" name="Skupina 20"/>
          <p:cNvGrpSpPr>
            <a:grpSpLocks/>
          </p:cNvGrpSpPr>
          <p:nvPr/>
        </p:nvGrpSpPr>
        <p:grpSpPr bwMode="auto">
          <a:xfrm>
            <a:off x="719138" y="1423988"/>
            <a:ext cx="6269037" cy="3797300"/>
            <a:chOff x="901337" y="1045029"/>
            <a:chExt cx="6270172" cy="3796936"/>
          </a:xfrm>
        </p:grpSpPr>
        <p:grpSp>
          <p:nvGrpSpPr>
            <p:cNvPr id="11275" name="Skupina 19"/>
            <p:cNvGrpSpPr>
              <a:grpSpLocks/>
            </p:cNvGrpSpPr>
            <p:nvPr/>
          </p:nvGrpSpPr>
          <p:grpSpPr bwMode="auto">
            <a:xfrm>
              <a:off x="2991394" y="1045029"/>
              <a:ext cx="2834640" cy="1946366"/>
              <a:chOff x="3553097" y="1031966"/>
              <a:chExt cx="2834640" cy="1946366"/>
            </a:xfrm>
          </p:grpSpPr>
          <p:sp>
            <p:nvSpPr>
              <p:cNvPr id="14" name="Zaoblený obdélník 13"/>
              <p:cNvSpPr/>
              <p:nvPr/>
            </p:nvSpPr>
            <p:spPr>
              <a:xfrm>
                <a:off x="3552568" y="1031966"/>
                <a:ext cx="2835788" cy="1946088"/>
              </a:xfrm>
              <a:prstGeom prst="roundRect">
                <a:avLst/>
              </a:prstGeom>
              <a:solidFill>
                <a:schemeClr val="bg1"/>
              </a:solidFill>
              <a:ln w="412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4597332" y="1319275"/>
                <a:ext cx="731969" cy="953996"/>
              </a:xfrm>
              <a:prstGeom prst="rect">
                <a:avLst/>
              </a:prstGeom>
              <a:solidFill>
                <a:schemeClr val="bg1"/>
              </a:solidFill>
              <a:ln w="412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5469027" y="1301815"/>
                <a:ext cx="731970" cy="953995"/>
              </a:xfrm>
              <a:prstGeom prst="rect">
                <a:avLst/>
              </a:prstGeom>
              <a:solidFill>
                <a:schemeClr val="bg1"/>
              </a:solidFill>
              <a:ln w="412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3704995" y="1328799"/>
                <a:ext cx="731969" cy="952408"/>
              </a:xfrm>
              <a:prstGeom prst="rect">
                <a:avLst/>
              </a:prstGeom>
              <a:solidFill>
                <a:schemeClr val="bg1"/>
              </a:solidFill>
              <a:ln w="412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9" name="Obdélník 8"/>
            <p:cNvSpPr/>
            <p:nvPr/>
          </p:nvSpPr>
          <p:spPr>
            <a:xfrm>
              <a:off x="2168391" y="3553039"/>
              <a:ext cx="757374" cy="209530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Zaoblený obdélník 14"/>
            <p:cNvSpPr/>
            <p:nvPr/>
          </p:nvSpPr>
          <p:spPr>
            <a:xfrm>
              <a:off x="2755873" y="2429196"/>
              <a:ext cx="4415636" cy="1463535"/>
            </a:xfrm>
            <a:prstGeom prst="roundRect">
              <a:avLst/>
            </a:prstGeom>
            <a:solidFill>
              <a:schemeClr val="bg1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" name="Elipsa 3"/>
            <p:cNvSpPr/>
            <p:nvPr/>
          </p:nvSpPr>
          <p:spPr>
            <a:xfrm>
              <a:off x="2925765" y="3513354"/>
              <a:ext cx="1476642" cy="132067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Elipsa 4"/>
            <p:cNvSpPr/>
            <p:nvPr/>
          </p:nvSpPr>
          <p:spPr>
            <a:xfrm>
              <a:off x="5559905" y="3522878"/>
              <a:ext cx="1476642" cy="131908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>
              <a:off x="901337" y="3460972"/>
              <a:ext cx="1084458" cy="444457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2" name="Elipsa 21">
            <a:hlinkClick r:id="rId3" action="ppaction://hlinksldjump"/>
          </p:cNvPr>
          <p:cNvSpPr/>
          <p:nvPr/>
        </p:nvSpPr>
        <p:spPr>
          <a:xfrm>
            <a:off x="7497763" y="757238"/>
            <a:ext cx="1620837" cy="1436687"/>
          </a:xfrm>
          <a:prstGeom prst="ellipse">
            <a:avLst/>
          </a:prstGeom>
          <a:solidFill>
            <a:srgbClr val="FF0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>
            <a:hlinkClick r:id="rId4" action="ppaction://hlinksldjump"/>
          </p:cNvPr>
          <p:cNvSpPr/>
          <p:nvPr/>
        </p:nvSpPr>
        <p:spPr>
          <a:xfrm>
            <a:off x="7472363" y="2325688"/>
            <a:ext cx="1619250" cy="1436687"/>
          </a:xfrm>
          <a:prstGeom prst="ellipse">
            <a:avLst/>
          </a:prstGeom>
          <a:solidFill>
            <a:srgbClr val="00B05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>
            <a:hlinkClick r:id="rId5" action="ppaction://hlinksldjump"/>
          </p:cNvPr>
          <p:cNvSpPr/>
          <p:nvPr/>
        </p:nvSpPr>
        <p:spPr>
          <a:xfrm>
            <a:off x="9209088" y="784225"/>
            <a:ext cx="1619250" cy="1436688"/>
          </a:xfrm>
          <a:prstGeom prst="ellipse">
            <a:avLst/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Elipsa 24">
            <a:hlinkClick r:id="rId6" action="ppaction://hlinksldjump"/>
          </p:cNvPr>
          <p:cNvSpPr/>
          <p:nvPr/>
        </p:nvSpPr>
        <p:spPr>
          <a:xfrm>
            <a:off x="9274175" y="2403475"/>
            <a:ext cx="1620838" cy="1436688"/>
          </a:xfrm>
          <a:prstGeom prst="ellipse">
            <a:avLst/>
          </a:prstGeom>
          <a:solidFill>
            <a:srgbClr val="0070C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Elipsa 25">
            <a:hlinkClick r:id="rId7" action="ppaction://hlinksldjump"/>
          </p:cNvPr>
          <p:cNvSpPr/>
          <p:nvPr/>
        </p:nvSpPr>
        <p:spPr>
          <a:xfrm>
            <a:off x="7589838" y="3970338"/>
            <a:ext cx="1619250" cy="1438275"/>
          </a:xfrm>
          <a:prstGeom prst="ellipse">
            <a:avLst/>
          </a:prstGeom>
          <a:solidFill>
            <a:srgbClr val="FFC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Elipsa 26">
            <a:hlinkClick r:id="rId8" action="ppaction://hlinksldjump"/>
          </p:cNvPr>
          <p:cNvSpPr/>
          <p:nvPr/>
        </p:nvSpPr>
        <p:spPr>
          <a:xfrm>
            <a:off x="9301163" y="3970338"/>
            <a:ext cx="1619250" cy="1438275"/>
          </a:xfrm>
          <a:prstGeom prst="ellipse">
            <a:avLst/>
          </a:prstGeom>
          <a:solidFill>
            <a:srgbClr val="7030A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28988" y="5164138"/>
            <a:ext cx="5845175" cy="120967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2292" name="Skupina 71"/>
          <p:cNvGrpSpPr>
            <a:grpSpLocks/>
          </p:cNvGrpSpPr>
          <p:nvPr/>
        </p:nvGrpSpPr>
        <p:grpSpPr bwMode="auto">
          <a:xfrm>
            <a:off x="2152650" y="1368425"/>
            <a:ext cx="7021513" cy="4400550"/>
            <a:chOff x="7080070" y="953590"/>
            <a:chExt cx="3006000" cy="1868400"/>
          </a:xfrm>
        </p:grpSpPr>
        <p:sp>
          <p:nvSpPr>
            <p:cNvPr id="34" name="Zaoblený obdélník 33"/>
            <p:cNvSpPr/>
            <p:nvPr/>
          </p:nvSpPr>
          <p:spPr>
            <a:xfrm>
              <a:off x="8081843" y="953590"/>
              <a:ext cx="1359258" cy="957117"/>
            </a:xfrm>
            <a:prstGeom prst="roundRect">
              <a:avLst/>
            </a:prstGeom>
            <a:solidFill>
              <a:srgbClr val="00B05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8584090" y="1095135"/>
              <a:ext cx="349329" cy="469796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9000023" y="1087047"/>
              <a:ext cx="350689" cy="468448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8155243" y="1099854"/>
              <a:ext cx="350689" cy="467774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688338" y="2187058"/>
              <a:ext cx="362242" cy="103126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Zaoblený obdélník 29"/>
            <p:cNvSpPr/>
            <p:nvPr/>
          </p:nvSpPr>
          <p:spPr>
            <a:xfrm>
              <a:off x="7969025" y="1634356"/>
              <a:ext cx="2117045" cy="721208"/>
            </a:xfrm>
            <a:prstGeom prst="roundRect">
              <a:avLst/>
            </a:prstGeom>
            <a:solidFill>
              <a:srgbClr val="00B05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Elipsa 30"/>
            <p:cNvSpPr/>
            <p:nvPr/>
          </p:nvSpPr>
          <p:spPr>
            <a:xfrm>
              <a:off x="8050580" y="2168185"/>
              <a:ext cx="708174" cy="649087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Elipsa 31"/>
            <p:cNvSpPr/>
            <p:nvPr/>
          </p:nvSpPr>
          <p:spPr>
            <a:xfrm>
              <a:off x="9314011" y="2172903"/>
              <a:ext cx="706814" cy="649087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3" name="Mrak 32"/>
            <p:cNvSpPr/>
            <p:nvPr/>
          </p:nvSpPr>
          <p:spPr>
            <a:xfrm>
              <a:off x="7080070" y="2142572"/>
              <a:ext cx="519237" cy="219059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" name="Tlačítko akce: Dopředu nebo Další 3">
            <a:hlinkClick r:id="rId3" action="ppaction://hlinksldjump" highlightClick="1"/>
          </p:cNvPr>
          <p:cNvSpPr/>
          <p:nvPr/>
        </p:nvSpPr>
        <p:spPr>
          <a:xfrm>
            <a:off x="11141075" y="5967413"/>
            <a:ext cx="1050925" cy="8905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27388" y="5062538"/>
            <a:ext cx="6054725" cy="1338262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3316" name="Skupina 70"/>
          <p:cNvGrpSpPr>
            <a:grpSpLocks/>
          </p:cNvGrpSpPr>
          <p:nvPr/>
        </p:nvGrpSpPr>
        <p:grpSpPr bwMode="auto">
          <a:xfrm>
            <a:off x="2805113" y="1720850"/>
            <a:ext cx="5586412" cy="3513138"/>
            <a:chOff x="3892733" y="979715"/>
            <a:chExt cx="3006000" cy="1868400"/>
          </a:xfrm>
        </p:grpSpPr>
        <p:sp>
          <p:nvSpPr>
            <p:cNvPr id="23" name="Zaoblený obdélník 22"/>
            <p:cNvSpPr/>
            <p:nvPr/>
          </p:nvSpPr>
          <p:spPr>
            <a:xfrm>
              <a:off x="4893879" y="979715"/>
              <a:ext cx="1360772" cy="957418"/>
            </a:xfrm>
            <a:prstGeom prst="roundRect">
              <a:avLst/>
            </a:prstGeom>
            <a:solidFill>
              <a:srgbClr val="FFFF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396160" y="1120711"/>
              <a:ext cx="350230" cy="470266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813020" y="1113112"/>
              <a:ext cx="351084" cy="468578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4967342" y="1125776"/>
              <a:ext cx="350230" cy="468577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500938" y="2213214"/>
              <a:ext cx="363043" cy="103003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4781122" y="1661052"/>
              <a:ext cx="2117611" cy="720174"/>
            </a:xfrm>
            <a:prstGeom prst="roundRect">
              <a:avLst/>
            </a:prstGeom>
            <a:solidFill>
              <a:srgbClr val="FFFF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>
              <a:off x="4863981" y="2193795"/>
              <a:ext cx="706440" cy="649254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>
              <a:off x="6125664" y="2198861"/>
              <a:ext cx="708148" cy="649254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Mrak 21"/>
            <p:cNvSpPr/>
            <p:nvPr/>
          </p:nvSpPr>
          <p:spPr>
            <a:xfrm>
              <a:off x="3892733" y="2168466"/>
              <a:ext cx="520220" cy="219514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1" name="Tlačítko akce: Dopředu nebo Další 70">
            <a:hlinkClick r:id="rId3" action="ppaction://hlinksldjump" highlightClick="1"/>
          </p:cNvPr>
          <p:cNvSpPr/>
          <p:nvPr/>
        </p:nvSpPr>
        <p:spPr>
          <a:xfrm>
            <a:off x="11141075" y="5967413"/>
            <a:ext cx="1050925" cy="8905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4238" y="4849813"/>
            <a:ext cx="6054725" cy="156368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4340" name="Skupina 14"/>
          <p:cNvGrpSpPr>
            <a:grpSpLocks/>
          </p:cNvGrpSpPr>
          <p:nvPr/>
        </p:nvGrpSpPr>
        <p:grpSpPr bwMode="auto">
          <a:xfrm>
            <a:off x="2438400" y="1550988"/>
            <a:ext cx="6254750" cy="4081462"/>
            <a:chOff x="875214" y="692332"/>
            <a:chExt cx="4924696" cy="2808514"/>
          </a:xfrm>
        </p:grpSpPr>
        <p:sp>
          <p:nvSpPr>
            <p:cNvPr id="11" name="Zaoblený obdélník 10"/>
            <p:cNvSpPr/>
            <p:nvPr/>
          </p:nvSpPr>
          <p:spPr>
            <a:xfrm>
              <a:off x="2516363" y="692332"/>
              <a:ext cx="2227363" cy="1438667"/>
            </a:xfrm>
            <a:prstGeom prst="roundRect">
              <a:avLst/>
            </a:prstGeom>
            <a:solidFill>
              <a:srgbClr val="FF0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338812" y="904254"/>
              <a:ext cx="572465" cy="70677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020020" y="892238"/>
              <a:ext cx="574965" cy="704587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636356" y="911900"/>
              <a:ext cx="574965" cy="703494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871403" y="2546104"/>
              <a:ext cx="593713" cy="155118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2332624" y="1715894"/>
              <a:ext cx="3467286" cy="1083643"/>
            </a:xfrm>
            <a:prstGeom prst="roundRect">
              <a:avLst/>
            </a:prstGeom>
            <a:solidFill>
              <a:srgbClr val="FF0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2465116" y="2517702"/>
              <a:ext cx="1159928" cy="975498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4534988" y="2525349"/>
              <a:ext cx="1158679" cy="975497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>
              <a:off x="875214" y="2479469"/>
              <a:ext cx="851198" cy="329899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1" name="Tlačítko akce: Dopředu nebo Další 70">
            <a:hlinkClick r:id="rId3" action="ppaction://hlinksldjump" highlightClick="1"/>
          </p:cNvPr>
          <p:cNvSpPr/>
          <p:nvPr/>
        </p:nvSpPr>
        <p:spPr>
          <a:xfrm>
            <a:off x="11141075" y="5967413"/>
            <a:ext cx="1050925" cy="8905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4238" y="4786313"/>
            <a:ext cx="6054725" cy="162718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64" name="Skupina 72"/>
          <p:cNvGrpSpPr>
            <a:grpSpLocks/>
          </p:cNvGrpSpPr>
          <p:nvPr/>
        </p:nvGrpSpPr>
        <p:grpSpPr bwMode="auto">
          <a:xfrm>
            <a:off x="3170238" y="1300163"/>
            <a:ext cx="5681662" cy="3922712"/>
            <a:chOff x="653144" y="3553098"/>
            <a:chExt cx="3006000" cy="1868400"/>
          </a:xfrm>
        </p:grpSpPr>
        <p:sp>
          <p:nvSpPr>
            <p:cNvPr id="45" name="Zaoblený obdélník 44"/>
            <p:cNvSpPr/>
            <p:nvPr/>
          </p:nvSpPr>
          <p:spPr>
            <a:xfrm>
              <a:off x="1654304" y="3553098"/>
              <a:ext cx="1360637" cy="957262"/>
            </a:xfrm>
            <a:prstGeom prst="roundRect">
              <a:avLst/>
            </a:prstGeom>
            <a:solidFill>
              <a:srgbClr val="0070C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2156564" y="3694494"/>
              <a:ext cx="350238" cy="469558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2573154" y="3686177"/>
              <a:ext cx="351078" cy="46880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1727375" y="3699031"/>
              <a:ext cx="351078" cy="468045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1261231" y="4786348"/>
              <a:ext cx="362837" cy="10359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Zaoblený obdélník 40"/>
            <p:cNvSpPr/>
            <p:nvPr/>
          </p:nvSpPr>
          <p:spPr>
            <a:xfrm>
              <a:off x="1541758" y="4234372"/>
              <a:ext cx="2117386" cy="720593"/>
            </a:xfrm>
            <a:prstGeom prst="roundRect">
              <a:avLst/>
            </a:prstGeom>
            <a:solidFill>
              <a:srgbClr val="0070C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Elipsa 41"/>
            <p:cNvSpPr/>
            <p:nvPr/>
          </p:nvSpPr>
          <p:spPr>
            <a:xfrm>
              <a:off x="1624068" y="4767445"/>
              <a:ext cx="706355" cy="649516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42"/>
            <p:cNvSpPr/>
            <p:nvPr/>
          </p:nvSpPr>
          <p:spPr>
            <a:xfrm>
              <a:off x="2886436" y="4771982"/>
              <a:ext cx="708036" cy="649516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Mrak 43"/>
            <p:cNvSpPr/>
            <p:nvPr/>
          </p:nvSpPr>
          <p:spPr>
            <a:xfrm>
              <a:off x="653144" y="4741736"/>
              <a:ext cx="520738" cy="219278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1" name="Tlačítko akce: Dopředu nebo Další 70">
            <a:hlinkClick r:id="rId3" action="ppaction://hlinksldjump" highlightClick="1"/>
          </p:cNvPr>
          <p:cNvSpPr/>
          <p:nvPr/>
        </p:nvSpPr>
        <p:spPr>
          <a:xfrm>
            <a:off x="11141075" y="5967413"/>
            <a:ext cx="1050925" cy="8905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9125" y="4859338"/>
            <a:ext cx="6054725" cy="160337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388" name="Skupina 73"/>
          <p:cNvGrpSpPr>
            <a:grpSpLocks/>
          </p:cNvGrpSpPr>
          <p:nvPr/>
        </p:nvGrpSpPr>
        <p:grpSpPr bwMode="auto">
          <a:xfrm>
            <a:off x="2473325" y="1060450"/>
            <a:ext cx="5637213" cy="4414838"/>
            <a:chOff x="3944984" y="3553098"/>
            <a:chExt cx="3006000" cy="1868400"/>
          </a:xfrm>
        </p:grpSpPr>
        <p:sp>
          <p:nvSpPr>
            <p:cNvPr id="56" name="Zaoblený obdélník 55"/>
            <p:cNvSpPr/>
            <p:nvPr/>
          </p:nvSpPr>
          <p:spPr>
            <a:xfrm>
              <a:off x="4946420" y="3553098"/>
              <a:ext cx="1360361" cy="957379"/>
            </a:xfrm>
            <a:prstGeom prst="roundRect">
              <a:avLst/>
            </a:prstGeom>
            <a:solidFill>
              <a:srgbClr val="FFC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5448407" y="3694185"/>
              <a:ext cx="350460" cy="47029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5865743" y="3686123"/>
              <a:ext cx="350460" cy="468276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5019221" y="3698888"/>
              <a:ext cx="351306" cy="468275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4552787" y="4786605"/>
              <a:ext cx="363158" cy="102792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Zaoblený obdélník 51"/>
            <p:cNvSpPr/>
            <p:nvPr/>
          </p:nvSpPr>
          <p:spPr>
            <a:xfrm>
              <a:off x="4833832" y="4234348"/>
              <a:ext cx="2117152" cy="720217"/>
            </a:xfrm>
            <a:prstGeom prst="roundRect">
              <a:avLst/>
            </a:prstGeom>
            <a:solidFill>
              <a:srgbClr val="FFC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Elipsa 52"/>
            <p:cNvSpPr/>
            <p:nvPr/>
          </p:nvSpPr>
          <p:spPr>
            <a:xfrm>
              <a:off x="4915945" y="4767793"/>
              <a:ext cx="706846" cy="649002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Elipsa 53"/>
            <p:cNvSpPr/>
            <p:nvPr/>
          </p:nvSpPr>
          <p:spPr>
            <a:xfrm>
              <a:off x="6178109" y="4772496"/>
              <a:ext cx="707692" cy="649002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Mrak 54"/>
            <p:cNvSpPr/>
            <p:nvPr/>
          </p:nvSpPr>
          <p:spPr>
            <a:xfrm>
              <a:off x="3944984" y="4742263"/>
              <a:ext cx="520611" cy="219021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1" name="Tlačítko akce: Dopředu nebo Další 70">
            <a:hlinkClick r:id="rId3" action="ppaction://hlinksldjump" highlightClick="1"/>
          </p:cNvPr>
          <p:cNvSpPr/>
          <p:nvPr/>
        </p:nvSpPr>
        <p:spPr>
          <a:xfrm>
            <a:off x="11141075" y="5967413"/>
            <a:ext cx="1050925" cy="8905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0075" y="4987925"/>
            <a:ext cx="6130925" cy="142557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7412" name="Skupina 74"/>
          <p:cNvGrpSpPr>
            <a:grpSpLocks/>
          </p:cNvGrpSpPr>
          <p:nvPr/>
        </p:nvGrpSpPr>
        <p:grpSpPr bwMode="auto">
          <a:xfrm>
            <a:off x="2146300" y="1079500"/>
            <a:ext cx="6692900" cy="4621213"/>
            <a:chOff x="7236824" y="3631475"/>
            <a:chExt cx="3006000" cy="1868400"/>
          </a:xfrm>
        </p:grpSpPr>
        <p:sp>
          <p:nvSpPr>
            <p:cNvPr id="67" name="Zaoblený obdélník 66"/>
            <p:cNvSpPr/>
            <p:nvPr/>
          </p:nvSpPr>
          <p:spPr>
            <a:xfrm>
              <a:off x="8238587" y="3631475"/>
              <a:ext cx="1359687" cy="958269"/>
            </a:xfrm>
            <a:prstGeom prst="roundRect">
              <a:avLst/>
            </a:prstGeom>
            <a:solidFill>
              <a:srgbClr val="7030A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8740537" y="3772680"/>
              <a:ext cx="349369" cy="469186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9156928" y="3764978"/>
              <a:ext cx="350795" cy="468544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8312025" y="3777815"/>
              <a:ext cx="350795" cy="468544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7845012" y="4865736"/>
              <a:ext cx="362203" cy="103336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" name="Zaoblený obdélník 62"/>
            <p:cNvSpPr/>
            <p:nvPr/>
          </p:nvSpPr>
          <p:spPr>
            <a:xfrm>
              <a:off x="8125933" y="4313110"/>
              <a:ext cx="2116891" cy="719504"/>
            </a:xfrm>
            <a:prstGeom prst="roundRect">
              <a:avLst/>
            </a:prstGeom>
            <a:solidFill>
              <a:srgbClr val="7030A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4" name="Elipsa 63"/>
            <p:cNvSpPr/>
            <p:nvPr/>
          </p:nvSpPr>
          <p:spPr>
            <a:xfrm>
              <a:off x="8207215" y="4847122"/>
              <a:ext cx="708007" cy="648260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5" name="Elipsa 64"/>
            <p:cNvSpPr/>
            <p:nvPr/>
          </p:nvSpPr>
          <p:spPr>
            <a:xfrm>
              <a:off x="9471360" y="4850332"/>
              <a:ext cx="706581" cy="649543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6" name="Mrak 65"/>
            <p:cNvSpPr/>
            <p:nvPr/>
          </p:nvSpPr>
          <p:spPr>
            <a:xfrm>
              <a:off x="7236824" y="4820165"/>
              <a:ext cx="519063" cy="218868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1" name="Tlačítko akce: Dopředu nebo Další 70">
            <a:hlinkClick r:id="rId3" action="ppaction://hlinksldjump" highlightClick="1"/>
          </p:cNvPr>
          <p:cNvSpPr/>
          <p:nvPr/>
        </p:nvSpPr>
        <p:spPr>
          <a:xfrm>
            <a:off x="11141075" y="5967413"/>
            <a:ext cx="1050925" cy="8905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2650" y="5189538"/>
            <a:ext cx="5927725" cy="126365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436" name="Skupina 14"/>
          <p:cNvGrpSpPr>
            <a:grpSpLocks/>
          </p:cNvGrpSpPr>
          <p:nvPr/>
        </p:nvGrpSpPr>
        <p:grpSpPr bwMode="auto">
          <a:xfrm>
            <a:off x="0" y="1474788"/>
            <a:ext cx="6254750" cy="4083050"/>
            <a:chOff x="875214" y="692332"/>
            <a:chExt cx="4924696" cy="2808514"/>
          </a:xfrm>
        </p:grpSpPr>
        <p:sp>
          <p:nvSpPr>
            <p:cNvPr id="28" name="Zaoblený obdélník 27"/>
            <p:cNvSpPr/>
            <p:nvPr/>
          </p:nvSpPr>
          <p:spPr>
            <a:xfrm>
              <a:off x="2516363" y="692332"/>
              <a:ext cx="2227363" cy="1439200"/>
            </a:xfrm>
            <a:prstGeom prst="roundRect">
              <a:avLst/>
            </a:prstGeom>
            <a:solidFill>
              <a:srgbClr val="FF0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338812" y="904172"/>
              <a:ext cx="572465" cy="706496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020020" y="893252"/>
              <a:ext cx="574965" cy="703220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2636356" y="911815"/>
              <a:ext cx="574965" cy="704313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1871403" y="2546475"/>
              <a:ext cx="593713" cy="155058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3" name="Zaoblený obdélník 32"/>
            <p:cNvSpPr/>
            <p:nvPr/>
          </p:nvSpPr>
          <p:spPr>
            <a:xfrm>
              <a:off x="2332624" y="1715496"/>
              <a:ext cx="3467286" cy="1084314"/>
            </a:xfrm>
            <a:prstGeom prst="roundRect">
              <a:avLst/>
            </a:prstGeom>
            <a:solidFill>
              <a:srgbClr val="FF0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4" name="Elipsa 7"/>
            <p:cNvSpPr/>
            <p:nvPr/>
          </p:nvSpPr>
          <p:spPr>
            <a:xfrm>
              <a:off x="2465116" y="2518084"/>
              <a:ext cx="1159928" cy="975117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Elipsa 8"/>
            <p:cNvSpPr/>
            <p:nvPr/>
          </p:nvSpPr>
          <p:spPr>
            <a:xfrm>
              <a:off x="4534988" y="2524636"/>
              <a:ext cx="1158679" cy="976210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6" name="Mrak 35"/>
            <p:cNvSpPr/>
            <p:nvPr/>
          </p:nvSpPr>
          <p:spPr>
            <a:xfrm>
              <a:off x="875214" y="2479866"/>
              <a:ext cx="851198" cy="328679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2" name="Elipsa 21"/>
          <p:cNvSpPr/>
          <p:nvPr/>
        </p:nvSpPr>
        <p:spPr>
          <a:xfrm>
            <a:off x="7497763" y="757238"/>
            <a:ext cx="1620837" cy="1436687"/>
          </a:xfrm>
          <a:prstGeom prst="ellipse">
            <a:avLst/>
          </a:prstGeom>
          <a:solidFill>
            <a:srgbClr val="FF0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472363" y="2325688"/>
            <a:ext cx="1619250" cy="1436687"/>
          </a:xfrm>
          <a:prstGeom prst="ellipse">
            <a:avLst/>
          </a:prstGeom>
          <a:solidFill>
            <a:srgbClr val="00B05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9209088" y="784225"/>
            <a:ext cx="1619250" cy="1436688"/>
          </a:xfrm>
          <a:prstGeom prst="ellipse">
            <a:avLst/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274175" y="2403475"/>
            <a:ext cx="1620838" cy="1436688"/>
          </a:xfrm>
          <a:prstGeom prst="ellipse">
            <a:avLst/>
          </a:prstGeom>
          <a:solidFill>
            <a:srgbClr val="0070C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589838" y="3970338"/>
            <a:ext cx="1619250" cy="1438275"/>
          </a:xfrm>
          <a:prstGeom prst="ellipse">
            <a:avLst/>
          </a:prstGeom>
          <a:solidFill>
            <a:srgbClr val="FFC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301163" y="3970338"/>
            <a:ext cx="1619250" cy="1438275"/>
          </a:xfrm>
          <a:prstGeom prst="ellipse">
            <a:avLst/>
          </a:prstGeom>
          <a:solidFill>
            <a:srgbClr val="7030A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2650" y="5189538"/>
            <a:ext cx="5927725" cy="126365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497763" y="757238"/>
            <a:ext cx="1620837" cy="1436687"/>
          </a:xfrm>
          <a:prstGeom prst="ellipse">
            <a:avLst/>
          </a:prstGeom>
          <a:solidFill>
            <a:srgbClr val="FF0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472363" y="2325688"/>
            <a:ext cx="1619250" cy="1436687"/>
          </a:xfrm>
          <a:prstGeom prst="ellipse">
            <a:avLst/>
          </a:prstGeom>
          <a:solidFill>
            <a:srgbClr val="00B05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9209088" y="784225"/>
            <a:ext cx="1619250" cy="1436688"/>
          </a:xfrm>
          <a:prstGeom prst="ellipse">
            <a:avLst/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274175" y="2403475"/>
            <a:ext cx="1620838" cy="1436688"/>
          </a:xfrm>
          <a:prstGeom prst="ellipse">
            <a:avLst/>
          </a:prstGeom>
          <a:solidFill>
            <a:srgbClr val="0070C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589838" y="3970338"/>
            <a:ext cx="1619250" cy="1438275"/>
          </a:xfrm>
          <a:prstGeom prst="ellipse">
            <a:avLst/>
          </a:prstGeom>
          <a:solidFill>
            <a:srgbClr val="FFC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301163" y="3970338"/>
            <a:ext cx="1619250" cy="1438275"/>
          </a:xfrm>
          <a:prstGeom prst="ellipse">
            <a:avLst/>
          </a:prstGeom>
          <a:solidFill>
            <a:srgbClr val="7030A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9466" name="Skupina 74"/>
          <p:cNvGrpSpPr>
            <a:grpSpLocks/>
          </p:cNvGrpSpPr>
          <p:nvPr/>
        </p:nvGrpSpPr>
        <p:grpSpPr bwMode="auto">
          <a:xfrm>
            <a:off x="-58738" y="825500"/>
            <a:ext cx="6692901" cy="4621213"/>
            <a:chOff x="7236824" y="3631475"/>
            <a:chExt cx="3006000" cy="1868400"/>
          </a:xfrm>
        </p:grpSpPr>
        <p:sp>
          <p:nvSpPr>
            <p:cNvPr id="37" name="Zaoblený obdélník 36"/>
            <p:cNvSpPr/>
            <p:nvPr/>
          </p:nvSpPr>
          <p:spPr>
            <a:xfrm>
              <a:off x="8238586" y="3631475"/>
              <a:ext cx="1359687" cy="958269"/>
            </a:xfrm>
            <a:prstGeom prst="roundRect">
              <a:avLst/>
            </a:prstGeom>
            <a:solidFill>
              <a:srgbClr val="7030A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8740537" y="3772680"/>
              <a:ext cx="349369" cy="469186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9156928" y="3764978"/>
              <a:ext cx="350795" cy="468544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8312025" y="3777815"/>
              <a:ext cx="350795" cy="468544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7845012" y="4865736"/>
              <a:ext cx="362203" cy="103336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8125933" y="4313110"/>
              <a:ext cx="2116891" cy="719504"/>
            </a:xfrm>
            <a:prstGeom prst="roundRect">
              <a:avLst/>
            </a:prstGeom>
            <a:solidFill>
              <a:srgbClr val="7030A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63"/>
            <p:cNvSpPr/>
            <p:nvPr/>
          </p:nvSpPr>
          <p:spPr>
            <a:xfrm>
              <a:off x="8207214" y="4847122"/>
              <a:ext cx="708007" cy="648260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Elipsa 64"/>
            <p:cNvSpPr/>
            <p:nvPr/>
          </p:nvSpPr>
          <p:spPr>
            <a:xfrm>
              <a:off x="9471360" y="4850332"/>
              <a:ext cx="706581" cy="649543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Mrak 44"/>
            <p:cNvSpPr/>
            <p:nvPr/>
          </p:nvSpPr>
          <p:spPr>
            <a:xfrm>
              <a:off x="7236824" y="4820165"/>
              <a:ext cx="519063" cy="218868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2650" y="5189538"/>
            <a:ext cx="5927725" cy="126365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497763" y="757238"/>
            <a:ext cx="1620837" cy="1436687"/>
          </a:xfrm>
          <a:prstGeom prst="ellipse">
            <a:avLst/>
          </a:prstGeom>
          <a:solidFill>
            <a:srgbClr val="FF0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472363" y="2325688"/>
            <a:ext cx="1619250" cy="1436687"/>
          </a:xfrm>
          <a:prstGeom prst="ellipse">
            <a:avLst/>
          </a:prstGeom>
          <a:solidFill>
            <a:srgbClr val="00B05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9209088" y="784225"/>
            <a:ext cx="1619250" cy="1436688"/>
          </a:xfrm>
          <a:prstGeom prst="ellipse">
            <a:avLst/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274175" y="2403475"/>
            <a:ext cx="1620838" cy="1436688"/>
          </a:xfrm>
          <a:prstGeom prst="ellipse">
            <a:avLst/>
          </a:prstGeom>
          <a:solidFill>
            <a:srgbClr val="0070C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589838" y="3970338"/>
            <a:ext cx="1619250" cy="1438275"/>
          </a:xfrm>
          <a:prstGeom prst="ellipse">
            <a:avLst/>
          </a:prstGeom>
          <a:solidFill>
            <a:srgbClr val="FFC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301163" y="3970338"/>
            <a:ext cx="1619250" cy="1438275"/>
          </a:xfrm>
          <a:prstGeom prst="ellipse">
            <a:avLst/>
          </a:prstGeom>
          <a:solidFill>
            <a:srgbClr val="7030A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490" name="Skupina 72"/>
          <p:cNvGrpSpPr>
            <a:grpSpLocks/>
          </p:cNvGrpSpPr>
          <p:nvPr/>
        </p:nvGrpSpPr>
        <p:grpSpPr bwMode="auto">
          <a:xfrm>
            <a:off x="246063" y="1503363"/>
            <a:ext cx="5681662" cy="3921125"/>
            <a:chOff x="653144" y="3553098"/>
            <a:chExt cx="3006000" cy="1868400"/>
          </a:xfrm>
        </p:grpSpPr>
        <p:sp>
          <p:nvSpPr>
            <p:cNvPr id="37" name="Zaoblený obdélník 36"/>
            <p:cNvSpPr/>
            <p:nvPr/>
          </p:nvSpPr>
          <p:spPr>
            <a:xfrm>
              <a:off x="1654304" y="3553098"/>
              <a:ext cx="1360637" cy="956893"/>
            </a:xfrm>
            <a:prstGeom prst="roundRect">
              <a:avLst/>
            </a:prstGeom>
            <a:solidFill>
              <a:srgbClr val="0070C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156564" y="3694552"/>
              <a:ext cx="350238" cy="469748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573154" y="3686231"/>
              <a:ext cx="351078" cy="468234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1727375" y="3699090"/>
              <a:ext cx="351078" cy="468235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1261231" y="4786847"/>
              <a:ext cx="362837" cy="102875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1541758" y="4233892"/>
              <a:ext cx="2117386" cy="720884"/>
            </a:xfrm>
            <a:prstGeom prst="roundRect">
              <a:avLst/>
            </a:prstGeom>
            <a:solidFill>
              <a:srgbClr val="0070C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41"/>
            <p:cNvSpPr/>
            <p:nvPr/>
          </p:nvSpPr>
          <p:spPr>
            <a:xfrm>
              <a:off x="1624068" y="4767180"/>
              <a:ext cx="706355" cy="649780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Elipsa 42"/>
            <p:cNvSpPr/>
            <p:nvPr/>
          </p:nvSpPr>
          <p:spPr>
            <a:xfrm>
              <a:off x="2886436" y="4772475"/>
              <a:ext cx="708036" cy="649023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Mrak 44"/>
            <p:cNvSpPr/>
            <p:nvPr/>
          </p:nvSpPr>
          <p:spPr>
            <a:xfrm>
              <a:off x="653144" y="4742217"/>
              <a:ext cx="520738" cy="218610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2650" y="5189538"/>
            <a:ext cx="5927725" cy="126365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497763" y="757238"/>
            <a:ext cx="1620837" cy="1436687"/>
          </a:xfrm>
          <a:prstGeom prst="ellipse">
            <a:avLst/>
          </a:prstGeom>
          <a:solidFill>
            <a:srgbClr val="FF0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472363" y="2325688"/>
            <a:ext cx="1619250" cy="1436687"/>
          </a:xfrm>
          <a:prstGeom prst="ellipse">
            <a:avLst/>
          </a:prstGeom>
          <a:solidFill>
            <a:srgbClr val="00B05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9209088" y="784225"/>
            <a:ext cx="1619250" cy="1436688"/>
          </a:xfrm>
          <a:prstGeom prst="ellipse">
            <a:avLst/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274175" y="2403475"/>
            <a:ext cx="1620838" cy="1436688"/>
          </a:xfrm>
          <a:prstGeom prst="ellipse">
            <a:avLst/>
          </a:prstGeom>
          <a:solidFill>
            <a:srgbClr val="0070C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589838" y="3970338"/>
            <a:ext cx="1619250" cy="1438275"/>
          </a:xfrm>
          <a:prstGeom prst="ellipse">
            <a:avLst/>
          </a:prstGeom>
          <a:solidFill>
            <a:srgbClr val="FFC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301163" y="3970338"/>
            <a:ext cx="1619250" cy="1438275"/>
          </a:xfrm>
          <a:prstGeom prst="ellipse">
            <a:avLst/>
          </a:prstGeom>
          <a:solidFill>
            <a:srgbClr val="7030A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1514" name="Skupina 73"/>
          <p:cNvGrpSpPr>
            <a:grpSpLocks/>
          </p:cNvGrpSpPr>
          <p:nvPr/>
        </p:nvGrpSpPr>
        <p:grpSpPr bwMode="auto">
          <a:xfrm>
            <a:off x="423863" y="993775"/>
            <a:ext cx="5637212" cy="4414838"/>
            <a:chOff x="3944984" y="3553098"/>
            <a:chExt cx="3006000" cy="1868400"/>
          </a:xfrm>
        </p:grpSpPr>
        <p:sp>
          <p:nvSpPr>
            <p:cNvPr id="37" name="Zaoblený obdélník 36"/>
            <p:cNvSpPr/>
            <p:nvPr/>
          </p:nvSpPr>
          <p:spPr>
            <a:xfrm>
              <a:off x="4946419" y="3553098"/>
              <a:ext cx="1360361" cy="957379"/>
            </a:xfrm>
            <a:prstGeom prst="roundRect">
              <a:avLst/>
            </a:prstGeom>
            <a:solidFill>
              <a:srgbClr val="FFC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5448407" y="3694185"/>
              <a:ext cx="350460" cy="47029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5865743" y="3686123"/>
              <a:ext cx="350460" cy="468276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5019220" y="3698888"/>
              <a:ext cx="351307" cy="468275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552787" y="4786605"/>
              <a:ext cx="363158" cy="102792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4833832" y="4234348"/>
              <a:ext cx="2117152" cy="720217"/>
            </a:xfrm>
            <a:prstGeom prst="roundRect">
              <a:avLst/>
            </a:prstGeom>
            <a:solidFill>
              <a:srgbClr val="FFC0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52"/>
            <p:cNvSpPr/>
            <p:nvPr/>
          </p:nvSpPr>
          <p:spPr>
            <a:xfrm>
              <a:off x="4915945" y="4767793"/>
              <a:ext cx="706846" cy="649002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Elipsa 53"/>
            <p:cNvSpPr/>
            <p:nvPr/>
          </p:nvSpPr>
          <p:spPr>
            <a:xfrm>
              <a:off x="6178110" y="4772496"/>
              <a:ext cx="707693" cy="649002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Mrak 44"/>
            <p:cNvSpPr/>
            <p:nvPr/>
          </p:nvSpPr>
          <p:spPr>
            <a:xfrm>
              <a:off x="3944984" y="4742263"/>
              <a:ext cx="520611" cy="219021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2650" y="5189538"/>
            <a:ext cx="5927725" cy="126365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497763" y="757238"/>
            <a:ext cx="1620837" cy="1436687"/>
          </a:xfrm>
          <a:prstGeom prst="ellipse">
            <a:avLst/>
          </a:prstGeom>
          <a:solidFill>
            <a:srgbClr val="FF0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472363" y="2325688"/>
            <a:ext cx="1619250" cy="1436687"/>
          </a:xfrm>
          <a:prstGeom prst="ellipse">
            <a:avLst/>
          </a:prstGeom>
          <a:solidFill>
            <a:srgbClr val="00B05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9209088" y="784225"/>
            <a:ext cx="1619250" cy="1436688"/>
          </a:xfrm>
          <a:prstGeom prst="ellipse">
            <a:avLst/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274175" y="2403475"/>
            <a:ext cx="1620838" cy="1436688"/>
          </a:xfrm>
          <a:prstGeom prst="ellipse">
            <a:avLst/>
          </a:prstGeom>
          <a:solidFill>
            <a:srgbClr val="0070C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589838" y="3970338"/>
            <a:ext cx="1619250" cy="1438275"/>
          </a:xfrm>
          <a:prstGeom prst="ellipse">
            <a:avLst/>
          </a:prstGeom>
          <a:solidFill>
            <a:srgbClr val="FFC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301163" y="3970338"/>
            <a:ext cx="1619250" cy="1438275"/>
          </a:xfrm>
          <a:prstGeom prst="ellipse">
            <a:avLst/>
          </a:prstGeom>
          <a:solidFill>
            <a:srgbClr val="7030A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2538" name="Skupina 70"/>
          <p:cNvGrpSpPr>
            <a:grpSpLocks/>
          </p:cNvGrpSpPr>
          <p:nvPr/>
        </p:nvGrpSpPr>
        <p:grpSpPr bwMode="auto">
          <a:xfrm>
            <a:off x="207963" y="1300163"/>
            <a:ext cx="6178550" cy="3933825"/>
            <a:chOff x="3892733" y="979715"/>
            <a:chExt cx="3006000" cy="1868400"/>
          </a:xfrm>
        </p:grpSpPr>
        <p:sp>
          <p:nvSpPr>
            <p:cNvPr id="37" name="Zaoblený obdélník 36"/>
            <p:cNvSpPr/>
            <p:nvPr/>
          </p:nvSpPr>
          <p:spPr>
            <a:xfrm>
              <a:off x="4894475" y="979715"/>
              <a:ext cx="1360115" cy="957574"/>
            </a:xfrm>
            <a:prstGeom prst="roundRect">
              <a:avLst/>
            </a:prstGeom>
            <a:solidFill>
              <a:srgbClr val="FFFF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5395733" y="1120712"/>
              <a:ext cx="350649" cy="470493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5812804" y="1113172"/>
              <a:ext cx="351421" cy="46823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4967077" y="1125990"/>
              <a:ext cx="350649" cy="46823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500575" y="2213251"/>
              <a:ext cx="363779" cy="103297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4781712" y="1660572"/>
              <a:ext cx="2117021" cy="720819"/>
            </a:xfrm>
            <a:prstGeom prst="roundRect">
              <a:avLst/>
            </a:prstGeom>
            <a:solidFill>
              <a:srgbClr val="FFFF0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19"/>
            <p:cNvSpPr/>
            <p:nvPr/>
          </p:nvSpPr>
          <p:spPr>
            <a:xfrm>
              <a:off x="4864354" y="2194401"/>
              <a:ext cx="705931" cy="649190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Elipsa 20"/>
            <p:cNvSpPr/>
            <p:nvPr/>
          </p:nvSpPr>
          <p:spPr>
            <a:xfrm>
              <a:off x="6125607" y="2198925"/>
              <a:ext cx="708248" cy="649190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Mrak 44"/>
            <p:cNvSpPr/>
            <p:nvPr/>
          </p:nvSpPr>
          <p:spPr>
            <a:xfrm>
              <a:off x="3892733" y="2168765"/>
              <a:ext cx="520566" cy="218659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2650" y="5189538"/>
            <a:ext cx="5927725" cy="126365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497763" y="757238"/>
            <a:ext cx="1620837" cy="1436687"/>
          </a:xfrm>
          <a:prstGeom prst="ellipse">
            <a:avLst/>
          </a:prstGeom>
          <a:solidFill>
            <a:srgbClr val="FF0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472363" y="2325688"/>
            <a:ext cx="1619250" cy="1436687"/>
          </a:xfrm>
          <a:prstGeom prst="ellipse">
            <a:avLst/>
          </a:prstGeom>
          <a:solidFill>
            <a:srgbClr val="00B05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9209088" y="784225"/>
            <a:ext cx="1619250" cy="1436688"/>
          </a:xfrm>
          <a:prstGeom prst="ellipse">
            <a:avLst/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274175" y="2403475"/>
            <a:ext cx="1620838" cy="1436688"/>
          </a:xfrm>
          <a:prstGeom prst="ellipse">
            <a:avLst/>
          </a:prstGeom>
          <a:solidFill>
            <a:srgbClr val="0070C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589838" y="3970338"/>
            <a:ext cx="1619250" cy="1438275"/>
          </a:xfrm>
          <a:prstGeom prst="ellipse">
            <a:avLst/>
          </a:prstGeom>
          <a:solidFill>
            <a:srgbClr val="FFC0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301163" y="3970338"/>
            <a:ext cx="1619250" cy="1438275"/>
          </a:xfrm>
          <a:prstGeom prst="ellipse">
            <a:avLst/>
          </a:prstGeom>
          <a:solidFill>
            <a:srgbClr val="7030A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3562" name="Skupina 71"/>
          <p:cNvGrpSpPr>
            <a:grpSpLocks/>
          </p:cNvGrpSpPr>
          <p:nvPr/>
        </p:nvGrpSpPr>
        <p:grpSpPr bwMode="auto">
          <a:xfrm>
            <a:off x="457200" y="1300163"/>
            <a:ext cx="6477000" cy="4229100"/>
            <a:chOff x="7080070" y="953590"/>
            <a:chExt cx="3006000" cy="1868400"/>
          </a:xfrm>
        </p:grpSpPr>
        <p:sp>
          <p:nvSpPr>
            <p:cNvPr id="37" name="Zaoblený obdélník 36"/>
            <p:cNvSpPr/>
            <p:nvPr/>
          </p:nvSpPr>
          <p:spPr>
            <a:xfrm>
              <a:off x="8082070" y="953590"/>
              <a:ext cx="1359331" cy="957344"/>
            </a:xfrm>
            <a:prstGeom prst="roundRect">
              <a:avLst/>
            </a:prstGeom>
            <a:solidFill>
              <a:srgbClr val="00B05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8583807" y="1094561"/>
              <a:ext cx="349226" cy="469905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9000079" y="1086847"/>
              <a:ext cx="350700" cy="468503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8155010" y="1099471"/>
              <a:ext cx="350700" cy="468503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7687901" y="2187267"/>
              <a:ext cx="362488" cy="103099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7969345" y="1634602"/>
              <a:ext cx="2116725" cy="720989"/>
            </a:xfrm>
            <a:prstGeom prst="roundRect">
              <a:avLst/>
            </a:prstGeom>
            <a:solidFill>
              <a:srgbClr val="00B05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Elipsa 30"/>
            <p:cNvSpPr/>
            <p:nvPr/>
          </p:nvSpPr>
          <p:spPr>
            <a:xfrm>
              <a:off x="8050389" y="2167629"/>
              <a:ext cx="708031" cy="649451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Elipsa 31"/>
            <p:cNvSpPr/>
            <p:nvPr/>
          </p:nvSpPr>
          <p:spPr>
            <a:xfrm>
              <a:off x="9314678" y="2172539"/>
              <a:ext cx="706557" cy="649451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Mrak 44"/>
            <p:cNvSpPr/>
            <p:nvPr/>
          </p:nvSpPr>
          <p:spPr>
            <a:xfrm>
              <a:off x="7080070" y="2142380"/>
              <a:ext cx="519419" cy="219523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84" name="Skupina 74"/>
          <p:cNvGrpSpPr>
            <a:grpSpLocks/>
          </p:cNvGrpSpPr>
          <p:nvPr/>
        </p:nvGrpSpPr>
        <p:grpSpPr bwMode="auto">
          <a:xfrm>
            <a:off x="6321425" y="3279775"/>
            <a:ext cx="1997075" cy="1212850"/>
            <a:chOff x="7236824" y="3631475"/>
            <a:chExt cx="2940894" cy="1868400"/>
          </a:xfrm>
        </p:grpSpPr>
        <p:sp>
          <p:nvSpPr>
            <p:cNvPr id="25" name="Zaoblený obdélník 24"/>
            <p:cNvSpPr/>
            <p:nvPr/>
          </p:nvSpPr>
          <p:spPr>
            <a:xfrm>
              <a:off x="8239721" y="3631475"/>
              <a:ext cx="1358234" cy="958655"/>
            </a:xfrm>
            <a:prstGeom prst="roundRect">
              <a:avLst/>
            </a:prstGeom>
            <a:solidFill>
              <a:srgbClr val="7030A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8740000" y="3773317"/>
              <a:ext cx="350663" cy="46710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9156120" y="3765981"/>
              <a:ext cx="350663" cy="467099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8312191" y="3778208"/>
              <a:ext cx="350663" cy="467101"/>
            </a:xfrm>
            <a:prstGeom prst="rect">
              <a:avLst/>
            </a:prstGeom>
            <a:solidFill>
              <a:srgbClr val="00B0F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844640" y="4866478"/>
              <a:ext cx="362353" cy="102713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Zaoblený obdélník 29"/>
            <p:cNvSpPr/>
            <p:nvPr/>
          </p:nvSpPr>
          <p:spPr>
            <a:xfrm>
              <a:off x="8062052" y="4250200"/>
              <a:ext cx="2115666" cy="718992"/>
            </a:xfrm>
            <a:prstGeom prst="roundRect">
              <a:avLst/>
            </a:prstGeom>
            <a:solidFill>
              <a:srgbClr val="7030A0"/>
            </a:solidFill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Elipsa 63"/>
            <p:cNvSpPr/>
            <p:nvPr/>
          </p:nvSpPr>
          <p:spPr>
            <a:xfrm>
              <a:off x="8206992" y="4846914"/>
              <a:ext cx="708339" cy="648070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Elipsa 64"/>
            <p:cNvSpPr/>
            <p:nvPr/>
          </p:nvSpPr>
          <p:spPr>
            <a:xfrm>
              <a:off x="9471716" y="4849359"/>
              <a:ext cx="706002" cy="650516"/>
            </a:xfrm>
            <a:prstGeom prst="ellipse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3" name="Mrak 32"/>
            <p:cNvSpPr/>
            <p:nvPr/>
          </p:nvSpPr>
          <p:spPr>
            <a:xfrm>
              <a:off x="7236824" y="4820012"/>
              <a:ext cx="518981" cy="220099"/>
            </a:xfrm>
            <a:prstGeom prst="cloud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4" name="Skupina 74"/>
          <p:cNvGrpSpPr>
            <a:grpSpLocks/>
          </p:cNvGrpSpPr>
          <p:nvPr/>
        </p:nvGrpSpPr>
        <p:grpSpPr bwMode="auto">
          <a:xfrm>
            <a:off x="-2942785" y="3992494"/>
            <a:ext cx="1996633" cy="1212403"/>
            <a:chOff x="7236824" y="3631475"/>
            <a:chExt cx="2940894" cy="1868400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5" name="Zaoblený obdélník 14"/>
            <p:cNvSpPr/>
            <p:nvPr/>
          </p:nvSpPr>
          <p:spPr>
            <a:xfrm>
              <a:off x="8238824" y="3631475"/>
              <a:ext cx="1359290" cy="958032"/>
            </a:xfrm>
            <a:prstGeom prst="roundRect">
              <a:avLst/>
            </a:prstGeom>
            <a:grpFill/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8740618" y="3772877"/>
              <a:ext cx="349350" cy="468688"/>
            </a:xfrm>
            <a:prstGeom prst="rect">
              <a:avLst/>
            </a:prstGeom>
            <a:grpFill/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9156662" y="3764932"/>
              <a:ext cx="350939" cy="468689"/>
            </a:xfrm>
            <a:prstGeom prst="rect">
              <a:avLst/>
            </a:prstGeom>
            <a:grpFill/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8311870" y="3777642"/>
              <a:ext cx="350939" cy="468689"/>
            </a:xfrm>
            <a:prstGeom prst="rect">
              <a:avLst/>
            </a:prstGeom>
            <a:grpFill/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7845011" y="4865954"/>
              <a:ext cx="362054" cy="103270"/>
            </a:xfrm>
            <a:prstGeom prst="rect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8060972" y="4249509"/>
              <a:ext cx="2116746" cy="719714"/>
            </a:xfrm>
            <a:prstGeom prst="roundRect">
              <a:avLst/>
            </a:prstGeom>
            <a:grpFill/>
            <a:ln w="412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Elipsa 63"/>
            <p:cNvSpPr/>
            <p:nvPr/>
          </p:nvSpPr>
          <p:spPr>
            <a:xfrm>
              <a:off x="8207065" y="4846889"/>
              <a:ext cx="708228" cy="64822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Elipsa 64"/>
            <p:cNvSpPr/>
            <p:nvPr/>
          </p:nvSpPr>
          <p:spPr>
            <a:xfrm>
              <a:off x="9471077" y="4850066"/>
              <a:ext cx="706641" cy="649809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>
              <a:off x="7236824" y="4819879"/>
              <a:ext cx="519261" cy="219251"/>
            </a:xfrm>
            <a:prstGeom prst="cloud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4581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BD65F3F-758B-4AA3-ADE8-0A3E3CA4476E}" type="slidenum">
              <a:rPr lang="cs-CZ" altLang="cs-CZ"/>
              <a:pPr/>
              <a:t>15</a:t>
            </a:fld>
            <a:endParaRPr lang="cs-CZ" altLang="cs-CZ"/>
          </a:p>
        </p:txBody>
      </p:sp>
      <p:sp>
        <p:nvSpPr>
          <p:cNvPr id="11" name="Obdélník 10"/>
          <p:cNvSpPr/>
          <p:nvPr/>
        </p:nvSpPr>
        <p:spPr>
          <a:xfrm>
            <a:off x="3140075" y="4987925"/>
            <a:ext cx="6130925" cy="142557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3748088" y="352425"/>
            <a:ext cx="5251450" cy="5448300"/>
            <a:chOff x="3055938" y="549275"/>
            <a:chExt cx="5251450" cy="5448300"/>
          </a:xfrm>
        </p:grpSpPr>
        <p:sp>
          <p:nvSpPr>
            <p:cNvPr id="24585" name="TextovéPole 11"/>
            <p:cNvSpPr txBox="1">
              <a:spLocks noChangeArrowheads="1"/>
            </p:cNvSpPr>
            <p:nvPr/>
          </p:nvSpPr>
          <p:spPr bwMode="auto">
            <a:xfrm>
              <a:off x="5133975" y="2638425"/>
              <a:ext cx="1136650" cy="3794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eaLnBrk="1" hangingPunct="1"/>
              <a:r>
                <a:rPr lang="cs-CZ" altLang="cs-CZ" b="1">
                  <a:latin typeface="Century Gothic" pitchFamily="34" charset="0"/>
                </a:rPr>
                <a:t>MYČKA</a:t>
              </a:r>
            </a:p>
          </p:txBody>
        </p:sp>
        <p:grpSp>
          <p:nvGrpSpPr>
            <p:cNvPr id="24586" name="Skupina 10"/>
            <p:cNvGrpSpPr>
              <a:grpSpLocks/>
            </p:cNvGrpSpPr>
            <p:nvPr/>
          </p:nvGrpSpPr>
          <p:grpSpPr bwMode="auto">
            <a:xfrm>
              <a:off x="3055938" y="549275"/>
              <a:ext cx="5251450" cy="5448300"/>
              <a:chOff x="3056709" y="548640"/>
              <a:chExt cx="5251268" cy="5449387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3540879" y="2388920"/>
                <a:ext cx="4282927" cy="2599255"/>
              </a:xfrm>
              <a:prstGeom prst="rect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" name="Rovnoramenný trojúhelník 4"/>
              <p:cNvSpPr/>
              <p:nvPr/>
            </p:nvSpPr>
            <p:spPr>
              <a:xfrm>
                <a:off x="3056709" y="548640"/>
                <a:ext cx="5251268" cy="1841867"/>
              </a:xfrm>
              <a:prstGeom prst="triangle">
                <a:avLst/>
              </a:prstGeom>
              <a:solidFill>
                <a:srgbClr val="FF0000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" name="Tětiva 6"/>
              <p:cNvSpPr/>
              <p:nvPr/>
            </p:nvSpPr>
            <p:spPr>
              <a:xfrm rot="6119185">
                <a:off x="4376389" y="4219014"/>
                <a:ext cx="2394428" cy="1163598"/>
              </a:xfrm>
              <a:prstGeom prst="chord">
                <a:avLst>
                  <a:gd name="adj1" fmla="val 3734832"/>
                  <a:gd name="adj2" fmla="val 16471783"/>
                </a:avLst>
              </a:prstGeom>
              <a:solidFill>
                <a:schemeClr val="accent3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6504640" y="3265395"/>
                <a:ext cx="876270" cy="771679"/>
              </a:xfrm>
              <a:prstGeom prst="rect">
                <a:avLst/>
              </a:prstGeom>
              <a:solidFill>
                <a:srgbClr val="00B0F0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3980602" y="3260631"/>
                <a:ext cx="874682" cy="771679"/>
              </a:xfrm>
              <a:prstGeom prst="rect">
                <a:avLst/>
              </a:prstGeom>
              <a:solidFill>
                <a:srgbClr val="00B0F0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54167E-6 -2.22222E-6 L 8.54167E-6 -2.22222E-6 C 0.01003 0.0044 0.01993 0.00949 0.03008 0.0132 C 0.03699 0.01574 0.053 0.02084 0.0612 0.02662 C 0.06485 0.02917 0.06824 0.03311 0.07188 0.03612 C 0.08738 0.04838 0.07344 0.03449 0.08894 0.04931 C 0.09076 0.05116 0.09245 0.05348 0.09428 0.0551 C 0.09779 0.05857 0.10144 0.06158 0.10495 0.06459 C 0.10639 0.06598 0.10795 0.06667 0.10925 0.06852 C 0.11212 0.07223 0.11485 0.07639 0.11784 0.07987 C 0.11889 0.08125 0.11993 0.08241 0.12097 0.0838 C 0.12253 0.08542 0.12396 0.08727 0.12527 0.08936 C 0.12761 0.09306 0.12891 0.09908 0.13178 0.10093 C 0.13386 0.10209 0.13594 0.10371 0.13816 0.10463 C 0.13959 0.10533 0.14102 0.10556 0.14245 0.10649 C 0.14402 0.10764 0.14519 0.10926 0.14675 0.11042 C 0.14818 0.11135 0.14962 0.11158 0.15105 0.11227 C 0.15209 0.11274 0.15313 0.11366 0.1543 0.11412 C 0.15847 0.11598 0.1629 0.1169 0.16706 0.11806 C 0.16824 0.11922 0.16915 0.12107 0.17032 0.12176 C 0.1724 0.12292 0.17462 0.12292 0.1767 0.12362 C 0.17787 0.12408 0.17891 0.125 0.17995 0.1257 C 0.18139 0.12431 0.18295 0.12338 0.18425 0.12176 C 0.18581 0.12014 0.18699 0.11737 0.18855 0.11598 C 0.1905 0.11436 0.19298 0.11389 0.19493 0.11227 C 0.19753 0.11019 0.19988 0.10672 0.20248 0.10463 C 0.20977 0.09862 0.21381 0.09815 0.22175 0.09329 C 0.2254 0.09098 0.22878 0.0875 0.23243 0.08565 C 0.23673 0.08357 0.24115 0.08357 0.24532 0.08172 C 0.24857 0.08033 0.2517 0.07755 0.25495 0.07616 C 0.2642 0.07176 0.26784 0.07199 0.27748 0.07037 C 0.28816 0.07107 0.29896 0.07107 0.30964 0.07223 C 0.31081 0.07246 0.31173 0.07385 0.3129 0.07408 C 0.31537 0.075 0.31784 0.07547 0.32032 0.07616 C 0.32253 0.07662 0.32462 0.07732 0.32683 0.07801 C 0.32852 0.07848 0.33034 0.07894 0.33217 0.07987 C 0.33451 0.08125 0.33803 0.08449 0.34076 0.08565 C 0.34284 0.08635 0.34493 0.08681 0.34714 0.0875 C 0.34818 0.0882 0.34923 0.08889 0.3504 0.08936 C 0.353 0.09051 0.36186 0.0926 0.36433 0.09329 C 0.36537 0.09375 0.36641 0.09445 0.36745 0.09514 C 0.37696 0.1 0.36732 0.09445 0.37501 0.09885 C 0.37787 0.09769 0.38061 0.09607 0.3836 0.09514 C 0.38568 0.09445 0.3879 0.09399 0.38998 0.09329 C 0.39389 0.09167 0.40222 0.08635 0.40613 0.08565 C 0.41212 0.08426 0.41824 0.08426 0.42423 0.0838 C 0.44988 0.07616 0.42162 0.08403 0.48646 0.07987 C 0.48829 0.07987 0.48998 0.07871 0.4918 0.07801 C 0.49936 0.075 0.49298 0.07732 0.49923 0.07408 C 0.50196 0.07269 0.50417 0.07223 0.50678 0.07037 C 0.51993 0.06042 0.50352 0.07223 0.51433 0.06274 C 0.51524 0.06181 0.51641 0.06158 0.51745 0.06088 C 0.51902 0.05973 0.52032 0.05811 0.52175 0.05695 C 0.52383 0.05556 0.52982 0.05209 0.53256 0.05139 C 0.53529 0.05047 0.53816 0.05 0.54102 0.04931 C 0.54324 0.04815 0.54597 0.04699 0.54753 0.04375 C 0.54857 0.04144 0.54883 0.03866 0.54962 0.03612 C 0.55066 0.03287 0.55196 0.02987 0.55287 0.02662 C 0.55613 0.01389 0.55574 0.00996 0.55925 -0.00208 C 0.56055 -0.00601 0.56238 -0.00926 0.56355 -0.01342 C 0.56485 -0.01805 0.57019 -0.04282 0.57318 -0.05162 C 0.57592 -0.05926 0.57852 -0.06713 0.58178 -0.0743 C 0.58321 -0.07754 0.5849 -0.08055 0.58607 -0.08379 C 0.58738 -0.0875 0.58803 -0.09189 0.58933 -0.09537 C 0.59011 -0.09768 0.59167 -0.09884 0.59245 -0.10115 C 0.5935 -0.10324 0.59376 -0.10625 0.59467 -0.10856 C 0.59896 -0.11967 0.59857 -0.11828 0.60326 -0.12384 C 0.60665 -0.13287 0.60495 -0.12754 0.60756 -0.14097 C 0.60782 -0.14305 0.60795 -0.14513 0.6086 -0.14676 L 0.61068 -0.15254 C 0.61264 -0.1625 0.6112 -0.15648 0.61615 -0.16967 C 0.6168 -0.17152 0.61784 -0.17314 0.61824 -0.17523 C 0.61863 -0.17731 0.61876 -0.17916 0.61928 -0.18101 C 0.62058 -0.18495 0.62357 -0.19236 0.62357 -0.19236 C 0.62396 -0.1949 0.62423 -0.19745 0.62462 -0.2 C 0.62527 -0.20393 0.62631 -0.20763 0.62683 -0.21157 C 0.62709 -0.21388 0.62813 -0.22199 0.62891 -0.22476 C 0.62917 -0.22569 0.62969 -0.22615 0.62995 -0.22662 " pathEditMode="relative" ptsTypes="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3.33333E-6 L -6.25E-7 0.00023 C 0.02526 0.00046 0.05065 0.00023 0.07604 0.00185 C 0.08034 0.00208 0.08464 0.00416 0.0888 0.00555 C 0.10443 0.01111 0.10013 0.01064 0.11458 0.01713 C 0.11771 0.01852 0.12096 0.01944 0.12422 0.02083 C 0.12787 0.02245 0.13138 0.02477 0.1349 0.02662 C 0.14063 0.02939 0.14662 0.03009 0.15208 0.03426 C 0.15456 0.03611 0.15703 0.03819 0.15951 0.03981 C 0.1638 0.04259 0.16823 0.04444 0.1724 0.04745 C 0.17422 0.04884 0.17591 0.05023 0.17774 0.05139 C 0.17995 0.05277 0.18216 0.05347 0.18425 0.05509 C 0.18568 0.05648 0.18698 0.05787 0.18854 0.05902 C 0.18984 0.05995 0.19141 0.06018 0.19271 0.06088 C 0.20352 0.06643 0.18685 0.05879 0.20026 0.06458 C 0.20404 0.06805 0.20625 0.07106 0.21094 0.07037 C 0.21497 0.0699 0.22201 0.06504 0.22604 0.06273 C 0.22852 0.06134 0.23099 0.06018 0.23346 0.05902 C 0.24219 0.05486 0.24974 0.05162 0.25925 0.05139 L 0.33099 0.04953 C 0.33203 0.0493 0.32878 0.04953 0.32774 0.04953 " pathEditMode="relative" rAng="0" ptsTypes="AAAAAAAAAAAAAAAAAAAAA">
                                      <p:cBhvr>
                                        <p:cTn id="10" dur="2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Použité odkazy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mtClean="0"/>
              <a:t>Vlastní zdroje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Metodický pokyn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Integrovaný blok: vnímání, sociabilita</a:t>
            </a:r>
            <a:endParaRPr lang="cs-CZ" altLang="cs-CZ" sz="2700" smtClean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4113213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Popis</a:t>
            </a:r>
          </a:p>
          <a:p>
            <a:pPr eaLnBrk="1" hangingPunct="1"/>
            <a:r>
              <a:rPr lang="cs-CZ" altLang="cs-CZ" smtClean="0"/>
              <a:t>Opakování barev</a:t>
            </a:r>
          </a:p>
          <a:p>
            <a:pPr eaLnBrk="1" hangingPunct="1"/>
            <a:r>
              <a:rPr lang="cs-CZ" altLang="cs-CZ" b="1" smtClean="0"/>
              <a:t>Očekávání a cíle</a:t>
            </a:r>
          </a:p>
          <a:p>
            <a:pPr eaLnBrk="1" hangingPunct="1"/>
            <a:r>
              <a:rPr lang="cs-CZ" altLang="cs-CZ" sz="1700" smtClean="0"/>
              <a:t>Dítě dokáže pojmenovat šest barev</a:t>
            </a:r>
          </a:p>
          <a:p>
            <a:pPr eaLnBrk="1" hangingPunct="1"/>
            <a:r>
              <a:rPr lang="cs-CZ" altLang="cs-CZ" sz="1700" smtClean="0"/>
              <a:t>Dokáže pojmenovat části aut</a:t>
            </a:r>
          </a:p>
          <a:p>
            <a:pPr eaLnBrk="1" hangingPunct="1"/>
            <a:r>
              <a:rPr lang="cs-CZ" altLang="cs-CZ" sz="1700" smtClean="0"/>
              <a:t>Dítě si vyzkouší přímý fyzický kontakt s ostatními dětmi</a:t>
            </a:r>
          </a:p>
          <a:p>
            <a:pPr eaLnBrk="1" hangingPunct="1"/>
            <a:r>
              <a:rPr lang="cs-CZ" altLang="cs-CZ" sz="1700" smtClean="0"/>
              <a:t>Dítě se naučí spolupracovat s ostatními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662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4699E87-0834-4FEE-8D2D-D0C1411FC515}" type="slidenum">
              <a:rPr lang="cs-CZ" altLang="cs-CZ"/>
              <a:pPr/>
              <a:t>17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Studijní materiály</a:t>
            </a:r>
            <a:br>
              <a:rPr lang="cs-CZ" altLang="cs-CZ" b="1" smtClean="0"/>
            </a:br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65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D8972E1-32AF-4E23-941B-33FA61C6AD2D}" type="slidenum">
              <a:rPr lang="cs-CZ" altLang="cs-CZ"/>
              <a:pPr/>
              <a:t>18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Na snímku č.2 si děti opakují barvy, každý si vybírá svou barvičku autíčka. </a:t>
            </a:r>
            <a:r>
              <a:rPr lang="cs-CZ" altLang="cs-CZ" dirty="0" smtClean="0"/>
              <a:t>Poté, </a:t>
            </a:r>
            <a:r>
              <a:rPr lang="cs-CZ" altLang="cs-CZ" dirty="0" smtClean="0"/>
              <a:t>co se mu auto vybarví, šipkou v pravém dolním rohu se posouvají k úkolu rozpoznání barev jednotlivých aut. Kliknutím na vybranou barvu se jim za pomoci animačních efektů a aktivační události nabízí zpětná vazba.</a:t>
            </a:r>
          </a:p>
          <a:p>
            <a:pPr eaLnBrk="1" hangingPunct="1"/>
            <a:r>
              <a:rPr lang="cs-CZ" altLang="cs-CZ" dirty="0" smtClean="0"/>
              <a:t>Následuje hra na myčku: Dítě si představí, že je autíčkem zvolené barvy a řekne, kterou část si přeje v myčce umýt (např. kapotu). Ostatní děti si sednou dvěma řadami proti sobě, dítě, které chtělo umýt </a:t>
            </a:r>
            <a:r>
              <a:rPr lang="cs-CZ" altLang="cs-CZ" dirty="0" smtClean="0"/>
              <a:t>kapotu, </a:t>
            </a:r>
            <a:r>
              <a:rPr lang="cs-CZ" altLang="cs-CZ" dirty="0" smtClean="0"/>
              <a:t>mezi nimi prolézá po čtyřech a děti ho hladí po zádech. Poté přichází na řadu další dítě.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867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2232D3D-8BC7-46F6-A538-3E1D18E6B526}" type="slidenum">
              <a:rPr lang="cs-CZ" altLang="cs-CZ"/>
              <a:pPr/>
              <a:t>19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Práce s didaktickým kufříkem KUMUČ</a:t>
            </a: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mtClean="0"/>
              <a:t>V kufříku můžeme mít zalaminované obrázky barevných autíček – dítě si vybere autíčko a přiloží ho na svou magnetickou tabulku.</a:t>
            </a:r>
          </a:p>
          <a:p>
            <a:pPr eaLnBrk="1" hangingPunct="1"/>
            <a:r>
              <a:rPr lang="cs-CZ" altLang="cs-CZ" smtClean="0"/>
              <a:t>K dotyku dětí můžeme využít také např. peříčko, molitanové míčky atd.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70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8C66D08-7EC4-42B0-8239-3981C8BB383C}" type="slidenum">
              <a:rPr lang="cs-CZ" altLang="cs-CZ"/>
              <a:pPr/>
              <a:t>20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mtClean="0"/>
              <a:t>Pohybovat se bezpečně ve skupině dětí </a:t>
            </a:r>
          </a:p>
          <a:p>
            <a:pPr eaLnBrk="1" hangingPunct="1"/>
            <a:r>
              <a:rPr lang="cs-CZ" altLang="cs-CZ" smtClean="0"/>
              <a:t>Zvládat různé druhy lezení</a:t>
            </a:r>
          </a:p>
          <a:p>
            <a:pPr eaLnBrk="1" hangingPunct="1"/>
            <a:r>
              <a:rPr lang="cs-CZ" altLang="cs-CZ" smtClean="0"/>
              <a:t>Rozlišovat barvy</a:t>
            </a:r>
          </a:p>
          <a:p>
            <a:pPr eaLnBrk="1" hangingPunct="1"/>
            <a:r>
              <a:rPr lang="cs-CZ" altLang="cs-CZ" smtClean="0"/>
              <a:t>Zapojovat se do činností, komunikovat a kooperovat s dětmi a dospělým</a:t>
            </a:r>
          </a:p>
          <a:p>
            <a:pPr eaLnBrk="1" hangingPunct="1"/>
            <a:r>
              <a:rPr lang="cs-CZ" altLang="cs-CZ" smtClean="0"/>
              <a:t>Přijmout roli ve hře</a:t>
            </a:r>
          </a:p>
          <a:p>
            <a:pPr eaLnBrk="1" hangingPunct="1"/>
            <a:r>
              <a:rPr lang="cs-CZ" altLang="cs-CZ" smtClean="0"/>
              <a:t>Rozlišovat předměty hmatem</a:t>
            </a:r>
          </a:p>
          <a:p>
            <a:pPr eaLnBrk="1" hangingPunct="1"/>
            <a:r>
              <a:rPr lang="cs-CZ" altLang="cs-CZ" smtClean="0"/>
              <a:t>Pochopit posloupnost mytí vozidel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072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C883C8F-8EFE-4FD4-A77C-463E48BEEC5A}" type="slidenum">
              <a:rPr lang="cs-CZ" altLang="cs-CZ"/>
              <a:pPr/>
              <a:t>21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174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3065F7C-F4C3-482A-85C6-6AB2BB52990F}" type="slidenum">
              <a:rPr lang="cs-CZ" altLang="cs-CZ">
                <a:solidFill>
                  <a:srgbClr val="000000"/>
                </a:solidFill>
              </a:rPr>
              <a:pPr/>
              <a:t>22</a:t>
            </a:fld>
            <a:endParaRPr lang="cs-CZ" altLang="cs-CZ">
              <a:solidFill>
                <a:srgbClr val="000000"/>
              </a:solidFill>
            </a:endParaRPr>
          </a:p>
        </p:txBody>
      </p:sp>
      <p:grpSp>
        <p:nvGrpSpPr>
          <p:cNvPr id="31748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1749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pPr eaLnBrk="1" hangingPunct="1"/>
            <a:r>
              <a:rPr lang="cs-CZ" alt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414</Words>
  <Application>Microsoft Office PowerPoint</Application>
  <PresentationFormat>Vlastní</PresentationFormat>
  <Paragraphs>61</Paragraphs>
  <Slides>22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Arial</vt:lpstr>
      <vt:lpstr>Century Gothic</vt:lpstr>
      <vt:lpstr>Sheer Green 16x9</vt:lpstr>
      <vt:lpstr>Hra na myčku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odkazy</vt:lpstr>
      <vt:lpstr>Metodický pokyn Integrovaný blok: vnímání, sociabilita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2015-04-24T09:57:58Z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