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3871" r:id="rId2"/>
  </p:sldMasterIdLst>
  <p:notesMasterIdLst>
    <p:notesMasterId r:id="rId18"/>
  </p:notesMasterIdLst>
  <p:handoutMasterIdLst>
    <p:handoutMasterId r:id="rId19"/>
  </p:handoutMasterIdLst>
  <p:sldIdLst>
    <p:sldId id="272" r:id="rId3"/>
    <p:sldId id="282" r:id="rId4"/>
    <p:sldId id="283" r:id="rId5"/>
    <p:sldId id="285" r:id="rId6"/>
    <p:sldId id="287" r:id="rId7"/>
    <p:sldId id="291" r:id="rId8"/>
    <p:sldId id="293" r:id="rId9"/>
    <p:sldId id="294" r:id="rId10"/>
    <p:sldId id="296" r:id="rId11"/>
    <p:sldId id="273" r:id="rId12"/>
    <p:sldId id="280" r:id="rId13"/>
    <p:sldId id="275" r:id="rId14"/>
    <p:sldId id="276" r:id="rId15"/>
    <p:sldId id="277" r:id="rId16"/>
    <p:sldId id="281" r:id="rId1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pos="3840" userDrawn="1">
          <p15:clr>
            <a:srgbClr val="A4A3A4"/>
          </p15:clr>
        </p15:guide>
        <p15:guide id="2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FFFFF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3897" autoAdjust="0"/>
    <p:restoredTop sz="94660"/>
  </p:normalViewPr>
  <p:slideViewPr>
    <p:cSldViewPr snapToGrid="0">
      <p:cViewPr varScale="1">
        <p:scale>
          <a:sx n="79" d="100"/>
          <a:sy n="79" d="100"/>
        </p:scale>
        <p:origin x="-114" y="-582"/>
      </p:cViewPr>
      <p:guideLst>
        <p:guide orient="horz" pos="2160"/>
        <p:guide pos="3840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>
      <p:cViewPr varScale="1">
        <p:scale>
          <a:sx n="94" d="100"/>
          <a:sy n="94" d="100"/>
        </p:scale>
        <p:origin x="1932" y="108"/>
      </p:cViewPr>
      <p:guideLst/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1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0EA5F0D-C1DC-412F-A146-DDB3A74B588F}" type="datetimeFigureOut">
              <a:rPr lang="cs-CZ" smtClean="0"/>
              <a:pPr/>
              <a:t>24.4.2015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BAE14B8-3CC9-472D-9BC5-A84D80684DE2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577827546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8CDE508-72C8-4AB5-AA9C-1584D31690E0}" type="datetimeFigureOut">
              <a:rPr lang="cs-CZ" smtClean="0"/>
              <a:pPr/>
              <a:t>24.4.2015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dirty="0" smtClean="0"/>
              <a:t>Kliknutím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6" name="Zástupný symbol pro zápatí 6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r>
              <a:rPr lang="cs-CZ" smtClean="0"/>
              <a:t>Tento projekt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B667E1-E601-4AAF-B95C-B25720D70A60}" type="slidenum">
              <a:rPr lang="cs-CZ" smtClean="0"/>
              <a:pPr/>
              <a:t>‹#›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1113671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96041091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664167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66416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664167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5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664167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6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664167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7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664167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8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6641679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9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5966416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10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744709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11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81233286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12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45855724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13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29321806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B667E1-E601-4AAF-B95C-B25720D70A60}" type="slidenum">
              <a:rPr lang="cs-CZ" smtClean="0"/>
              <a:pPr/>
              <a:t>14</a:t>
            </a:fld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7530196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gif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gif"/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 bwMode="white">
          <a:xfrm>
            <a:off x="0" y="5971032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-12192" y="6053328"/>
            <a:ext cx="2999232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3145536" y="6044184"/>
            <a:ext cx="9046464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3149600" y="4038600"/>
            <a:ext cx="8636000" cy="1828800"/>
          </a:xfrm>
        </p:spPr>
        <p:txBody>
          <a:bodyPr anchor="b"/>
          <a:lstStyle>
            <a:lvl1pPr>
              <a:defRPr cap="all" baseline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149600" y="6050037"/>
            <a:ext cx="8940800" cy="685800"/>
          </a:xfrm>
        </p:spPr>
        <p:txBody>
          <a:bodyPr anchor="ctr">
            <a:normAutofit/>
          </a:bodyPr>
          <a:lstStyle>
            <a:lvl1pPr marL="0" indent="0" algn="l">
              <a:buNone/>
              <a:defRPr sz="2600">
                <a:solidFill>
                  <a:srgbClr val="FFFFFF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>
          <a:xfrm>
            <a:off x="101600" y="6068699"/>
            <a:ext cx="2743200" cy="685800"/>
          </a:xfrm>
        </p:spPr>
        <p:txBody>
          <a:bodyPr>
            <a:noAutofit/>
          </a:bodyPr>
          <a:lstStyle>
            <a:lvl1pPr algn="ctr">
              <a:defRPr sz="2000">
                <a:solidFill>
                  <a:srgbClr val="FFFFFF"/>
                </a:solidFill>
              </a:defRPr>
            </a:lvl1pPr>
          </a:lstStyle>
          <a:p>
            <a:fld id="{B61BEF0D-F0BB-DE4B-95CE-6DB70DBA9567}" type="datetimeFigureOut">
              <a:rPr lang="en-US" smtClean="0"/>
              <a:pPr/>
              <a:t>4/24/2015</a:t>
            </a:fld>
            <a:endParaRPr lang="en-US" dirty="0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>
          <a:xfrm>
            <a:off x="2780524" y="236539"/>
            <a:ext cx="7823200" cy="365125"/>
          </a:xfrm>
        </p:spPr>
        <p:txBody>
          <a:bodyPr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>
          <a:xfrm>
            <a:off x="10668000" y="228600"/>
            <a:ext cx="11176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D57F1E4F-1CFF-5643-939E-217C01CDF565}" type="slidenum">
              <a:rPr lang="en-US" smtClean="0"/>
              <a:pPr/>
              <a:t>‹#›</a:t>
            </a:fld>
            <a:endParaRPr lang="en-US" dirty="0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6864" y="228600"/>
            <a:ext cx="10871200" cy="990600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816864" y="1600200"/>
            <a:ext cx="10871200" cy="44958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1828801" y="2743200"/>
            <a:ext cx="9497484" cy="1673225"/>
          </a:xfrm>
        </p:spPr>
        <p:txBody>
          <a:bodyPr anchor="t"/>
          <a:lstStyle>
            <a:lvl1pPr marL="0" indent="0">
              <a:buNone/>
              <a:defRPr sz="280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Obdélník 6"/>
          <p:cNvSpPr/>
          <p:nvPr/>
        </p:nvSpPr>
        <p:spPr bwMode="white">
          <a:xfrm>
            <a:off x="0" y="1524000"/>
            <a:ext cx="12192000" cy="114300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600200"/>
            <a:ext cx="1727200" cy="990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1828800" y="1600200"/>
            <a:ext cx="10363200" cy="990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828800" y="1600200"/>
            <a:ext cx="10160000" cy="990600"/>
          </a:xfrm>
        </p:spPr>
        <p:txBody>
          <a:bodyPr/>
          <a:lstStyle>
            <a:lvl1pPr algn="l">
              <a:buNone/>
              <a:defRPr sz="4400" b="0" cap="none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1752600"/>
            <a:ext cx="1727200" cy="701676"/>
          </a:xfrm>
        </p:spPr>
        <p:txBody>
          <a:bodyPr>
            <a:noAutofit/>
          </a:bodyPr>
          <a:lstStyle>
            <a:lvl1pPr>
              <a:defRPr sz="2400">
                <a:solidFill>
                  <a:srgbClr val="FFFFFF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812800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6459868" y="1589567"/>
            <a:ext cx="5181600" cy="45720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8" name="Zástupný symbol pro datum 7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cs-CZ" dirty="0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0D06EF73-9DB8-4763-865F-2F88181A4732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2" name="Zástupný symbol pro zápatí 11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11200" y="273050"/>
            <a:ext cx="10871200" cy="8699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812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quarter" idx="4"/>
          </p:nvPr>
        </p:nvSpPr>
        <p:spPr>
          <a:xfrm>
            <a:off x="6400800" y="2438400"/>
            <a:ext cx="5181600" cy="35814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5"/>
          </p:nvPr>
        </p:nvSpPr>
        <p:spPr/>
        <p:txBody>
          <a:bodyPr rtlCol="0"/>
          <a:lstStyle/>
          <a:p>
            <a:endParaRPr lang="cs-CZ" dirty="0"/>
          </a:p>
        </p:txBody>
      </p:sp>
      <p:sp>
        <p:nvSpPr>
          <p:cNvPr id="12" name="Zástupný symbol pro číslo snímku 11"/>
          <p:cNvSpPr>
            <a:spLocks noGrp="1"/>
          </p:cNvSpPr>
          <p:nvPr>
            <p:ph type="sldNum" sz="quarter" idx="16"/>
          </p:nvPr>
        </p:nvSpPr>
        <p:spPr/>
        <p:txBody>
          <a:bodyPr rtlCol="0"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7"/>
          </p:nvPr>
        </p:nvSpPr>
        <p:spPr/>
        <p:txBody>
          <a:bodyPr rtlCol="0"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16" name="Zástupný symbol pro text 15"/>
          <p:cNvSpPr>
            <a:spLocks noGrp="1"/>
          </p:cNvSpPr>
          <p:nvPr>
            <p:ph type="body" sz="quarter" idx="1"/>
          </p:nvPr>
        </p:nvSpPr>
        <p:spPr>
          <a:xfrm>
            <a:off x="812800" y="1752600"/>
            <a:ext cx="5181600" cy="640080"/>
          </a:xfrm>
          <a:solidFill>
            <a:schemeClr val="accent2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5" name="Zástupný symbol pro text 14"/>
          <p:cNvSpPr>
            <a:spLocks noGrp="1"/>
          </p:cNvSpPr>
          <p:nvPr>
            <p:ph type="body" sz="quarter" idx="3"/>
          </p:nvPr>
        </p:nvSpPr>
        <p:spPr>
          <a:xfrm>
            <a:off x="6400800" y="1752600"/>
            <a:ext cx="5181600" cy="640080"/>
          </a:xfrm>
          <a:solidFill>
            <a:schemeClr val="accent4"/>
          </a:solidFill>
        </p:spPr>
        <p:txBody>
          <a:bodyPr rtlCol="0" anchor="ctr"/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>
          <a:xfrm>
            <a:off x="0" y="6248400"/>
            <a:ext cx="711200" cy="381000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5" name="Obrázek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6" name="Obrázek 5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12800" y="273050"/>
            <a:ext cx="10769600" cy="869950"/>
          </a:xfrm>
        </p:spPr>
        <p:txBody>
          <a:bodyPr anchor="ctr"/>
          <a:lstStyle>
            <a:lvl1pPr algn="l">
              <a:buNone/>
              <a:defRPr sz="44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812800" y="1752600"/>
            <a:ext cx="2133600" cy="4343400"/>
          </a:xfrm>
          <a:ln w="50800" cap="sq" cmpd="dbl" algn="ctr">
            <a:solidFill>
              <a:schemeClr val="accent2"/>
            </a:solidFill>
            <a:prstDash val="solid"/>
            <a:miter lim="800000"/>
          </a:ln>
          <a:effectLst/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lIns="137160" tIns="182880" rIns="137160" bIns="91440"/>
          <a:lstStyle>
            <a:lvl1pPr marL="0" indent="0">
              <a:spcAft>
                <a:spcPts val="1000"/>
              </a:spcAft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3149600" y="1752600"/>
            <a:ext cx="8534400" cy="4419600"/>
          </a:xfrm>
        </p:spPr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2133600" y="5486400"/>
            <a:ext cx="9753600" cy="685800"/>
          </a:xfrm>
        </p:spPr>
        <p:txBody>
          <a:bodyPr/>
          <a:lstStyle>
            <a:lvl1pPr marL="0" indent="0">
              <a:buFontTx/>
              <a:buNone/>
              <a:defRPr sz="1700"/>
            </a:lvl1pPr>
            <a:lvl2pPr>
              <a:buFontTx/>
              <a:buNone/>
              <a:defRPr sz="1200"/>
            </a:lvl2pPr>
            <a:lvl3pPr>
              <a:buFontTx/>
              <a:buNone/>
              <a:defRPr sz="1000"/>
            </a:lvl3pPr>
            <a:lvl4pPr>
              <a:buFontTx/>
              <a:buNone/>
              <a:defRPr sz="900"/>
            </a:lvl4pPr>
            <a:lvl5pPr>
              <a:buFontTx/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8" name="Obdélník 7"/>
          <p:cNvSpPr/>
          <p:nvPr/>
        </p:nvSpPr>
        <p:spPr bwMode="white">
          <a:xfrm>
            <a:off x="-12192" y="4572000"/>
            <a:ext cx="12192000" cy="886968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-12192" y="4663440"/>
            <a:ext cx="1950720" cy="713232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2060448" y="4654296"/>
            <a:ext cx="10131552" cy="71323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133600" y="4648200"/>
            <a:ext cx="9753600" cy="685800"/>
          </a:xfrm>
        </p:spPr>
        <p:txBody>
          <a:bodyPr anchor="ctr"/>
          <a:lstStyle>
            <a:lvl1pPr algn="l">
              <a:buNone/>
              <a:defRPr sz="2800" b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1" name="Obdélník 10"/>
          <p:cNvSpPr/>
          <p:nvPr/>
        </p:nvSpPr>
        <p:spPr bwMode="white">
          <a:xfrm>
            <a:off x="1930400" y="0"/>
            <a:ext cx="134112" cy="6867144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>
          <a:xfrm>
            <a:off x="8331200" y="6248401"/>
            <a:ext cx="3556000" cy="365125"/>
          </a:xfrm>
        </p:spPr>
        <p:txBody>
          <a:bodyPr rtlCol="0"/>
          <a:lstStyle/>
          <a:p>
            <a:endParaRPr lang="cs-CZ" dirty="0"/>
          </a:p>
        </p:txBody>
      </p:sp>
      <p:sp>
        <p:nvSpPr>
          <p:cNvPr id="13" name="Zástupný symbol pro číslo snímku 12"/>
          <p:cNvSpPr>
            <a:spLocks noGrp="1"/>
          </p:cNvSpPr>
          <p:nvPr>
            <p:ph type="sldNum" sz="quarter" idx="11"/>
          </p:nvPr>
        </p:nvSpPr>
        <p:spPr>
          <a:xfrm>
            <a:off x="0" y="4667249"/>
            <a:ext cx="1930400" cy="663578"/>
          </a:xfrm>
        </p:spPr>
        <p:txBody>
          <a:bodyPr rtlCol="0"/>
          <a:lstStyle>
            <a:lvl1pPr>
              <a:defRPr sz="2800"/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sp>
        <p:nvSpPr>
          <p:cNvPr id="14" name="Zástupný symbol pro zápatí 13"/>
          <p:cNvSpPr>
            <a:spLocks noGrp="1"/>
          </p:cNvSpPr>
          <p:nvPr>
            <p:ph type="ftr" sz="quarter" idx="12"/>
          </p:nvPr>
        </p:nvSpPr>
        <p:spPr>
          <a:xfrm>
            <a:off x="2133600" y="6248207"/>
            <a:ext cx="6096000" cy="365125"/>
          </a:xfrm>
        </p:spPr>
        <p:txBody>
          <a:bodyPr rtlCol="0"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080768" y="0"/>
            <a:ext cx="10111232" cy="4568952"/>
          </a:xfrm>
          <a:solidFill>
            <a:schemeClr val="accent1">
              <a:tint val="40000"/>
            </a:schemeClr>
          </a:solidFill>
          <a:ln>
            <a:noFill/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pic>
        <p:nvPicPr>
          <p:cNvPr id="15" name="Obrázek 1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  <p:hf hdr="0" dt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37600" y="609601"/>
            <a:ext cx="2743200" cy="5516563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609600" y="609600"/>
            <a:ext cx="7416800" cy="5516564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8737600" y="6248403"/>
            <a:ext cx="2946400" cy="365125"/>
          </a:xfrm>
        </p:spPr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609602" y="6248208"/>
            <a:ext cx="7431311" cy="365125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8128424" y="0"/>
            <a:ext cx="426720" cy="6858000"/>
          </a:xfrm>
          <a:prstGeom prst="rect">
            <a:avLst/>
          </a:prstGeom>
          <a:solidFill>
            <a:srgbClr val="FFFFFF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8189384" y="609600"/>
            <a:ext cx="304800" cy="6248400"/>
          </a:xfrm>
          <a:prstGeom prst="rect">
            <a:avLst/>
          </a:prstGeom>
          <a:solidFill>
            <a:schemeClr val="accent1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8189384" y="0"/>
            <a:ext cx="304800" cy="533400"/>
          </a:xfrm>
          <a:prstGeom prst="rect">
            <a:avLst/>
          </a:prstGeom>
          <a:solidFill>
            <a:schemeClr val="accent2"/>
          </a:solidFill>
          <a:ln w="1905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 rot="5400000">
            <a:off x="8075084" y="103716"/>
            <a:ext cx="533400" cy="325968"/>
          </a:xfrm>
        </p:spPr>
        <p:txBody>
          <a:bodyPr/>
          <a:lstStyle/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iming>
    <p:tnLst>
      <p:par>
        <p:cTn id="1" dur="indefinite" restart="never" nodeType="tmRoot"/>
      </p:par>
    </p:tnLst>
  </p:timing>
  <p:hf hdr="0" dt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Úvodní snímek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295400" y="805068"/>
            <a:ext cx="9601200" cy="1904337"/>
          </a:xfrm>
        </p:spPr>
        <p:txBody>
          <a:bodyPr anchor="b">
            <a:noAutofit/>
          </a:bodyPr>
          <a:lstStyle>
            <a:lvl1pPr algn="ctr">
              <a:defRPr sz="6000"/>
            </a:lvl1pPr>
          </a:lstStyle>
          <a:p>
            <a:r>
              <a:rPr lang="cs-CZ" smtClean="0"/>
              <a:t>Kliknutím lze upravit styl.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55129"/>
            <a:ext cx="9601200" cy="914400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2400" cap="all" baseline="0"/>
            </a:lvl1pPr>
            <a:lvl2pPr marL="457200" indent="0" algn="ctr">
              <a:buNone/>
              <a:defRPr sz="28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cs-CZ" smtClean="0"/>
              <a:t>Kliknutím lze upravit styl předlohy.</a:t>
            </a:r>
            <a:endParaRPr lang="cs-CZ" dirty="0"/>
          </a:p>
        </p:txBody>
      </p:sp>
      <p:pic>
        <p:nvPicPr>
          <p:cNvPr id="8" name="Obrázek 7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034997" y="4793914"/>
            <a:ext cx="6120000" cy="1337336"/>
          </a:xfrm>
          <a:prstGeom prst="rect">
            <a:avLst/>
          </a:prstGeom>
        </p:spPr>
      </p:pic>
      <p:pic>
        <p:nvPicPr>
          <p:cNvPr id="21" name="Obrázek 20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780721" y="3633352"/>
            <a:ext cx="2627382" cy="1253613"/>
          </a:xfrm>
          <a:prstGeom prst="rect">
            <a:avLst/>
          </a:prstGeom>
        </p:spPr>
      </p:pic>
      <p:sp>
        <p:nvSpPr>
          <p:cNvPr id="22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2802772" y="6291470"/>
            <a:ext cx="7159752" cy="2377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382882087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4.gif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3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812800" y="228600"/>
            <a:ext cx="10871200" cy="9906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816864" y="1600200"/>
            <a:ext cx="10871200" cy="452628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8128000" y="6248401"/>
            <a:ext cx="3556000" cy="365125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812801" y="6248207"/>
            <a:ext cx="7228111" cy="365125"/>
          </a:xfrm>
          <a:prstGeom prst="rect">
            <a:avLst/>
          </a:prstGeom>
        </p:spPr>
        <p:txBody>
          <a:bodyPr vert="horz" anchor="ctr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 bwMode="white">
          <a:xfrm>
            <a:off x="0" y="1234440"/>
            <a:ext cx="12192000" cy="320040"/>
          </a:xfrm>
          <a:prstGeom prst="rect">
            <a:avLst/>
          </a:prstGeom>
          <a:solidFill>
            <a:srgbClr val="FFFFFF"/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0" y="1280160"/>
            <a:ext cx="711200" cy="228600"/>
          </a:xfrm>
          <a:prstGeom prst="rect">
            <a:avLst/>
          </a:prstGeom>
          <a:solidFill>
            <a:schemeClr val="accent2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787400" y="1280160"/>
            <a:ext cx="11404600" cy="22860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50800" cap="rnd" cmpd="dbl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0" y="1272222"/>
            <a:ext cx="711200" cy="244476"/>
          </a:xfrm>
          <a:prstGeom prst="rect">
            <a:avLst/>
          </a:prstGeom>
        </p:spPr>
        <p:txBody>
          <a:bodyPr vert="horz" anchor="ctr" anchorCtr="0">
            <a:normAutofit/>
          </a:bodyPr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CA8D9AD5-F248-4919-864A-CFD76CC027D6}" type="slidenum">
              <a:rPr lang="cs-CZ" smtClean="0"/>
              <a:pPr/>
              <a:t>‹#›</a:t>
            </a:fld>
            <a:endParaRPr lang="cs-CZ" dirty="0"/>
          </a:p>
        </p:txBody>
      </p:sp>
      <p:pic>
        <p:nvPicPr>
          <p:cNvPr id="10" name="Obrázek 9"/>
          <p:cNvPicPr>
            <a:picLocks noChangeAspect="1"/>
          </p:cNvPicPr>
          <p:nvPr userDrawn="1"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60872" y="5196694"/>
            <a:ext cx="5040000" cy="1101335"/>
          </a:xfrm>
          <a:prstGeom prst="rect">
            <a:avLst/>
          </a:prstGeom>
        </p:spPr>
      </p:pic>
      <p:pic>
        <p:nvPicPr>
          <p:cNvPr id="11" name="Obrázek 10"/>
          <p:cNvPicPr>
            <a:picLocks noChangeAspect="1"/>
          </p:cNvPicPr>
          <p:nvPr userDrawn="1"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9561444" y="0"/>
            <a:ext cx="2627382" cy="1253613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872" r:id="rId1"/>
    <p:sldLayoutId id="2147483873" r:id="rId2"/>
    <p:sldLayoutId id="2147483874" r:id="rId3"/>
    <p:sldLayoutId id="2147483875" r:id="rId4"/>
    <p:sldLayoutId id="2147483876" r:id="rId5"/>
    <p:sldLayoutId id="2147483877" r:id="rId6"/>
    <p:sldLayoutId id="2147483878" r:id="rId7"/>
    <p:sldLayoutId id="2147483879" r:id="rId8"/>
    <p:sldLayoutId id="2147483880" r:id="rId9"/>
    <p:sldLayoutId id="2147483881" r:id="rId10"/>
    <p:sldLayoutId id="2147483882" r:id="rId11"/>
    <p:sldLayoutId id="2147483883" r:id="rId12"/>
  </p:sldLayoutIdLst>
  <p:transition spd="med">
    <p:fade/>
  </p:transition>
  <p:timing>
    <p:tnLst>
      <p:par>
        <p:cTn id="1" dur="indefinite" restart="never" nodeType="tmRoot"/>
      </p:par>
    </p:tnLst>
  </p:timing>
  <p:hf hdr="0" dt="0"/>
  <p:txStyles>
    <p:titleStyle>
      <a:lvl1pPr algn="l" rtl="0" eaLnBrk="1" latinLnBrk="0" hangingPunct="1">
        <a:spcBef>
          <a:spcPct val="0"/>
        </a:spcBef>
        <a:buNone/>
        <a:defRPr kumimoji="0" sz="44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320040" indent="-320040" algn="l" rtl="0" eaLnBrk="1" latinLnBrk="0" hangingPunct="1">
        <a:spcBef>
          <a:spcPts val="700"/>
        </a:spcBef>
        <a:buClr>
          <a:schemeClr val="accent2"/>
        </a:buClr>
        <a:buSzPct val="60000"/>
        <a:buFont typeface="Wingdings"/>
        <a:buChar char=""/>
        <a:defRPr kumimoji="0" sz="29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ts val="550"/>
        </a:spcBef>
        <a:buClr>
          <a:schemeClr val="accent1"/>
        </a:buClr>
        <a:buSzPct val="70000"/>
        <a:buFont typeface="Wingdings 2"/>
        <a:buChar char="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rtl="0" eaLnBrk="1" latinLnBrk="0" hangingPunct="1">
        <a:spcBef>
          <a:spcPts val="500"/>
        </a:spcBef>
        <a:buClr>
          <a:schemeClr val="accent2"/>
        </a:buClr>
        <a:buSzPct val="75000"/>
        <a:buFont typeface="Wingdings"/>
        <a:buChar char="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28600" algn="l" rtl="0" eaLnBrk="1" latinLnBrk="0" hangingPunct="1">
        <a:spcBef>
          <a:spcPts val="400"/>
        </a:spcBef>
        <a:buClr>
          <a:schemeClr val="accent3"/>
        </a:buClr>
        <a:buSzPct val="7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-228600" algn="l" rtl="0" eaLnBrk="1" latinLnBrk="0" hangingPunct="1">
        <a:spcBef>
          <a:spcPts val="400"/>
        </a:spcBef>
        <a:buClr>
          <a:schemeClr val="accent4"/>
        </a:buClr>
        <a:buSzPct val="65000"/>
        <a:buFont typeface="Wingdings"/>
        <a:buChar char="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103120" indent="-228600" algn="l" rtl="0" eaLnBrk="1" latinLnBrk="0" hangingPunct="1">
        <a:spcBef>
          <a:spcPct val="20000"/>
        </a:spcBef>
        <a:buClr>
          <a:schemeClr val="accent1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2377440" indent="-228600" algn="l" rtl="0" eaLnBrk="1" latinLnBrk="0" hangingPunct="1">
        <a:spcBef>
          <a:spcPct val="20000"/>
        </a:spcBef>
        <a:buClr>
          <a:schemeClr val="accent2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651760" indent="-228600" algn="l" rtl="0" eaLnBrk="1" latinLnBrk="0" hangingPunct="1">
        <a:spcBef>
          <a:spcPct val="20000"/>
        </a:spcBef>
        <a:buClr>
          <a:schemeClr val="accent3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926080" indent="-228600" algn="l" rtl="0" eaLnBrk="1" latinLnBrk="0" hangingPunct="1">
        <a:spcBef>
          <a:spcPct val="20000"/>
        </a:spcBef>
        <a:buClr>
          <a:schemeClr val="accent4"/>
        </a:buClr>
        <a:buFont typeface="Wingdings"/>
        <a:buChar char="§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solidFill>
            <a:schemeClr val="accent1">
              <a:lumMod val="40000"/>
              <a:lumOff val="60000"/>
            </a:schemeClr>
          </a:solidFill>
        </p:spPr>
        <p:txBody>
          <a:bodyPr/>
          <a:lstStyle/>
          <a:p>
            <a:pPr marL="0" indent="0" algn="ctr" defTabSz="914400">
              <a:lnSpc>
                <a:spcPct val="90000"/>
              </a:lnSpc>
              <a:spcBef>
                <a:spcPts val="0"/>
              </a:spcBef>
              <a:buNone/>
            </a:pPr>
            <a:r>
              <a:rPr lang="cs-CZ" dirty="0" smtClean="0">
                <a:solidFill>
                  <a:schemeClr val="accent2">
                    <a:lumMod val="50000"/>
                  </a:schemeClr>
                </a:solidFill>
                <a:latin typeface="Castellar" panose="020A0402060406010301" pitchFamily="18" charset="0"/>
              </a:rPr>
              <a:t>MISKA </a:t>
            </a:r>
            <a:endParaRPr lang="cs-CZ" sz="6000" b="0" i="0" dirty="0">
              <a:solidFill>
                <a:schemeClr val="accent2">
                  <a:lumMod val="50000"/>
                </a:schemeClr>
              </a:solidFill>
              <a:latin typeface="Castellar" panose="020A0402060406010301" pitchFamily="18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295400" y="2709405"/>
            <a:ext cx="9601200" cy="914400"/>
          </a:xfrm>
          <a:solidFill>
            <a:schemeClr val="accent1">
              <a:lumMod val="75000"/>
            </a:schemeClr>
          </a:solidFill>
        </p:spPr>
        <p:txBody>
          <a:bodyPr/>
          <a:lstStyle/>
          <a:p>
            <a:pPr marL="0" indent="0" algn="ctr">
              <a:spcBef>
                <a:spcPts val="0"/>
              </a:spcBef>
              <a:buNone/>
            </a:pP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stellar" panose="020A0402060406010301" pitchFamily="18" charset="0"/>
              </a:rPr>
              <a:t>TVOŘÍME Z </a:t>
            </a:r>
            <a:r>
              <a:rPr lang="cs-CZ" dirty="0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stellar" panose="020A0402060406010301" pitchFamily="18" charset="0"/>
              </a:rPr>
              <a:t>KERAMICKÉ </a:t>
            </a:r>
            <a:r>
              <a:rPr lang="cs-CZ" dirty="0" err="1" smtClean="0">
                <a:solidFill>
                  <a:schemeClr val="accent2">
                    <a:lumMod val="60000"/>
                    <a:lumOff val="40000"/>
                  </a:schemeClr>
                </a:solidFill>
                <a:latin typeface="Castellar" panose="020A0402060406010301" pitchFamily="18" charset="0"/>
              </a:rPr>
              <a:t>HLÍNy</a:t>
            </a:r>
            <a:endParaRPr lang="cs-CZ" sz="2400" b="0" i="0" baseline="0" dirty="0">
              <a:solidFill>
                <a:schemeClr val="accent2">
                  <a:lumMod val="60000"/>
                  <a:lumOff val="40000"/>
                </a:schemeClr>
              </a:solidFill>
              <a:latin typeface="Castellar" panose="020A0402060406010301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6715426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2247705" y="6356839"/>
            <a:ext cx="8922043" cy="269044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2</a:t>
            </a:fld>
            <a:endParaRPr lang="cs-CZ" dirty="0"/>
          </a:p>
        </p:txBody>
      </p:sp>
      <p:pic>
        <p:nvPicPr>
          <p:cNvPr id="4" name="Picture 2" descr="E:\1.3.2015-Keramika Dum\DSCN3211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46530" y="538142"/>
            <a:ext cx="7830462" cy="45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807621" y="3964422"/>
            <a:ext cx="1848776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Připravíme si 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eramickou </a:t>
            </a:r>
          </a:p>
          <a:p>
            <a:r>
              <a:rPr lang="cs-CZ" sz="2400" dirty="0" smtClean="0"/>
              <a:t>hlínu.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452114973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9794239" cy="381193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3</a:t>
            </a:fld>
            <a:endParaRPr lang="cs-CZ" dirty="0"/>
          </a:p>
        </p:txBody>
      </p:sp>
      <p:pic>
        <p:nvPicPr>
          <p:cNvPr id="3074" name="Picture 2" descr="E:\1.3.2015-Keramika Dum\DSCN322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980562" y="304577"/>
            <a:ext cx="7379812" cy="4896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360374" y="4112789"/>
            <a:ext cx="2262542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Rozmícháme</a:t>
            </a:r>
          </a:p>
          <a:p>
            <a:r>
              <a:rPr lang="cs-CZ" sz="2400" dirty="0" smtClean="0"/>
              <a:t>keramickou hlínu </a:t>
            </a:r>
            <a:endParaRPr lang="cs-CZ" sz="2400" dirty="0"/>
          </a:p>
          <a:p>
            <a:r>
              <a:rPr lang="cs-CZ" sz="2400" dirty="0" smtClean="0"/>
              <a:t>s vodou – </a:t>
            </a:r>
            <a:r>
              <a:rPr lang="cs-CZ" sz="2400" dirty="0" err="1" smtClean="0"/>
              <a:t>šlikr</a:t>
            </a:r>
            <a:r>
              <a:rPr lang="cs-CZ" sz="2400" dirty="0" smtClean="0"/>
              <a:t>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1733376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10230337" cy="222931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4</a:t>
            </a:fld>
            <a:endParaRPr lang="cs-CZ" dirty="0"/>
          </a:p>
        </p:txBody>
      </p:sp>
      <p:pic>
        <p:nvPicPr>
          <p:cNvPr id="5122" name="Picture 2" descr="E:\1.3.2015-Keramika Dum\DSCN3224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77939" y="562180"/>
            <a:ext cx="7803727" cy="43900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9700599" y="4233818"/>
            <a:ext cx="2195281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Vybranou misku </a:t>
            </a:r>
          </a:p>
          <a:p>
            <a:r>
              <a:rPr lang="cs-CZ" sz="2400" dirty="0"/>
              <a:t>v</a:t>
            </a:r>
            <a:r>
              <a:rPr lang="cs-CZ" sz="2400" dirty="0" smtClean="0"/>
              <a:t>yložíme fólií.</a:t>
            </a:r>
            <a:endParaRPr lang="cs-CZ" sz="2400" dirty="0"/>
          </a:p>
        </p:txBody>
      </p:sp>
      <p:pic>
        <p:nvPicPr>
          <p:cNvPr id="6" name="Picture 2" descr="E:\1.3.2015-Keramika Dum\DSCN322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34744" y="249694"/>
            <a:ext cx="7090116" cy="4702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733376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E:\1.3.2015-Keramika Dum\DSCN3228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2694" y="742852"/>
            <a:ext cx="7679132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9794239" cy="381193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5</a:t>
            </a:fld>
            <a:endParaRPr lang="cs-CZ" dirty="0"/>
          </a:p>
        </p:txBody>
      </p:sp>
      <p:sp>
        <p:nvSpPr>
          <p:cNvPr id="4" name="TextovéPole 3"/>
          <p:cNvSpPr txBox="1"/>
          <p:nvPr/>
        </p:nvSpPr>
        <p:spPr>
          <a:xfrm>
            <a:off x="9051825" y="3594792"/>
            <a:ext cx="281083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/>
              <a:t>Z hlíny vymodelujeme</a:t>
            </a:r>
          </a:p>
          <a:p>
            <a:r>
              <a:rPr lang="cs-CZ" sz="2400" dirty="0"/>
              <a:t>k</a:t>
            </a:r>
            <a:r>
              <a:rPr lang="cs-CZ" sz="2400" dirty="0" smtClean="0"/>
              <a:t>uličku, zatlačíme</a:t>
            </a:r>
          </a:p>
          <a:p>
            <a:r>
              <a:rPr lang="cs-CZ" sz="2400" dirty="0"/>
              <a:t>p</a:t>
            </a:r>
            <a:r>
              <a:rPr lang="cs-CZ" sz="2400" dirty="0" smtClean="0"/>
              <a:t>alcem a potřeme</a:t>
            </a:r>
          </a:p>
          <a:p>
            <a:r>
              <a:rPr lang="cs-CZ" sz="2400" dirty="0" err="1"/>
              <a:t>š</a:t>
            </a:r>
            <a:r>
              <a:rPr lang="cs-CZ" sz="2400" dirty="0" err="1" smtClean="0"/>
              <a:t>likrem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6" name="Picture 2" descr="E:\1.3.2015-Keramika Dum\DSCN322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2693" y="742852"/>
            <a:ext cx="7679131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170" name="Picture 2" descr="E:\1.3.2015-Keramika Dum\DSCN3226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72691" y="742852"/>
            <a:ext cx="7679131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733376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E:\1.3.2015-Keramika Dum\DSCN32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97795" y="602603"/>
            <a:ext cx="7679130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2" descr="E:\1.3.2015-Keramika Dum\DSCN323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2023" y="602603"/>
            <a:ext cx="7679130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10216270" cy="381193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6</a:t>
            </a:fld>
            <a:endParaRPr lang="cs-CZ" dirty="0"/>
          </a:p>
        </p:txBody>
      </p:sp>
      <p:pic>
        <p:nvPicPr>
          <p:cNvPr id="11267" name="Picture 3" descr="E:\1.3.2015-Keramika Dum\DSCN3231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42023" y="602603"/>
            <a:ext cx="7679132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895515" y="3461837"/>
            <a:ext cx="3007555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Malé  kousky hlíny</a:t>
            </a:r>
          </a:p>
          <a:p>
            <a:r>
              <a:rPr lang="cs-CZ" sz="2400" dirty="0" smtClean="0"/>
              <a:t>lepíme k sobě,</a:t>
            </a:r>
          </a:p>
          <a:p>
            <a:r>
              <a:rPr lang="cs-CZ" sz="2400" dirty="0"/>
              <a:t>a</a:t>
            </a:r>
            <a:r>
              <a:rPr lang="cs-CZ" sz="2400" dirty="0" smtClean="0"/>
              <a:t> tiskneme ke stěně </a:t>
            </a:r>
            <a:endParaRPr lang="cs-CZ" sz="2400" dirty="0" smtClean="0"/>
          </a:p>
          <a:p>
            <a:r>
              <a:rPr lang="cs-CZ" sz="2400" dirty="0" smtClean="0"/>
              <a:t>misky</a:t>
            </a:r>
            <a:r>
              <a:rPr lang="cs-CZ" sz="2400" dirty="0" smtClean="0"/>
              <a:t>.</a:t>
            </a:r>
            <a:endParaRPr lang="cs-CZ" sz="2400" dirty="0"/>
          </a:p>
        </p:txBody>
      </p:sp>
      <p:pic>
        <p:nvPicPr>
          <p:cNvPr id="6" name="Picture 2" descr="E:\1.3.2015-Keramika Dum\DSCN3229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79206" y="602603"/>
            <a:ext cx="7679128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73337691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4" presetClass="exit" presetSubtype="10" fill="hold" nodeType="afterEffect">
                                  <p:stCondLst>
                                    <p:cond delay="100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10" dur="500"/>
                                        <p:tgtEl>
                                          <p:spTgt spid="1126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2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4" presetClass="entr" presetSubtype="5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9822374" cy="381193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7</a:t>
            </a:fld>
            <a:endParaRPr lang="cs-CZ" dirty="0"/>
          </a:p>
        </p:txBody>
      </p:sp>
      <p:pic>
        <p:nvPicPr>
          <p:cNvPr id="2050" name="Picture 2" descr="E:\1.3.2015-Keramika Dum\DSCN3245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223894" y="447485"/>
            <a:ext cx="7679131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8903025" y="3707352"/>
            <a:ext cx="2696764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Stěny misky musí být</a:t>
            </a:r>
          </a:p>
          <a:p>
            <a:r>
              <a:rPr lang="cs-CZ" sz="2400" dirty="0" smtClean="0"/>
              <a:t>dostatečně silné,</a:t>
            </a:r>
          </a:p>
          <a:p>
            <a:r>
              <a:rPr lang="cs-CZ" sz="2400" dirty="0" smtClean="0"/>
              <a:t>hlínu uhladíme.</a:t>
            </a:r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67357918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E:\1.3.2015-Keramika Dum\DSCN32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6583" y="563417"/>
            <a:ext cx="7679131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9864577" cy="381193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8</a:t>
            </a:fld>
            <a:endParaRPr lang="cs-CZ" dirty="0"/>
          </a:p>
        </p:txBody>
      </p:sp>
      <p:pic>
        <p:nvPicPr>
          <p:cNvPr id="3075" name="Picture 3" descr="E:\1.3.2015-Keramika Dum\DSCN3247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356584" y="563417"/>
            <a:ext cx="7679130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9035714" y="4192705"/>
            <a:ext cx="2475549" cy="101566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Misku vyklopíme</a:t>
            </a:r>
          </a:p>
          <a:p>
            <a:r>
              <a:rPr lang="cs-CZ" sz="2400" dirty="0"/>
              <a:t>a</a:t>
            </a:r>
            <a:r>
              <a:rPr lang="cs-CZ" sz="2400" dirty="0" smtClean="0"/>
              <a:t> odstraníme fólii. </a:t>
            </a:r>
          </a:p>
          <a:p>
            <a:endParaRPr lang="cs-CZ" sz="1200" dirty="0"/>
          </a:p>
        </p:txBody>
      </p:sp>
    </p:spTree>
    <p:extLst>
      <p:ext uri="{BB962C8B-B14F-4D97-AF65-F5344CB8AC3E}">
        <p14:creationId xmlns:p14="http://schemas.microsoft.com/office/powerpoint/2010/main" xmlns="" val="2673579186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xit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randombar(horizontal)">
                                      <p:cBhvr>
                                        <p:cTn id="6" dur="5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4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9892713" cy="381193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/>
              <a:pPr/>
              <a:t>9</a:t>
            </a:fld>
            <a:endParaRPr lang="cs-CZ" dirty="0"/>
          </a:p>
        </p:txBody>
      </p:sp>
      <p:pic>
        <p:nvPicPr>
          <p:cNvPr id="5123" name="Picture 3" descr="E:\1.3.2015-Keramika Dum\DSCN3257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107610" y="550731"/>
            <a:ext cx="7679131" cy="432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8786741" y="2385879"/>
            <a:ext cx="3009157" cy="304698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400" dirty="0" smtClean="0"/>
              <a:t>Misku převrátíme ,</a:t>
            </a:r>
          </a:p>
          <a:p>
            <a:r>
              <a:rPr lang="cs-CZ" sz="2400" dirty="0" smtClean="0"/>
              <a:t> necháme vyschnout</a:t>
            </a:r>
          </a:p>
          <a:p>
            <a:r>
              <a:rPr lang="cs-CZ" sz="2400" dirty="0"/>
              <a:t>a</a:t>
            </a:r>
            <a:r>
              <a:rPr lang="cs-CZ" sz="2400" dirty="0" smtClean="0"/>
              <a:t> dáme vypálit </a:t>
            </a:r>
          </a:p>
          <a:p>
            <a:r>
              <a:rPr lang="cs-CZ" sz="2400" dirty="0" smtClean="0"/>
              <a:t>do keramické pece.</a:t>
            </a:r>
          </a:p>
          <a:p>
            <a:endParaRPr lang="cs-CZ" sz="2400" dirty="0"/>
          </a:p>
          <a:p>
            <a:r>
              <a:rPr lang="cs-CZ" sz="2400" dirty="0" smtClean="0"/>
              <a:t>Vlevo  - vypálený  </a:t>
            </a:r>
            <a:endParaRPr lang="cs-CZ" sz="2400" dirty="0" smtClean="0"/>
          </a:p>
          <a:p>
            <a:r>
              <a:rPr lang="cs-CZ" sz="2400" dirty="0" smtClean="0"/>
              <a:t>výrobek</a:t>
            </a:r>
            <a:endParaRPr lang="cs-CZ" sz="2400" dirty="0" smtClean="0"/>
          </a:p>
          <a:p>
            <a:endParaRPr lang="cs-CZ" sz="2400" dirty="0"/>
          </a:p>
        </p:txBody>
      </p:sp>
    </p:spTree>
    <p:extLst>
      <p:ext uri="{BB962C8B-B14F-4D97-AF65-F5344CB8AC3E}">
        <p14:creationId xmlns:p14="http://schemas.microsoft.com/office/powerpoint/2010/main" xmlns="" val="2673579186"/>
      </p:ext>
    </p:extLst>
  </p:cSld>
  <p:clrMapOvr>
    <a:masterClrMapping/>
  </p:clrMapOvr>
  <p:transition spd="med">
    <p:fad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OBSAH PREZENTACE</a:t>
            </a: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12801" y="6248208"/>
            <a:ext cx="10005254" cy="20886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A8D9AD5-F248-4919-864A-CFD76CC027D6}" type="slidenum">
              <a:rPr lang="cs-CZ" smtClean="0"/>
              <a:pPr/>
              <a:t>10</a:t>
            </a:fld>
            <a:endParaRPr lang="cs-CZ" dirty="0"/>
          </a:p>
        </p:txBody>
      </p:sp>
      <p:sp>
        <p:nvSpPr>
          <p:cNvPr id="3" name="TextovéPole 2"/>
          <p:cNvSpPr txBox="1"/>
          <p:nvPr/>
        </p:nvSpPr>
        <p:spPr>
          <a:xfrm>
            <a:off x="1209822" y="2025748"/>
            <a:ext cx="674178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Prezentace obsahuje návod na tvorbu misky za použití keramické hlíny.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1255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8200" y="657095"/>
            <a:ext cx="10515600" cy="1033593"/>
          </a:xfrm>
        </p:spPr>
        <p:txBody>
          <a:bodyPr>
            <a:normAutofit/>
          </a:bodyPr>
          <a:lstStyle/>
          <a:p>
            <a:r>
              <a:rPr lang="cs-CZ" b="1" dirty="0"/>
              <a:t>Prvky </a:t>
            </a:r>
            <a:r>
              <a:rPr lang="cs-CZ" b="1" dirty="0" smtClean="0"/>
              <a:t>polytechnické </a:t>
            </a:r>
            <a:r>
              <a:rPr lang="cs-CZ" b="1" dirty="0"/>
              <a:t>výchovy</a:t>
            </a:r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9948984" cy="377676"/>
          </a:xfrm>
        </p:spPr>
        <p:txBody>
          <a:bodyPr/>
          <a:lstStyle/>
          <a:p>
            <a:r>
              <a:rPr lang="cs-CZ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A8D9AD5-F248-4919-864A-CFD76CC027D6}" type="slidenum">
              <a:rPr lang="cs-CZ" smtClean="0"/>
              <a:pPr/>
              <a:t>11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>
          <a:xfrm>
            <a:off x="838200" y="1690688"/>
            <a:ext cx="10515600" cy="3362195"/>
          </a:xfrm>
        </p:spPr>
        <p:txBody>
          <a:bodyPr>
            <a:normAutofit fontScale="92500" lnSpcReduction="20000"/>
          </a:bodyPr>
          <a:lstStyle/>
          <a:p>
            <a:pPr marL="45720" indent="0"/>
            <a:r>
              <a:rPr lang="cs-CZ" dirty="0" smtClean="0"/>
              <a:t>  Integrovaný blok: Předvedu, co už dovedu</a:t>
            </a:r>
          </a:p>
          <a:p>
            <a:pPr marL="45720" indent="0"/>
            <a:r>
              <a:rPr lang="cs-CZ" dirty="0" smtClean="0"/>
              <a:t>  Vzdělávací oblast: Dítě a společnost</a:t>
            </a:r>
          </a:p>
          <a:p>
            <a:pPr marL="45720" indent="0"/>
            <a:r>
              <a:rPr lang="cs-CZ" dirty="0" smtClean="0"/>
              <a:t>  Téma: Tradiční řemesla a seznámení s nimi</a:t>
            </a:r>
          </a:p>
          <a:p>
            <a:pPr marL="45720" indent="0"/>
            <a:r>
              <a:rPr lang="cs-CZ" dirty="0" smtClean="0"/>
              <a:t>  Konkretizované výstupy: Zobrazovat reálné předměty různými     	výtvarnými prostředky. Seznamovat se s postupy při výtvarný 	činnostech.</a:t>
            </a:r>
          </a:p>
          <a:p>
            <a:pPr marL="45720" indent="0"/>
            <a:r>
              <a:rPr lang="cs-CZ" dirty="0"/>
              <a:t> </a:t>
            </a:r>
            <a:r>
              <a:rPr lang="cs-CZ" dirty="0" smtClean="0"/>
              <a:t> Cíle: Zachycovat skutečnosti ze svého okolí pomocí výtvarných 	 </a:t>
            </a:r>
            <a:r>
              <a:rPr lang="cs-CZ" dirty="0"/>
              <a:t>	</a:t>
            </a:r>
            <a:r>
              <a:rPr lang="cs-CZ" dirty="0" smtClean="0"/>
              <a:t>činností, dovedností a technik.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3776505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cs-CZ" dirty="0" smtClean="0"/>
              <a:t>Fotografie z archivu autorky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553003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Metodický postup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sz="27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9583224" cy="391744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A8D9AD5-F248-4919-864A-CFD76CC027D6}" type="slidenum">
              <a:rPr lang="cs-CZ" smtClean="0"/>
              <a:pPr/>
              <a:t>13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marL="45720" indent="0">
              <a:buNone/>
            </a:pPr>
            <a:r>
              <a:rPr lang="cs-CZ" dirty="0" smtClean="0"/>
              <a:t>1. Na základě prohlížených fotografií se děti seznámí s postupem výtvarné práce.</a:t>
            </a:r>
          </a:p>
          <a:p>
            <a:pPr marL="45720" indent="0">
              <a:buNone/>
            </a:pPr>
            <a:r>
              <a:rPr lang="cs-CZ" dirty="0" smtClean="0"/>
              <a:t>2. </a:t>
            </a:r>
            <a:r>
              <a:rPr lang="cs-CZ" dirty="0"/>
              <a:t>P</a:t>
            </a:r>
            <a:r>
              <a:rPr lang="cs-CZ" dirty="0" smtClean="0"/>
              <a:t>ři opakovaném prohlížení se mohou děti zapojit a pracovat na výrobě misky dle návodu na fotografiích.</a:t>
            </a:r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16012448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b="1" dirty="0" smtClean="0"/>
              <a:t>Materiály, pomůcky</a:t>
            </a:r>
            <a:r>
              <a:rPr lang="cs-CZ" b="1" dirty="0"/>
              <a:t/>
            </a:r>
            <a:br>
              <a:rPr lang="cs-CZ" b="1" dirty="0"/>
            </a:br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9977119" cy="228793"/>
          </a:xfrm>
        </p:spPr>
        <p:txBody>
          <a:bodyPr/>
          <a:lstStyle/>
          <a:p>
            <a:r>
              <a:rPr lang="cs-CZ" dirty="0" smtClean="0"/>
              <a:t>Projekt CZ.1.07/1.3.00/48.0075 je spolufinancován Evropským sociálním fondem a státním rozpočtem České republiky.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>
            <a:normAutofit fontScale="85000" lnSpcReduction="20000"/>
          </a:bodyPr>
          <a:lstStyle/>
          <a:p>
            <a:fld id="{CA8D9AD5-F248-4919-864A-CFD76CC027D6}" type="slidenum">
              <a:rPr lang="cs-CZ" smtClean="0"/>
              <a:pPr/>
              <a:t>14</a:t>
            </a:fld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/>
            <a:r>
              <a:rPr lang="cs-CZ" dirty="0" smtClean="0"/>
              <a:t>Dotyková </a:t>
            </a:r>
            <a:r>
              <a:rPr lang="cs-CZ" dirty="0"/>
              <a:t>obrazovka, připojená k </a:t>
            </a:r>
            <a:r>
              <a:rPr lang="cs-CZ" dirty="0" smtClean="0"/>
              <a:t>PC</a:t>
            </a:r>
            <a:endParaRPr lang="cs-CZ" b="1" dirty="0"/>
          </a:p>
          <a:p>
            <a:r>
              <a:rPr lang="cs-CZ" dirty="0" smtClean="0"/>
              <a:t>Keramická hlína, voda, štětec, miska na </a:t>
            </a:r>
            <a:r>
              <a:rPr lang="cs-CZ" dirty="0" err="1" smtClean="0"/>
              <a:t>šlikr</a:t>
            </a:r>
            <a:r>
              <a:rPr lang="cs-CZ" dirty="0" smtClean="0"/>
              <a:t>, miska na tvarování, sáček </a:t>
            </a:r>
            <a:endParaRPr lang="cs-CZ" dirty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978014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>
          <a:xfrm>
            <a:off x="812801" y="6248207"/>
            <a:ext cx="9766104" cy="381193"/>
          </a:xfrm>
        </p:spPr>
        <p:txBody>
          <a:bodyPr/>
          <a:lstStyle/>
          <a:p>
            <a:r>
              <a:rPr lang="cs-CZ" dirty="0" smtClean="0">
                <a:solidFill>
                  <a:prstClr val="black"/>
                </a:solidFill>
              </a:rPr>
              <a:t>Projekt CZ.1.07/1.3.00/48.0075 je spolufinancován Evropským sociálním fondem a státním rozpočtem České republiky.</a:t>
            </a:r>
            <a:endParaRPr lang="cs-CZ" dirty="0">
              <a:solidFill>
                <a:prstClr val="black"/>
              </a:solidFill>
            </a:endParaRPr>
          </a:p>
        </p:txBody>
      </p:sp>
      <p:sp>
        <p:nvSpPr>
          <p:cNvPr id="3" name="Zástupný symbol pro číslo snímku 2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A8D9AD5-F248-4919-864A-CFD76CC027D6}" type="slidenum">
              <a:rPr lang="cs-CZ" smtClean="0">
                <a:solidFill>
                  <a:prstClr val="black"/>
                </a:solidFill>
              </a:rPr>
              <a:pPr/>
              <a:t>15</a:t>
            </a:fld>
            <a:endParaRPr lang="cs-CZ" dirty="0">
              <a:solidFill>
                <a:prstClr val="black"/>
              </a:solidFill>
            </a:endParaRPr>
          </a:p>
        </p:txBody>
      </p:sp>
      <p:grpSp>
        <p:nvGrpSpPr>
          <p:cNvPr id="5" name="Skupina 4"/>
          <p:cNvGrpSpPr/>
          <p:nvPr/>
        </p:nvGrpSpPr>
        <p:grpSpPr>
          <a:xfrm>
            <a:off x="1921041" y="1118395"/>
            <a:ext cx="7513903" cy="4066669"/>
            <a:chOff x="3057284" y="750955"/>
            <a:chExt cx="4242876" cy="3500865"/>
          </a:xfrm>
        </p:grpSpPr>
        <p:sp>
          <p:nvSpPr>
            <p:cNvPr id="6" name="Volný tvar 5"/>
            <p:cNvSpPr/>
            <p:nvPr/>
          </p:nvSpPr>
          <p:spPr>
            <a:xfrm>
              <a:off x="3057284" y="221659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Vnímat vliv techniky na společnost a přírodu</a:t>
              </a:r>
            </a:p>
          </p:txBody>
        </p:sp>
        <p:sp>
          <p:nvSpPr>
            <p:cNvPr id="10" name="Volný tvar 9"/>
            <p:cNvSpPr/>
            <p:nvPr/>
          </p:nvSpPr>
          <p:spPr>
            <a:xfrm>
              <a:off x="4377271" y="147732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Směrovat děti </a:t>
              </a:r>
              <a:r>
                <a:rPr lang="cs-CZ" sz="1600" b="1" dirty="0">
                  <a:solidFill>
                    <a:schemeClr val="tx1"/>
                  </a:solidFill>
                </a:rPr>
                <a:t>k získávání základních pracovních dovedností a 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návyků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4" name="Volný tvar 13"/>
            <p:cNvSpPr/>
            <p:nvPr/>
          </p:nvSpPr>
          <p:spPr>
            <a:xfrm>
              <a:off x="3058097" y="753932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 smtClean="0">
                  <a:solidFill>
                    <a:schemeClr val="tx1"/>
                  </a:solidFill>
                </a:rPr>
                <a:t>Chápat </a:t>
              </a:r>
              <a:r>
                <a:rPr lang="cs-CZ" sz="1600" b="1" dirty="0">
                  <a:solidFill>
                    <a:schemeClr val="tx1"/>
                  </a:solidFill>
                </a:rPr>
                <a:t>p</a:t>
              </a:r>
              <a:r>
                <a:rPr lang="cs-CZ" sz="1600" b="1" dirty="0" smtClean="0">
                  <a:solidFill>
                    <a:schemeClr val="tx1"/>
                  </a:solidFill>
                </a:rPr>
                <a:t>ostavení techniky a technických oborů v životě lidstva jako devízu</a:t>
              </a:r>
              <a:endParaRPr lang="cs-CZ" sz="1600" b="1" dirty="0">
                <a:solidFill>
                  <a:schemeClr val="tx1"/>
                </a:solidFill>
              </a:endParaRPr>
            </a:p>
          </p:txBody>
        </p:sp>
        <p:sp>
          <p:nvSpPr>
            <p:cNvPr id="18" name="Volný tvar 17"/>
            <p:cNvSpPr/>
            <p:nvPr/>
          </p:nvSpPr>
          <p:spPr>
            <a:xfrm>
              <a:off x="5695633" y="750955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Učit děti základním poznatkům o technice</a:t>
              </a:r>
            </a:p>
          </p:txBody>
        </p:sp>
        <p:sp>
          <p:nvSpPr>
            <p:cNvPr id="22" name="Volný tvar 21"/>
            <p:cNvSpPr/>
            <p:nvPr/>
          </p:nvSpPr>
          <p:spPr>
            <a:xfrm>
              <a:off x="5695633" y="2135474"/>
              <a:ext cx="1604527" cy="1441328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Vést děti ke kooperativnímu hodnocení a sebehodnocení</a:t>
              </a:r>
            </a:p>
          </p:txBody>
        </p:sp>
        <p:sp>
          <p:nvSpPr>
            <p:cNvPr id="30" name="Volný tvar 29"/>
            <p:cNvSpPr/>
            <p:nvPr/>
          </p:nvSpPr>
          <p:spPr>
            <a:xfrm>
              <a:off x="4375646" y="2935523"/>
              <a:ext cx="1532940" cy="1316297"/>
            </a:xfrm>
            <a:custGeom>
              <a:avLst/>
              <a:gdLst>
                <a:gd name="connsiteX0" fmla="*/ 0 w 1532940"/>
                <a:gd name="connsiteY0" fmla="*/ 658149 h 1316297"/>
                <a:gd name="connsiteX1" fmla="*/ 329074 w 1532940"/>
                <a:gd name="connsiteY1" fmla="*/ 0 h 1316297"/>
                <a:gd name="connsiteX2" fmla="*/ 1203866 w 1532940"/>
                <a:gd name="connsiteY2" fmla="*/ 0 h 1316297"/>
                <a:gd name="connsiteX3" fmla="*/ 1532940 w 1532940"/>
                <a:gd name="connsiteY3" fmla="*/ 658149 h 1316297"/>
                <a:gd name="connsiteX4" fmla="*/ 1203866 w 1532940"/>
                <a:gd name="connsiteY4" fmla="*/ 1316297 h 1316297"/>
                <a:gd name="connsiteX5" fmla="*/ 329074 w 1532940"/>
                <a:gd name="connsiteY5" fmla="*/ 1316297 h 1316297"/>
                <a:gd name="connsiteX6" fmla="*/ 0 w 1532940"/>
                <a:gd name="connsiteY6" fmla="*/ 658149 h 13162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532940" h="1316297">
                  <a:moveTo>
                    <a:pt x="0" y="658149"/>
                  </a:moveTo>
                  <a:lnTo>
                    <a:pt x="329074" y="0"/>
                  </a:lnTo>
                  <a:lnTo>
                    <a:pt x="1203866" y="0"/>
                  </a:lnTo>
                  <a:lnTo>
                    <a:pt x="1532940" y="658149"/>
                  </a:lnTo>
                  <a:lnTo>
                    <a:pt x="1203866" y="1316297"/>
                  </a:lnTo>
                  <a:lnTo>
                    <a:pt x="329074" y="1316297"/>
                  </a:lnTo>
                  <a:lnTo>
                    <a:pt x="0" y="658149"/>
                  </a:lnTo>
                  <a:close/>
                </a:path>
              </a:pathLst>
            </a:custGeom>
          </p:spPr>
          <p:style>
            <a:lnRef idx="2">
              <a:schemeClr val="accent1">
                <a:hueOff val="0"/>
                <a:satOff val="0"/>
                <a:lumOff val="0"/>
                <a:alphaOff val="0"/>
              </a:schemeClr>
            </a:lnRef>
            <a:fillRef idx="1">
              <a:schemeClr val="accent1">
                <a:hueOff val="0"/>
                <a:satOff val="0"/>
                <a:lumOff val="0"/>
                <a:alphaOff val="0"/>
              </a:schemeClr>
            </a:fillRef>
            <a:effectRef idx="0">
              <a:schemeClr val="accent1">
                <a:hueOff val="0"/>
                <a:satOff val="0"/>
                <a:lumOff val="0"/>
                <a:alphaOff val="0"/>
              </a:schemeClr>
            </a:effectRef>
            <a:fontRef idx="minor">
              <a:schemeClr val="lt1"/>
            </a:fontRef>
          </p:style>
          <p:txBody>
            <a:bodyPr spcFirstLastPara="0" vert="horz" wrap="square" lIns="237436" tIns="216581" rIns="237436" bIns="216581" numCol="1" spcCol="1270" anchor="ctr" anchorCtr="0">
              <a:noAutofit/>
            </a:bodyPr>
            <a:lstStyle/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Podpořit rozvoj myšlenkového potenciálu</a:t>
              </a:r>
            </a:p>
            <a:p>
              <a:pPr algn="ctr" defTabSz="4445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cs-CZ" sz="1600" b="1" dirty="0">
                  <a:solidFill>
                    <a:schemeClr val="tx1"/>
                  </a:solidFill>
                </a:rPr>
                <a:t>dětí</a:t>
              </a:r>
            </a:p>
          </p:txBody>
        </p:sp>
      </p:grpSp>
      <p:sp>
        <p:nvSpPr>
          <p:cNvPr id="12" name="Nadpis 1"/>
          <p:cNvSpPr txBox="1">
            <a:spLocks/>
          </p:cNvSpPr>
          <p:nvPr/>
        </p:nvSpPr>
        <p:spPr>
          <a:xfrm>
            <a:off x="701040" y="479861"/>
            <a:ext cx="9509760" cy="1088136"/>
          </a:xfrm>
          <a:prstGeom prst="rect">
            <a:avLst/>
          </a:prstGeom>
        </p:spPr>
        <p:txBody>
          <a:bodyPr>
            <a:normAutofit fontScale="4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cs-CZ" sz="44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2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Cíle polytechnické výchovy</a:t>
            </a:r>
            <a:br>
              <a:rPr lang="cs-CZ" sz="6700" b="1" dirty="0" smtClean="0">
                <a:solidFill>
                  <a:schemeClr val="tx2"/>
                </a:solidFill>
                <a:latin typeface="+mj-lt"/>
                <a:ea typeface="+mj-ea"/>
                <a:cs typeface="+mj-cs"/>
              </a:rPr>
            </a:br>
            <a:endParaRPr lang="cs-CZ" sz="6700" b="1" dirty="0">
              <a:solidFill>
                <a:schemeClr val="tx2"/>
              </a:solidFill>
              <a:latin typeface="+mj-lt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156042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edián">
  <a:themeElements>
    <a:clrScheme name="Medián">
      <a:dk1>
        <a:sysClr val="windowText" lastClr="000000"/>
      </a:dk1>
      <a:lt1>
        <a:sysClr val="window" lastClr="FFFFFF"/>
      </a:lt1>
      <a:dk2>
        <a:srgbClr val="775F55"/>
      </a:dk2>
      <a:lt2>
        <a:srgbClr val="EBDDC3"/>
      </a:lt2>
      <a:accent1>
        <a:srgbClr val="94B6D2"/>
      </a:accent1>
      <a:accent2>
        <a:srgbClr val="DD8047"/>
      </a:accent2>
      <a:accent3>
        <a:srgbClr val="A5AB81"/>
      </a:accent3>
      <a:accent4>
        <a:srgbClr val="D8B25C"/>
      </a:accent4>
      <a:accent5>
        <a:srgbClr val="7BA79D"/>
      </a:accent5>
      <a:accent6>
        <a:srgbClr val="968C8C"/>
      </a:accent6>
      <a:hlink>
        <a:srgbClr val="F7B615"/>
      </a:hlink>
      <a:folHlink>
        <a:srgbClr val="704404"/>
      </a:folHlink>
    </a:clrScheme>
    <a:fontScheme name="Medián">
      <a:maj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Tw Cen MT"/>
        <a:ea typeface=""/>
        <a:cs typeface=""/>
        <a:font script="Grek" typeface="Calibri"/>
        <a:font script="Cyrl" typeface="Calibri"/>
        <a:font script="Jpan" typeface="HGPｺﾞｼｯｸE"/>
        <a:font script="Hang" typeface="HY얕은샘물M"/>
        <a:font script="Hans" typeface="华文仿宋"/>
        <a:font script="Hant" typeface="微軟正黑體"/>
        <a:font script="Arab" typeface="Arial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Medián">
      <a:fillStyleLst>
        <a:solidFill>
          <a:schemeClr val="phClr"/>
        </a:solidFill>
        <a:solidFill>
          <a:schemeClr val="phClr">
            <a:tint val="50000"/>
          </a:schemeClr>
        </a:solidFill>
        <a:solidFill>
          <a:schemeClr val="phClr"/>
        </a:solidFill>
      </a:fillStyleLst>
      <a:lnStyleLst>
        <a:ln w="100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47625" cap="flat" cmpd="dbl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300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  <a:scene3d>
            <a:camera prst="isometricTopDown" fov="0">
              <a:rot lat="0" lon="0" rev="0"/>
            </a:camera>
            <a:lightRig rig="balanced" dir="t">
              <a:rot lat="0" lon="0" rev="13800000"/>
            </a:lightRig>
          </a:scene3d>
          <a:sp3d extrusionH="12700" prstMaterial="plastic">
            <a:bevelT w="38100" h="25400" prst="softRound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  <a:blipFill>
          <a:blip xmlns:r="http://schemas.openxmlformats.org/officeDocument/2006/relationships" r:embed="rId2">
            <a:duotone>
              <a:schemeClr val="phClr">
                <a:shade val="90000"/>
                <a:satMod val="140000"/>
              </a:schemeClr>
              <a:schemeClr val="phClr">
                <a:satMod val="12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Sheer Green">
      <a:dk1>
        <a:srgbClr val="404040"/>
      </a:dk1>
      <a:lt1>
        <a:sysClr val="window" lastClr="FFFFFF"/>
      </a:lt1>
      <a:dk2>
        <a:srgbClr val="624D38"/>
      </a:dk2>
      <a:lt2>
        <a:srgbClr val="F2F2E2"/>
      </a:lt2>
      <a:accent1>
        <a:srgbClr val="72C23C"/>
      </a:accent1>
      <a:accent2>
        <a:srgbClr val="F4CC20"/>
      </a:accent2>
      <a:accent3>
        <a:srgbClr val="53B6BB"/>
      </a:accent3>
      <a:accent4>
        <a:srgbClr val="BA7CC0"/>
      </a:accent4>
      <a:accent5>
        <a:srgbClr val="ED635A"/>
      </a:accent5>
      <a:accent6>
        <a:srgbClr val="EE9B40"/>
      </a:accent6>
      <a:hlink>
        <a:srgbClr val="53B6BB"/>
      </a:hlink>
      <a:folHlink>
        <a:srgbClr val="B68DC0"/>
      </a:folHlink>
    </a:clrScheme>
    <a:fontScheme name="Century Gothic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67000"/>
                <a:satMod val="105000"/>
                <a:lumMod val="110000"/>
              </a:schemeClr>
            </a:gs>
            <a:gs pos="50000">
              <a:schemeClr val="phClr">
                <a:tint val="73000"/>
                <a:satMod val="103000"/>
                <a:lumMod val="105000"/>
              </a:schemeClr>
            </a:gs>
            <a:gs pos="100000">
              <a:schemeClr val="phClr">
                <a:tint val="81000"/>
                <a:satMod val="109000"/>
                <a:lumMod val="105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4000"/>
                <a:satMod val="103000"/>
                <a:lumMod val="102000"/>
              </a:schemeClr>
            </a:gs>
            <a:gs pos="50000">
              <a:schemeClr val="phClr">
                <a:shade val="100000"/>
                <a:satMod val="110000"/>
                <a:lumMod val="100000"/>
              </a:schemeClr>
            </a:gs>
            <a:gs pos="100000">
              <a:schemeClr val="phClr">
                <a:shade val="78000"/>
                <a:satMod val="120000"/>
                <a:lumMod val="99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item1.xml><?xml version="1.0" encoding="utf-8"?>
<?mso-contentType ?>
<FormTemplates xmlns="http://schemas.microsoft.com/sharepoint/v3/contenttype/forms">
  <Display>DocumentLibraryForm</Display>
  <Edit>AssetEditForm</Edit>
  <New>DocumentLibraryForm</New>
</FormTemplates>
</file>

<file path=customXml/itemProps1.xml><?xml version="1.0" encoding="utf-8"?>
<ds:datastoreItem xmlns:ds="http://schemas.openxmlformats.org/officeDocument/2006/customXml" ds:itemID="{204C4809-32CE-4D76-8837-BF87A221E813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Median</Template>
  <TotalTime>0</TotalTime>
  <Words>419</Words>
  <Application>Microsoft Office PowerPoint</Application>
  <PresentationFormat>Vlastní</PresentationFormat>
  <Paragraphs>95</Paragraphs>
  <Slides>15</Slides>
  <Notes>14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15</vt:i4>
      </vt:variant>
    </vt:vector>
  </HeadingPairs>
  <TitlesOfParts>
    <vt:vector size="16" baseType="lpstr">
      <vt:lpstr>Medián</vt:lpstr>
      <vt:lpstr>MISKA </vt:lpstr>
      <vt:lpstr>Snímek 2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OBSAH PREZENTACE</vt:lpstr>
      <vt:lpstr>Prvky polytechnické výchovy</vt:lpstr>
      <vt:lpstr>Použité zdroje</vt:lpstr>
      <vt:lpstr>Metodický postup </vt:lpstr>
      <vt:lpstr>Materiály, pomůcky </vt:lpstr>
      <vt:lpstr>Snímek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2014-08-05T12:38:58Z</dcterms:created>
  <dcterms:modified xsi:type="dcterms:W3CDTF">2015-04-24T15:22:56Z</dcterms:modified>
  <cp:version/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TemplateID">
    <vt:lpwstr>TC029208979991</vt:lpwstr>
  </property>
</Properties>
</file>