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72" r:id="rId3"/>
    <p:sldId id="282" r:id="rId4"/>
    <p:sldId id="285" r:id="rId5"/>
    <p:sldId id="286" r:id="rId6"/>
    <p:sldId id="287" r:id="rId7"/>
    <p:sldId id="275" r:id="rId8"/>
    <p:sldId id="276" r:id="rId9"/>
    <p:sldId id="277" r:id="rId10"/>
    <p:sldId id="278" r:id="rId11"/>
    <p:sldId id="279" r:id="rId12"/>
    <p:sldId id="280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8E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6">
    <p:pos x="7680" y="-46"/>
    <p:text/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7">
    <p:pos x="7680" y="-46"/>
    <p:text/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8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24.4.2015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24.4.2015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comments" Target="../comments/commen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12" Type="http://schemas.openxmlformats.org/officeDocument/2006/relationships/comments" Target="../comments/comment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11" Type="http://schemas.microsoft.com/office/2007/relationships/hdphoto" Target="../media/hdphoto6.wdp"/><Relationship Id="rId5" Type="http://schemas.microsoft.com/office/2007/relationships/hdphoto" Target="../media/hdphoto3.wdp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12" Type="http://schemas.openxmlformats.org/officeDocument/2006/relationships/comments" Target="../comments/comment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11" Type="http://schemas.microsoft.com/office/2007/relationships/hdphoto" Target="../media/hdphoto7.wdp"/><Relationship Id="rId5" Type="http://schemas.microsoft.com/office/2007/relationships/hdphoto" Target="../media/hdphoto3.wdp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12" Type="http://schemas.openxmlformats.org/officeDocument/2006/relationships/comments" Target="../comments/comment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11" Type="http://schemas.microsoft.com/office/2007/relationships/hdphoto" Target="../media/hdphoto8.wdp"/><Relationship Id="rId5" Type="http://schemas.microsoft.com/office/2007/relationships/hdphoto" Target="../media/hdphoto3.wdp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Poznej stín zvířátka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Rozlišování obrazných znaků a symbolů, grafické vyjadřování</a:t>
            </a:r>
          </a:p>
          <a:p>
            <a:pPr marL="0" indent="0" algn="ctr">
              <a:spcBef>
                <a:spcPts val="0"/>
              </a:spcBef>
              <a:buNone/>
            </a:pP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9152" b="72970" l="15182" r="765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12" t="28421" r="23509" b="28474"/>
          <a:stretch/>
        </p:blipFill>
        <p:spPr>
          <a:xfrm>
            <a:off x="875278" y="1715609"/>
            <a:ext cx="6981574" cy="366528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9152" b="72970" l="15182" r="76500"/>
                    </a14:imgEffect>
                    <a14:imgEffect>
                      <a14:artisticBlur/>
                    </a14:imgEffect>
                    <a14:imgEffect>
                      <a14:colorTemperature colorTemp="47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12" t="28421" r="23509" b="28474"/>
          <a:stretch/>
        </p:blipFill>
        <p:spPr>
          <a:xfrm>
            <a:off x="9666039" y="2403862"/>
            <a:ext cx="1745321" cy="916283"/>
          </a:xfrm>
          <a:prstGeom prst="rect">
            <a:avLst/>
          </a:prstGeom>
          <a:noFill/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6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394" b="91758" l="8364" r="53955"/>
                    </a14:imgEffect>
                    <a14:imgEffect>
                      <a14:artisticGlowEdges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46" t="6197" r="43668" b="7042"/>
          <a:stretch/>
        </p:blipFill>
        <p:spPr>
          <a:xfrm rot="5400000">
            <a:off x="9813820" y="338876"/>
            <a:ext cx="1097793" cy="139335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8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1636" b="84667" l="11864" r="72182">
                        <a14:foregroundMark x1="43636" y1="54848" x2="42227" y2="80727"/>
                        <a14:foregroundMark x1="54455" y1="62182" x2="54864" y2="80182"/>
                        <a14:foregroundMark x1="31636" y1="49939" x2="34864" y2="49939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75" t="9860" r="27230" b="12911"/>
          <a:stretch/>
        </p:blipFill>
        <p:spPr>
          <a:xfrm>
            <a:off x="9748772" y="3925115"/>
            <a:ext cx="1227888" cy="113988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0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22970" b="90000" l="16955" r="69364"/>
                    </a14:imgEffect>
                    <a14:imgEffect>
                      <a14:artisticBlur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11" t="21492" r="31866" b="9413"/>
          <a:stretch/>
        </p:blipFill>
        <p:spPr>
          <a:xfrm rot="5400000">
            <a:off x="10007325" y="5589176"/>
            <a:ext cx="1062747" cy="113230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9152" b="72970" l="15182" r="765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12" t="28421" r="23509" b="28474"/>
          <a:stretch/>
        </p:blipFill>
        <p:spPr>
          <a:xfrm>
            <a:off x="9629369" y="2403862"/>
            <a:ext cx="1781991" cy="935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9152" b="72970" l="15182" r="76500"/>
                    </a14:imgEffect>
                    <a14:imgEffect>
                      <a14:artisticBlur/>
                    </a14:imgEffect>
                    <a14:imgEffect>
                      <a14:colorTemperature colorTemp="47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12" t="28421" r="23509" b="28474"/>
          <a:stretch/>
        </p:blipFill>
        <p:spPr>
          <a:xfrm>
            <a:off x="9666039" y="2403862"/>
            <a:ext cx="1745321" cy="916283"/>
          </a:xfrm>
          <a:prstGeom prst="rect">
            <a:avLst/>
          </a:prstGeom>
          <a:noFill/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394" b="91758" l="8364" r="53955"/>
                    </a14:imgEffect>
                    <a14:imgEffect>
                      <a14:artisticGlowEdges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46" t="6197" r="43668" b="7042"/>
          <a:stretch/>
        </p:blipFill>
        <p:spPr>
          <a:xfrm rot="5400000">
            <a:off x="9813820" y="338876"/>
            <a:ext cx="1097793" cy="139335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1636" b="84667" l="11864" r="72182">
                        <a14:foregroundMark x1="43636" y1="54848" x2="42227" y2="80727"/>
                        <a14:foregroundMark x1="54455" y1="62182" x2="54864" y2="80182"/>
                        <a14:foregroundMark x1="31636" y1="49939" x2="34864" y2="49939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75" t="9860" r="27230" b="12911"/>
          <a:stretch/>
        </p:blipFill>
        <p:spPr>
          <a:xfrm>
            <a:off x="9748772" y="3925115"/>
            <a:ext cx="1227888" cy="113988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22970" b="90000" l="16955" r="69364"/>
                    </a14:imgEffect>
                    <a14:imgEffect>
                      <a14:artisticBlur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11" t="21492" r="31866" b="9413"/>
          <a:stretch/>
        </p:blipFill>
        <p:spPr>
          <a:xfrm rot="5400000">
            <a:off x="10007325" y="5589176"/>
            <a:ext cx="1062747" cy="113230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9394" b="91758" l="8364" r="53955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46" t="6197" r="43668" b="7042"/>
          <a:stretch/>
        </p:blipFill>
        <p:spPr>
          <a:xfrm rot="5400000">
            <a:off x="1625663" y="943083"/>
            <a:ext cx="4231297" cy="537049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9394" b="91758" l="8364" r="53955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46" t="6197" r="43668" b="7042"/>
          <a:stretch/>
        </p:blipFill>
        <p:spPr>
          <a:xfrm rot="5400000">
            <a:off x="9790536" y="315592"/>
            <a:ext cx="1118315" cy="141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4138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9152" b="72970" l="15182" r="76500"/>
                    </a14:imgEffect>
                    <a14:imgEffect>
                      <a14:artisticBlur/>
                    </a14:imgEffect>
                    <a14:imgEffect>
                      <a14:colorTemperature colorTemp="47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12" t="28421" r="23509" b="28474"/>
          <a:stretch/>
        </p:blipFill>
        <p:spPr>
          <a:xfrm>
            <a:off x="9666039" y="2403862"/>
            <a:ext cx="1745321" cy="916283"/>
          </a:xfrm>
          <a:prstGeom prst="rect">
            <a:avLst/>
          </a:prstGeom>
          <a:noFill/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394" b="91758" l="8364" r="53955"/>
                    </a14:imgEffect>
                    <a14:imgEffect>
                      <a14:artisticGlowEdges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46" t="6197" r="43668" b="7042"/>
          <a:stretch/>
        </p:blipFill>
        <p:spPr>
          <a:xfrm rot="5400000">
            <a:off x="9813820" y="338876"/>
            <a:ext cx="1097793" cy="139335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1636" b="84667" l="11864" r="72182">
                        <a14:foregroundMark x1="43636" y1="54848" x2="42227" y2="80727"/>
                        <a14:foregroundMark x1="54455" y1="62182" x2="54864" y2="80182"/>
                        <a14:foregroundMark x1="31636" y1="49939" x2="34864" y2="49939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75" t="9860" r="27230" b="12911"/>
          <a:stretch/>
        </p:blipFill>
        <p:spPr>
          <a:xfrm>
            <a:off x="9748772" y="3925115"/>
            <a:ext cx="1227888" cy="113988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22970" b="90000" l="16955" r="69364"/>
                    </a14:imgEffect>
                    <a14:imgEffect>
                      <a14:artisticBlur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11" t="21492" r="31866" b="9413"/>
          <a:stretch/>
        </p:blipFill>
        <p:spPr>
          <a:xfrm rot="5400000">
            <a:off x="10007325" y="5589176"/>
            <a:ext cx="1062747" cy="113230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1636" b="84667" l="11864" r="72182">
                        <a14:foregroundMark x1="43636" y1="54848" x2="42227" y2="80727"/>
                        <a14:foregroundMark x1="54455" y1="62182" x2="54864" y2="80182"/>
                        <a14:foregroundMark x1="31636" y1="49939" x2="34864" y2="49939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75" t="9860" r="27230" b="12911"/>
          <a:stretch/>
        </p:blipFill>
        <p:spPr>
          <a:xfrm>
            <a:off x="1177654" y="1088168"/>
            <a:ext cx="5070746" cy="47073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1636" b="84667" l="11864" r="72182">
                        <a14:foregroundMark x1="43636" y1="54848" x2="42227" y2="80727"/>
                        <a14:foregroundMark x1="54455" y1="62182" x2="54864" y2="80182"/>
                        <a14:foregroundMark x1="31636" y1="49939" x2="34864" y2="49939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75" t="9860" r="27230" b="12911"/>
          <a:stretch/>
        </p:blipFill>
        <p:spPr>
          <a:xfrm>
            <a:off x="9703559" y="3888257"/>
            <a:ext cx="1355834" cy="1258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4138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9152" b="72970" l="15182" r="76500"/>
                    </a14:imgEffect>
                    <a14:imgEffect>
                      <a14:artisticBlur/>
                    </a14:imgEffect>
                    <a14:imgEffect>
                      <a14:colorTemperature colorTemp="47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12" t="28421" r="23509" b="28474"/>
          <a:stretch/>
        </p:blipFill>
        <p:spPr>
          <a:xfrm>
            <a:off x="9666039" y="2403862"/>
            <a:ext cx="1745321" cy="916283"/>
          </a:xfrm>
          <a:prstGeom prst="rect">
            <a:avLst/>
          </a:prstGeom>
          <a:noFill/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394" b="91758" l="8364" r="53955"/>
                    </a14:imgEffect>
                    <a14:imgEffect>
                      <a14:artisticGlowEdges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46" t="6197" r="43668" b="7042"/>
          <a:stretch/>
        </p:blipFill>
        <p:spPr>
          <a:xfrm rot="5400000">
            <a:off x="9813820" y="338876"/>
            <a:ext cx="1097793" cy="139335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1636" b="84667" l="11864" r="72182">
                        <a14:foregroundMark x1="43636" y1="54848" x2="42227" y2="80727"/>
                        <a14:foregroundMark x1="54455" y1="62182" x2="54864" y2="80182"/>
                        <a14:foregroundMark x1="31636" y1="49939" x2="34864" y2="49939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75" t="9860" r="27230" b="12911"/>
          <a:stretch/>
        </p:blipFill>
        <p:spPr>
          <a:xfrm>
            <a:off x="9748772" y="3925115"/>
            <a:ext cx="1227888" cy="113988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22970" b="90000" l="16955" r="69364"/>
                    </a14:imgEffect>
                    <a14:imgEffect>
                      <a14:artisticBlur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11" t="21492" r="31866" b="9413"/>
          <a:stretch/>
        </p:blipFill>
        <p:spPr>
          <a:xfrm rot="5400000">
            <a:off x="10007325" y="5589176"/>
            <a:ext cx="1062747" cy="113230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22970" b="90000" l="16955" r="69364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11" t="21492" r="31866" b="9413"/>
          <a:stretch/>
        </p:blipFill>
        <p:spPr>
          <a:xfrm rot="5400000">
            <a:off x="1250245" y="835595"/>
            <a:ext cx="4889394" cy="520939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22970" b="90000" l="16955" r="69364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11" t="21492" r="31866" b="9413"/>
          <a:stretch/>
        </p:blipFill>
        <p:spPr>
          <a:xfrm rot="5400000">
            <a:off x="10009667" y="5515269"/>
            <a:ext cx="1134312" cy="120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4138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obrázky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(vnímání)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přiřazují správný stín k vybranému obrázku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Dítě rozpozná obrysy k vybraným obrázkům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2-5 děti vybírají kliknutím správný stín zobrazeného obrázku.</a:t>
            </a:r>
          </a:p>
          <a:p>
            <a:r>
              <a:rPr lang="cs-CZ" dirty="0" smtClean="0"/>
              <a:t>Za pomoci animačních efektů a aktivační události se dětem nabízí zpětná vazba.</a:t>
            </a:r>
          </a:p>
          <a:p>
            <a:r>
              <a:rPr lang="cs-CZ" dirty="0" smtClean="0"/>
              <a:t>Materiál je určen pro práci na dotykových zařízeních.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Děti mají k dispozici pracovní list, na kterém jsou zobrazeny stíny. Úkolem je obrázky rozstříhat a správně přiřazovat na magnetickou tabulku.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172307" y="1582341"/>
            <a:ext cx="889781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Ovládat koordinaci ruky a oka, zvládnout jemnou motoriku. Zacházet s nůžkami.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Vyslovovat </a:t>
            </a:r>
            <a:r>
              <a:rPr lang="cs-CZ" dirty="0"/>
              <a:t>všechny hlásky správně a mluvit zřetelně, gramaticky správně.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Záměrně se soustředit a udržet pozornost. Vyvinout volní úsilí, soustředit se na činnost a její dokončení 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Rozlišovat vzájemnou polohu dvou objektů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Řešit </a:t>
            </a:r>
            <a:r>
              <a:rPr lang="cs-CZ" dirty="0"/>
              <a:t>problémy, úkoly a situace, myslet </a:t>
            </a:r>
            <a:r>
              <a:rPr lang="cs-CZ" dirty="0" smtClean="0"/>
              <a:t>kreativně.</a:t>
            </a: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Přijímat pozitivní ocenění i svůj případný neúspěch a vyrovnat se s ním, učit se hodnotit svoje osobní pokroky (sebehodnocení) </a:t>
            </a:r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329</Words>
  <Application>Microsoft Office PowerPoint</Application>
  <PresentationFormat>Vlastní</PresentationFormat>
  <Paragraphs>53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Sheer Green 16x9</vt:lpstr>
      <vt:lpstr>Poznej stín zvířátka</vt:lpstr>
      <vt:lpstr>Snímek 2</vt:lpstr>
      <vt:lpstr>Snímek 3</vt:lpstr>
      <vt:lpstr>Snímek 4</vt:lpstr>
      <vt:lpstr>Snímek 5</vt:lpstr>
      <vt:lpstr>Použité odkazy</vt:lpstr>
      <vt:lpstr>Metodický pokyn Integrovaný blok: (vnímání)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2015-04-24T15:29:08Z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