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9"/>
  </p:notesMasterIdLst>
  <p:handoutMasterIdLst>
    <p:handoutMasterId r:id="rId20"/>
  </p:handoutMasterIdLst>
  <p:sldIdLst>
    <p:sldId id="272" r:id="rId3"/>
    <p:sldId id="291" r:id="rId4"/>
    <p:sldId id="301" r:id="rId5"/>
    <p:sldId id="302" r:id="rId6"/>
    <p:sldId id="304" r:id="rId7"/>
    <p:sldId id="305" r:id="rId8"/>
    <p:sldId id="306" r:id="rId9"/>
    <p:sldId id="307" r:id="rId10"/>
    <p:sldId id="308" r:id="rId11"/>
    <p:sldId id="309" r:id="rId12"/>
    <p:sldId id="275" r:id="rId13"/>
    <p:sldId id="276" r:id="rId14"/>
    <p:sldId id="277" r:id="rId15"/>
    <p:sldId id="278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4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90025" autoAdjust="0"/>
  </p:normalViewPr>
  <p:slideViewPr>
    <p:cSldViewPr snapToGrid="0">
      <p:cViewPr>
        <p:scale>
          <a:sx n="70" d="100"/>
          <a:sy n="70" d="100"/>
        </p:scale>
        <p:origin x="-726" y="-54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commentAuthors" Target="commentAuthor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Byl jednou jeden ježeček a ten se jmenoval Bodlina. Jeho maminka, paní ježková a tatínek pan ježek Bodlinku  posílali každý večer ven, na zahrádku, aby donesl něco k večeři. Bodlina našel nějaké  jablko ,hrušku, červíka , žížalu nebo nějaký hmyz. Vždy se stočil do klubíčka, zakutálel sudy, všechno se mu  napíchalo na bodlinky a už utíkal domů. Tam ho rodiče vždycky pochválili, jak je šikovný a dali se do večeře. 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3421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 Jednou nemohl ježeček nic k snědku najít a tak si chvíli lehl pod stromem a usnul. Co se ale nestalo?!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14217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Když se probudil, zjistil, že nemá na zádech bodlinky. Někdo mu je, když spal, ukradl!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 teď bude dělat? Jak nasbírá jídlo k večeři? A vůbec, jak to doma celé vysvětlí?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Bodlinka byl moc a moc smutný a celý večer až do noci chodil venku a přemýšlel, jak to napravit. Kde zase vzít svoje ježčí bodlinky.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Nakonec si unavený sedl na kraji rybníka a plakal a plakal.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Jeho pláč uslyšela moudrá sova, která bydlela na nedalekém starém dubu.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Zamávala křídly a letěla se Bodlinky zeptat, co se děje.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Já jsem, milá sovo, ztratil svoje bodlinky a teď se bojím vrátit domů, protože by se tatínek i maminka jistě zlobili.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Pojď, pomůžu ti tvoje bodlinky najít. Musíme se rozmyslet, kdo by ti je tak mohl ukrást. Známých zlodějíčků tady v lese není moc. Napadá mě vlk,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8625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straka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098202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liška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07728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První  potkali lišku. Zrovna někam běžela s plným pytlem. Hej liško!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Copak máš v tom pytli a kam běžíš? Hledáme tady pro ježečka jeho ukradené bodliny. Že je máš?  Ne, ne, nemám, sovo. Opravdu. Mám pytel plný zázvoru a běžím rychle k Táboru.  Dobře, říká sova, tak utíkej.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01816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Šli dál. Za chvíli potkali vlka. Nesl si košíček a něco v něm schovával. Hej! Houká sova. Vlku, vlku. Co to máš v tom košíčku? Tady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Bodlinkovi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někdo sebral bodlinky a my je teď hledáme.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Že je máš ty?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Nemám, sovo. Toto je košíček, co jsem ukradl Karkulce. Je v něm jen víno, a bábovka pro babičku k narozeninám. Ale žádné bodliny. Opravdu.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 dobře vlku. To se sice nedělá okrádat Karkulku, ale bodlinky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nemáš,tak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utíkej!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1401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to se ví, že vím, kráká straka. Ježeček usnul navečer pod stromem a tak hrozně chrápal, že jsem se rozhodla mu bodlinky ukrást, abych se mu pomstila.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Strako, to od tebe nebylo vůbec pěkné. Ježeček teď nemůže domů a nemá na čem nosit jídlo. Hned mu je vrať, kamarádovi se tohle nedělá.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protože sova byla v lese a nejen tam ale i mezi všemi ptáky neobyčejně vážená, straka bodlinky vrátila. Hurá! Moje bodlinky, radoval se ježeček.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Děkuji ti sovo! Poděkoval slušně Bodlinka a už utíkal na zahradu nasbírat něco drobného k snědku a hurá domů. A to se ví, že vím, kráká straka. Ježeček usnul navečer pod stromem a tak hrozně chrápal, že jsem se rozhodla mu bodlinky ukrást, abych se mu pomstila.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Strako, to od tebe nebylo vůbec pěkné. Ježeček teď nemůže domů a nemá na čem nosit jídlo. Hned mu je vrať, kamarádovi se tohle nedělá. </a:t>
            </a:r>
            <a:b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protože sova byla v lese a nejen tam ale i mezi všemi ptáky neobyčejně vážená, straka bodlinky vrátila. Hurá! Moje bodlinky, radoval se ježeček. 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Děkuji ti sovo! Poděkoval slušně Bodlinka a už utíkal na zahradu nasbírat něco drobného k snědku a hurá domů.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51949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Tam už na něj čekala maminka paní ježková s tatínkem, celí ustaraní co se mu jen stalo, že jde  tak pozdě v noci domů. Copak se ti ježečku přihodilo, ptá se maminka,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žes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přišel tak pozdě? Pojďte rychle večeřet a já vám vše povím, řekl Bodlinka. Byl moc rád, že je zase doma s maminkou a tatínkem a než stačil vyprávět, celý unavený usnul.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Tam už na něj čekala maminka paní ježková s tatínkem, celí ustaraní co se mu jen stalo, že jde  tak pozdě v noci domů. Copak se ti ježečku přihodilo, ptá se maminka,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žes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přišel tak pozdě? Pojďte rychle večeřet a já vám vše povím, řekl Bodlinka. Byl moc rád, že je zase doma s maminkou a tatínkem a než stačil vyprávět, celý unavený usnul.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Tam už na něj čekala maminka paní ježková s tatínkem, celí ustaraní co se mu jen stalo, že jde  tak pozdě v noci domů. Copak se ti ježečku přihodilo, ptá se maminka,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žes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přišel tak pozdě? Pojďte rychle večeřet a já vám vše povím, řekl Bodlinka. Byl moc rád, že je zase doma s maminkou a tatínkem a než stačil vyprávět, celý unavený usnul.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Tam už na něj čekala maminka paní ježková s tatínkem, celí ustaraní co se mu jen stalo, že jde  tak pozdě v noci domů. Copak se ti ježečku přihodilo, ptá se maminka, </a:t>
            </a:r>
            <a:r>
              <a:rPr lang="cs-CZ" sz="1200" kern="1200" dirty="0" err="1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žes</a:t>
            </a:r>
            <a:r>
              <a:rPr lang="cs-CZ" sz="120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přišel tak pozdě? Pojďte rychle večeřet a já vám vše povím, řekl Bodlinka. Byl moc rád, že je zase doma s maminkou a tatínkem a než stačil vyprávět, celý unavený usnul.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76979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NUL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microsoft.com/office/2007/relationships/hdphoto" Target="../media/hdphoto5.wd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5" Type="http://schemas.openxmlformats.org/officeDocument/2006/relationships/image" Target="../media/image11.png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12.png"/><Relationship Id="rId4" Type="http://schemas.microsoft.com/office/2007/relationships/hdphoto" Target="../media/hdphoto4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NULL"/><Relationship Id="rId4" Type="http://schemas.microsoft.com/office/2007/relationships/hdphoto" Target="../media/hdphoto4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image" Target="../media/image8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5" Type="http://schemas.openxmlformats.org/officeDocument/2006/relationships/image" Target="../media/image13.png"/><Relationship Id="rId4" Type="http://schemas.microsoft.com/office/2007/relationships/hdphoto" Target="../media/hdphoto4.wdp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8.png"/><Relationship Id="rId7" Type="http://schemas.microsoft.com/office/2007/relationships/hdphoto" Target="../media/hdphoto6.wdp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9.png"/><Relationship Id="rId4" Type="http://schemas.microsoft.com/office/2007/relationships/hdphoto" Target="../media/hdphoto4.wdp"/><Relationship Id="rId9" Type="http://schemas.microsoft.com/office/2007/relationships/hdphoto" Target="../media/hdphoto9.wdp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Pohádka o ježkovi, který ztratil bodlinky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75104" y="0"/>
            <a:ext cx="8424672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38" b="89112" l="15544" r="8538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87" t="13996" r="16196" b="11724"/>
          <a:stretch/>
        </p:blipFill>
        <p:spPr>
          <a:xfrm>
            <a:off x="2037347" y="3377183"/>
            <a:ext cx="3997694" cy="3232163"/>
          </a:xfrm>
          <a:prstGeom prst="rect">
            <a:avLst/>
          </a:prstGeom>
        </p:spPr>
      </p:pic>
      <p:pic>
        <p:nvPicPr>
          <p:cNvPr id="9" name="Zástupný symbol pro obsah 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33" b="89971" l="0" r="89971">
                        <a14:foregroundMark x1="21490" y1="26934" x2="22135" y2="32856"/>
                        <a14:foregroundMark x1="18052" y1="31614" x2="15544" y2="41261"/>
                        <a14:foregroundMark x1="15544" y1="42502" x2="7665" y2="68577"/>
                        <a14:foregroundMark x1="12393" y1="56829" x2="77006" y2="73161"/>
                        <a14:foregroundMark x1="63754" y1="74499" x2="58095" y2="83286"/>
                        <a14:foregroundMark x1="60315" y1="19007" x2="67837" y2="20248"/>
                        <a14:foregroundMark x1="37607" y1="72397" x2="29728" y2="799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70" t="10458" r="9329" b="11025"/>
          <a:stretch/>
        </p:blipFill>
        <p:spPr>
          <a:xfrm>
            <a:off x="5340096" y="3779521"/>
            <a:ext cx="4815840" cy="2328672"/>
          </a:xfrm>
          <a:prstGeom prst="rect">
            <a:avLst/>
          </a:prstGeom>
        </p:spPr>
      </p:pic>
      <p:pic>
        <p:nvPicPr>
          <p:cNvPr id="10" name="Zástupný symbol pro obsah 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838" b="89876" l="3223" r="95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86" r="3655" b="18038"/>
          <a:stretch/>
        </p:blipFill>
        <p:spPr>
          <a:xfrm>
            <a:off x="3535680" y="-549452"/>
            <a:ext cx="5340096" cy="387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0543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75104" y="0"/>
            <a:ext cx="8424672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38" b="72015" l="15473" r="69914">
                        <a14:backgroundMark x1="55273" y1="68374" x2="63845" y2="713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87" t="13996" r="16196" b="11724"/>
          <a:stretch/>
        </p:blipFill>
        <p:spPr>
          <a:xfrm>
            <a:off x="2951747" y="3858446"/>
            <a:ext cx="3997694" cy="3232163"/>
          </a:xfrm>
          <a:prstGeom prst="rect">
            <a:avLst/>
          </a:prstGeom>
        </p:spPr>
      </p:pic>
      <p:grpSp>
        <p:nvGrpSpPr>
          <p:cNvPr id="3" name="Skupina 2"/>
          <p:cNvGrpSpPr/>
          <p:nvPr/>
        </p:nvGrpSpPr>
        <p:grpSpPr>
          <a:xfrm>
            <a:off x="6448444" y="298134"/>
            <a:ext cx="3743346" cy="5444732"/>
            <a:chOff x="6448444" y="298134"/>
            <a:chExt cx="3743346" cy="5444732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290175" y="298134"/>
              <a:ext cx="2059887" cy="2005263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6961792" y="1300765"/>
              <a:ext cx="2716651" cy="2715692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>
              <a:off x="6448444" y="2747249"/>
              <a:ext cx="3743346" cy="2995617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3" name="Zástupný symbol pro obsah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10830" y="3014517"/>
            <a:ext cx="5800725" cy="435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99962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75104" y="0"/>
            <a:ext cx="8424672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6448444" y="298134"/>
            <a:ext cx="3743346" cy="5444732"/>
            <a:chOff x="6448444" y="298134"/>
            <a:chExt cx="3743346" cy="5444732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290175" y="298134"/>
              <a:ext cx="2059887" cy="2005263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6961792" y="1300765"/>
              <a:ext cx="2716651" cy="2715692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>
              <a:off x="6448444" y="2747249"/>
              <a:ext cx="3743346" cy="2995617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1079" b="95033" l="13682" r="92908">
                        <a14:foregroundMark x1="20415" y1="66953" x2="25501" y2="3629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37081" y="1020110"/>
            <a:ext cx="2137149" cy="1603154"/>
          </a:xfrm>
          <a:prstGeom prst="rect">
            <a:avLst/>
          </a:prstGeom>
        </p:spPr>
      </p:pic>
      <p:grpSp>
        <p:nvGrpSpPr>
          <p:cNvPr id="15" name="Skupina 14"/>
          <p:cNvGrpSpPr/>
          <p:nvPr/>
        </p:nvGrpSpPr>
        <p:grpSpPr>
          <a:xfrm>
            <a:off x="1653959" y="3429000"/>
            <a:ext cx="5200064" cy="3900759"/>
            <a:chOff x="995924" y="3465095"/>
            <a:chExt cx="5200064" cy="3900759"/>
          </a:xfrm>
        </p:grpSpPr>
        <p:pic>
          <p:nvPicPr>
            <p:cNvPr id="16" name="Zástupný symbol pro obsah 3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95924" y="3465095"/>
              <a:ext cx="5200064" cy="3900759"/>
            </a:xfrm>
            <a:prstGeom prst="rect">
              <a:avLst/>
            </a:prstGeom>
          </p:spPr>
        </p:pic>
        <p:sp>
          <p:nvSpPr>
            <p:cNvPr id="17" name="Ovál 16"/>
            <p:cNvSpPr/>
            <p:nvPr/>
          </p:nvSpPr>
          <p:spPr>
            <a:xfrm>
              <a:off x="4299284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4737707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4429149" y="5877039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857373" y="5859037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278481" y="32254"/>
            <a:ext cx="3962464" cy="4114122"/>
            <a:chOff x="3278481" y="32254"/>
            <a:chExt cx="3962464" cy="4114122"/>
          </a:xfrm>
        </p:grpSpPr>
        <p:sp>
          <p:nvSpPr>
            <p:cNvPr id="22" name="Oválný bublinový popisek 21"/>
            <p:cNvSpPr/>
            <p:nvPr/>
          </p:nvSpPr>
          <p:spPr>
            <a:xfrm>
              <a:off x="3278481" y="32254"/>
              <a:ext cx="3962464" cy="4114122"/>
            </a:xfrm>
            <a:prstGeom prst="wedgeEllipseCallout">
              <a:avLst>
                <a:gd name="adj1" fmla="val 86453"/>
                <a:gd name="adj2" fmla="val -21724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3" name="Zástupný symbol pro obsah 3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9838" b="89876" l="0" r="96132">
                          <a14:foregroundMark x1="34169" y1="55587" x2="26289" y2="73161"/>
                          <a14:foregroundMark x1="27221" y1="71060" x2="31304" y2="82426"/>
                          <a14:foregroundMark x1="74140" y1="64756" x2="79226" y2="83286"/>
                          <a14:backgroundMark x1="26862" y1="11843" x2="72" y2="37918"/>
                          <a14:backgroundMark x1="1648" y1="64756" x2="12393" y2="8997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553336" y="946485"/>
              <a:ext cx="3309417" cy="2482516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074613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39272" y="0"/>
            <a:ext cx="8424672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6448444" y="298134"/>
            <a:ext cx="3743346" cy="5444732"/>
            <a:chOff x="6448444" y="298134"/>
            <a:chExt cx="3743346" cy="5444732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290175" y="298134"/>
              <a:ext cx="2059887" cy="2005263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6961792" y="1300765"/>
              <a:ext cx="2716651" cy="2715692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>
              <a:off x="6448444" y="2747249"/>
              <a:ext cx="3743346" cy="2995617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1079" b="95033" l="13682" r="92908">
                        <a14:foregroundMark x1="20415" y1="66953" x2="25501" y2="3629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37081" y="1020110"/>
            <a:ext cx="2137149" cy="1603154"/>
          </a:xfrm>
          <a:prstGeom prst="rect">
            <a:avLst/>
          </a:prstGeom>
        </p:spPr>
      </p:pic>
      <p:grpSp>
        <p:nvGrpSpPr>
          <p:cNvPr id="8" name="Skupina 7"/>
          <p:cNvGrpSpPr/>
          <p:nvPr/>
        </p:nvGrpSpPr>
        <p:grpSpPr>
          <a:xfrm>
            <a:off x="3673641" y="32254"/>
            <a:ext cx="3567303" cy="3529093"/>
            <a:chOff x="3673641" y="32254"/>
            <a:chExt cx="3567303" cy="3529093"/>
          </a:xfrm>
        </p:grpSpPr>
        <p:sp>
          <p:nvSpPr>
            <p:cNvPr id="4" name="Oválný bublinový popisek 3"/>
            <p:cNvSpPr/>
            <p:nvPr/>
          </p:nvSpPr>
          <p:spPr>
            <a:xfrm>
              <a:off x="3673641" y="32254"/>
              <a:ext cx="3567303" cy="3529093"/>
            </a:xfrm>
            <a:prstGeom prst="wedgeEllipseCallout">
              <a:avLst>
                <a:gd name="adj1" fmla="val 90051"/>
                <a:gd name="adj2" fmla="val -15815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Zástupný symbol pro obsah 3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0" b="93792" l="44269" r="98997">
                          <a14:foregroundMark x1="56232" y1="44604" x2="74499" y2="29513"/>
                          <a14:backgroundMark x1="64398" y1="5922" x2="99069" y2="84145"/>
                          <a14:backgroundMark x1="46777" y1="5922" x2="48639" y2="93792"/>
                          <a14:backgroundMark x1="50215" y1="20248" x2="56519" y2="91691"/>
                          <a14:backgroundMark x1="56805" y1="48806" x2="68481" y2="91309"/>
                          <a14:backgroundMark x1="62536" y1="51767" x2="81089" y2="92073"/>
                          <a14:backgroundMark x1="76719" y1="2579" x2="97493" y2="61032"/>
                          <a14:backgroundMark x1="59957" y1="42502" x2="59670" y2="47564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4349"/>
            <a:stretch/>
          </p:blipFill>
          <p:spPr>
            <a:xfrm>
              <a:off x="4543411" y="650383"/>
              <a:ext cx="1880418" cy="2534653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995924" y="3465095"/>
            <a:ext cx="5200064" cy="3900759"/>
            <a:chOff x="995924" y="3465095"/>
            <a:chExt cx="5200064" cy="3900759"/>
          </a:xfrm>
        </p:grpSpPr>
        <p:pic>
          <p:nvPicPr>
            <p:cNvPr id="18" name="Zástupný symbol pro obsah 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95924" y="3465095"/>
              <a:ext cx="5200064" cy="3900759"/>
            </a:xfrm>
            <a:prstGeom prst="rect">
              <a:avLst/>
            </a:prstGeom>
          </p:spPr>
        </p:pic>
        <p:sp>
          <p:nvSpPr>
            <p:cNvPr id="19" name="Ovál 18"/>
            <p:cNvSpPr/>
            <p:nvPr/>
          </p:nvSpPr>
          <p:spPr>
            <a:xfrm>
              <a:off x="4299284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737707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4429149" y="5877039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4857373" y="5859037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6918170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39272" y="0"/>
            <a:ext cx="8424672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6448444" y="298134"/>
            <a:ext cx="3743346" cy="5444732"/>
            <a:chOff x="6448444" y="298134"/>
            <a:chExt cx="3743346" cy="5444732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290175" y="298134"/>
              <a:ext cx="2059887" cy="2005263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6961792" y="1300765"/>
              <a:ext cx="2716651" cy="2715692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>
              <a:off x="6448444" y="2747249"/>
              <a:ext cx="3743346" cy="2995617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1079" b="95033" l="13682" r="92908">
                        <a14:foregroundMark x1="20415" y1="66953" x2="25501" y2="3629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37081" y="1020110"/>
            <a:ext cx="2137149" cy="1603154"/>
          </a:xfrm>
          <a:prstGeom prst="rect">
            <a:avLst/>
          </a:prstGeom>
        </p:spPr>
      </p:pic>
      <p:grpSp>
        <p:nvGrpSpPr>
          <p:cNvPr id="8" name="Skupina 7"/>
          <p:cNvGrpSpPr/>
          <p:nvPr/>
        </p:nvGrpSpPr>
        <p:grpSpPr>
          <a:xfrm>
            <a:off x="3278481" y="32254"/>
            <a:ext cx="3962464" cy="4114122"/>
            <a:chOff x="3278481" y="32254"/>
            <a:chExt cx="3962464" cy="4114122"/>
          </a:xfrm>
        </p:grpSpPr>
        <p:sp>
          <p:nvSpPr>
            <p:cNvPr id="4" name="Oválný bublinový popisek 3"/>
            <p:cNvSpPr/>
            <p:nvPr/>
          </p:nvSpPr>
          <p:spPr>
            <a:xfrm>
              <a:off x="3278481" y="32254"/>
              <a:ext cx="3962464" cy="4114122"/>
            </a:xfrm>
            <a:prstGeom prst="wedgeEllipseCallout">
              <a:avLst>
                <a:gd name="adj1" fmla="val 86453"/>
                <a:gd name="adj2" fmla="val -21724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6" name="Zástupný symbol pro obsah 3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2197" b="89971" l="7951" r="89971">
                          <a14:foregroundMark x1="29441" y1="30372" x2="25645" y2="50048"/>
                          <a14:foregroundMark x1="32880" y1="33238" x2="27865" y2="534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676428" y="1043561"/>
              <a:ext cx="3485377" cy="2614510"/>
            </a:xfrm>
            <a:prstGeom prst="rect">
              <a:avLst/>
            </a:prstGeom>
          </p:spPr>
        </p:pic>
      </p:grpSp>
      <p:grpSp>
        <p:nvGrpSpPr>
          <p:cNvPr id="17" name="Skupina 16"/>
          <p:cNvGrpSpPr/>
          <p:nvPr/>
        </p:nvGrpSpPr>
        <p:grpSpPr>
          <a:xfrm>
            <a:off x="995924" y="3465095"/>
            <a:ext cx="5200064" cy="3900759"/>
            <a:chOff x="995924" y="3465095"/>
            <a:chExt cx="5200064" cy="3900759"/>
          </a:xfrm>
        </p:grpSpPr>
        <p:pic>
          <p:nvPicPr>
            <p:cNvPr id="18" name="Zástupný symbol pro obsah 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95924" y="3465095"/>
              <a:ext cx="5200064" cy="3900759"/>
            </a:xfrm>
            <a:prstGeom prst="rect">
              <a:avLst/>
            </a:prstGeom>
          </p:spPr>
        </p:pic>
        <p:sp>
          <p:nvSpPr>
            <p:cNvPr id="19" name="Ovál 18"/>
            <p:cNvSpPr/>
            <p:nvPr/>
          </p:nvSpPr>
          <p:spPr>
            <a:xfrm>
              <a:off x="4299284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737707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4429149" y="5877039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4857373" y="5859037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390679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39272" y="0"/>
            <a:ext cx="8424672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6448444" y="298134"/>
            <a:ext cx="3743346" cy="5444732"/>
            <a:chOff x="6448444" y="298134"/>
            <a:chExt cx="3743346" cy="5444732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290175" y="298134"/>
              <a:ext cx="2059887" cy="2005263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6961792" y="1300765"/>
              <a:ext cx="2716651" cy="2715692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>
              <a:off x="6448444" y="2747249"/>
              <a:ext cx="3743346" cy="2995617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1079" b="95033" l="13682" r="92908">
                        <a14:foregroundMark x1="20415" y1="66953" x2="25501" y2="3629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37081" y="1020110"/>
            <a:ext cx="2137149" cy="1603154"/>
          </a:xfrm>
          <a:prstGeom prst="rect">
            <a:avLst/>
          </a:prstGeom>
        </p:spPr>
      </p:pic>
      <p:pic>
        <p:nvPicPr>
          <p:cNvPr id="16" name="Zástupný symbol pro obsah 3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2197" b="89971" l="7951" r="89971">
                        <a14:foregroundMark x1="29441" y1="30372" x2="25645" y2="50048"/>
                        <a14:foregroundMark x1="32880" y1="33238" x2="27865" y2="53486"/>
                      </a14:backgroundRemoval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7838" y="3392846"/>
            <a:ext cx="5324558" cy="3994148"/>
          </a:xfrm>
          <a:prstGeom prst="rect">
            <a:avLst/>
          </a:prstGeom>
        </p:spPr>
      </p:pic>
      <p:grpSp>
        <p:nvGrpSpPr>
          <p:cNvPr id="15" name="Skupina 14"/>
          <p:cNvGrpSpPr/>
          <p:nvPr/>
        </p:nvGrpSpPr>
        <p:grpSpPr>
          <a:xfrm>
            <a:off x="995924" y="3465095"/>
            <a:ext cx="5200064" cy="3900759"/>
            <a:chOff x="995924" y="3465095"/>
            <a:chExt cx="5200064" cy="3900759"/>
          </a:xfrm>
        </p:grpSpPr>
        <p:pic>
          <p:nvPicPr>
            <p:cNvPr id="17" name="Zástupný symbol pro obsah 3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95924" y="3465095"/>
              <a:ext cx="5200064" cy="3900759"/>
            </a:xfrm>
            <a:prstGeom prst="rect">
              <a:avLst/>
            </a:prstGeom>
          </p:spPr>
        </p:pic>
        <p:sp>
          <p:nvSpPr>
            <p:cNvPr id="18" name="Ovál 17"/>
            <p:cNvSpPr/>
            <p:nvPr/>
          </p:nvSpPr>
          <p:spPr>
            <a:xfrm>
              <a:off x="4299284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/>
            <p:nvPr/>
          </p:nvSpPr>
          <p:spPr>
            <a:xfrm>
              <a:off x="4737707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/>
            <p:nvPr/>
          </p:nvSpPr>
          <p:spPr>
            <a:xfrm>
              <a:off x="4429149" y="5877039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4857373" y="5859037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288140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875E-6 3.7037E-7 L -0.90937 -0.01505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469" y="-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39272" y="0"/>
            <a:ext cx="8424672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6448444" y="298134"/>
            <a:ext cx="3743346" cy="5444732"/>
            <a:chOff x="6448444" y="298134"/>
            <a:chExt cx="3743346" cy="5444732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7290175" y="298134"/>
              <a:ext cx="2059887" cy="2005263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Rovnoramenný trojúhelník 10"/>
            <p:cNvSpPr/>
            <p:nvPr/>
          </p:nvSpPr>
          <p:spPr>
            <a:xfrm>
              <a:off x="6961792" y="1300765"/>
              <a:ext cx="2716651" cy="2715692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Rovnoramenný trojúhelník 11"/>
            <p:cNvSpPr/>
            <p:nvPr/>
          </p:nvSpPr>
          <p:spPr>
            <a:xfrm>
              <a:off x="6448444" y="2747249"/>
              <a:ext cx="3743346" cy="2995617"/>
            </a:xfrm>
            <a:prstGeom prst="triangle">
              <a:avLst/>
            </a:prstGeom>
            <a:solidFill>
              <a:srgbClr val="92D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14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1079" b="95033" l="13682" r="92908">
                        <a14:foregroundMark x1="20415" y1="66953" x2="25501" y2="3629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937081" y="1020110"/>
            <a:ext cx="2137149" cy="1603154"/>
          </a:xfrm>
          <a:prstGeom prst="rect">
            <a:avLst/>
          </a:prstGeom>
        </p:spPr>
      </p:pic>
      <p:grpSp>
        <p:nvGrpSpPr>
          <p:cNvPr id="4" name="Skupina 3"/>
          <p:cNvGrpSpPr/>
          <p:nvPr/>
        </p:nvGrpSpPr>
        <p:grpSpPr>
          <a:xfrm>
            <a:off x="5753298" y="2566151"/>
            <a:ext cx="5967781" cy="4476653"/>
            <a:chOff x="5753298" y="2566151"/>
            <a:chExt cx="5967781" cy="4476653"/>
          </a:xfrm>
        </p:grpSpPr>
        <p:pic>
          <p:nvPicPr>
            <p:cNvPr id="15" name="Zástupný symbol pro obsah 3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9838" b="89876" l="0" r="96132">
                          <a14:foregroundMark x1="34169" y1="55587" x2="26289" y2="73161"/>
                          <a14:foregroundMark x1="27221" y1="71060" x2="31304" y2="82426"/>
                          <a14:foregroundMark x1="74140" y1="64756" x2="79226" y2="83286"/>
                          <a14:backgroundMark x1="26862" y1="11843" x2="72" y2="37918"/>
                          <a14:backgroundMark x1="1648" y1="64756" x2="12393" y2="89971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 flipH="1">
              <a:off x="5753298" y="2566151"/>
              <a:ext cx="5967781" cy="4476653"/>
            </a:xfrm>
            <a:prstGeom prst="rect">
              <a:avLst/>
            </a:prstGeom>
          </p:spPr>
        </p:pic>
        <p:pic>
          <p:nvPicPr>
            <p:cNvPr id="17" name="Zástupný symbol pro obsah 3"/>
            <p:cNvPicPr>
              <a:picLocks noChangeAspect="1"/>
            </p:cNvPicPr>
            <p:nvPr/>
          </p:nvPicPr>
          <p:blipFill rotWithShape="1"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5922" b="97517" l="19341" r="75645">
                          <a14:foregroundMark x1="35100" y1="22350" x2="44842" y2="10984"/>
                          <a14:foregroundMark x1="41691" y1="13563" x2="60602" y2="14327"/>
                          <a14:foregroundMark x1="66261" y1="26552" x2="70057" y2="40401"/>
                          <a14:foregroundMark x1="31948" y1="34575" x2="42049" y2="45081"/>
                          <a14:backgroundMark x1="36318" y1="24451" x2="36318" y2="24451"/>
                          <a14:backgroundMark x1="36676" y1="23591" x2="63467" y2="24451"/>
                          <a14:backgroundMark x1="41404" y1="16905" x2="49284" y2="43362"/>
                          <a14:backgroundMark x1="56805" y1="17765" x2="47994" y2="36199"/>
                          <a14:backgroundMark x1="58381" y1="24833" x2="68481" y2="47947"/>
                        </a14:backgroundRemoval>
                      </a14:imgEffect>
                      <a14:imgEffect>
                        <a14:brightnessContrast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19230" t="4687" r="22782" b="799"/>
            <a:stretch/>
          </p:blipFill>
          <p:spPr>
            <a:xfrm>
              <a:off x="5900277" y="4640403"/>
              <a:ext cx="1096334" cy="1353637"/>
            </a:xfrm>
            <a:prstGeom prst="rect">
              <a:avLst/>
            </a:prstGeom>
          </p:spPr>
        </p:pic>
      </p:grpSp>
      <p:grpSp>
        <p:nvGrpSpPr>
          <p:cNvPr id="18" name="Skupina 17"/>
          <p:cNvGrpSpPr/>
          <p:nvPr/>
        </p:nvGrpSpPr>
        <p:grpSpPr>
          <a:xfrm>
            <a:off x="995924" y="3465095"/>
            <a:ext cx="5200064" cy="3900759"/>
            <a:chOff x="995924" y="3465095"/>
            <a:chExt cx="5200064" cy="3900759"/>
          </a:xfrm>
        </p:grpSpPr>
        <p:pic>
          <p:nvPicPr>
            <p:cNvPr id="19" name="Zástupný symbol pro obsah 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95924" y="3465095"/>
              <a:ext cx="5200064" cy="3900759"/>
            </a:xfrm>
            <a:prstGeom prst="rect">
              <a:avLst/>
            </a:prstGeom>
          </p:spPr>
        </p:pic>
        <p:sp>
          <p:nvSpPr>
            <p:cNvPr id="20" name="Ovál 19"/>
            <p:cNvSpPr/>
            <p:nvPr/>
          </p:nvSpPr>
          <p:spPr>
            <a:xfrm>
              <a:off x="4299284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/>
            <p:nvPr/>
          </p:nvSpPr>
          <p:spPr>
            <a:xfrm>
              <a:off x="4737707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/>
            <p:nvPr/>
          </p:nvSpPr>
          <p:spPr>
            <a:xfrm>
              <a:off x="4429149" y="5877039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/>
            <p:nvPr/>
          </p:nvSpPr>
          <p:spPr>
            <a:xfrm>
              <a:off x="4857373" y="5859037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723609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2.96296E-6 L -1.01263 0.00926 " pathEditMode="relative" rAng="0" ptsTypes="AA">
                                      <p:cBhvr>
                                        <p:cTn id="6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638" y="4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39272" y="0"/>
            <a:ext cx="8424672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1079" b="95033" l="13682" r="92908">
                        <a14:foregroundMark x1="20415" y1="66953" x2="25501" y2="36294"/>
                      </a14:backgroundRemoval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1973423" y="3545323"/>
            <a:ext cx="2137149" cy="1603154"/>
          </a:xfrm>
          <a:prstGeom prst="rect">
            <a:avLst/>
          </a:prstGeom>
        </p:spPr>
      </p:pic>
      <p:grpSp>
        <p:nvGrpSpPr>
          <p:cNvPr id="10" name="Skupina 9"/>
          <p:cNvGrpSpPr/>
          <p:nvPr/>
        </p:nvGrpSpPr>
        <p:grpSpPr>
          <a:xfrm>
            <a:off x="995924" y="3465095"/>
            <a:ext cx="5200064" cy="3900759"/>
            <a:chOff x="995924" y="3465095"/>
            <a:chExt cx="5200064" cy="3900759"/>
          </a:xfrm>
        </p:grpSpPr>
        <p:pic>
          <p:nvPicPr>
            <p:cNvPr id="13" name="Zástupný symbol pro obsah 3"/>
            <p:cNvPicPr>
              <a:picLocks noChangeAspect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95924" y="3465095"/>
              <a:ext cx="5200064" cy="3900759"/>
            </a:xfrm>
            <a:prstGeom prst="rect">
              <a:avLst/>
            </a:prstGeom>
          </p:spPr>
        </p:pic>
        <p:sp>
          <p:nvSpPr>
            <p:cNvPr id="8" name="Ovál 7"/>
            <p:cNvSpPr/>
            <p:nvPr/>
          </p:nvSpPr>
          <p:spPr>
            <a:xfrm>
              <a:off x="4299284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737707" y="5742866"/>
              <a:ext cx="320842" cy="25117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vál 8"/>
            <p:cNvSpPr/>
            <p:nvPr/>
          </p:nvSpPr>
          <p:spPr>
            <a:xfrm>
              <a:off x="4429149" y="5877039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4857373" y="5859037"/>
              <a:ext cx="73418" cy="135003"/>
            </a:xfrm>
            <a:prstGeom prst="ellipse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Ovál 18"/>
          <p:cNvSpPr/>
          <p:nvPr/>
        </p:nvSpPr>
        <p:spPr>
          <a:xfrm>
            <a:off x="7251032" y="144379"/>
            <a:ext cx="1106905" cy="4443663"/>
          </a:xfrm>
          <a:prstGeom prst="ellipse">
            <a:avLst/>
          </a:prstGeom>
          <a:solidFill>
            <a:srgbClr val="92D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ruční operace 19"/>
          <p:cNvSpPr/>
          <p:nvPr/>
        </p:nvSpPr>
        <p:spPr>
          <a:xfrm rot="10800000">
            <a:off x="7592655" y="4523874"/>
            <a:ext cx="423657" cy="2334126"/>
          </a:xfrm>
          <a:prstGeom prst="flowChartManualOperation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Zástupný symbol pro obsah 3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0" b="93792" l="44269" r="98997">
                        <a14:foregroundMark x1="56232" y1="44604" x2="74499" y2="29513"/>
                        <a14:backgroundMark x1="64398" y1="5922" x2="99069" y2="84145"/>
                        <a14:backgroundMark x1="46777" y1="5922" x2="48639" y2="93792"/>
                        <a14:backgroundMark x1="50215" y1="20248" x2="56519" y2="91691"/>
                        <a14:backgroundMark x1="56805" y1="48806" x2="68481" y2="91309"/>
                        <a14:backgroundMark x1="62536" y1="51767" x2="81089" y2="92073"/>
                        <a14:backgroundMark x1="76719" y1="2579" x2="97493" y2="61032"/>
                        <a14:backgroundMark x1="59957" y1="42502" x2="59670" y2="4756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349"/>
          <a:stretch/>
        </p:blipFill>
        <p:spPr>
          <a:xfrm>
            <a:off x="6842488" y="208041"/>
            <a:ext cx="2862658" cy="3858633"/>
          </a:xfrm>
          <a:prstGeom prst="rect">
            <a:avLst/>
          </a:prstGeom>
        </p:spPr>
      </p:pic>
      <p:cxnSp>
        <p:nvCxnSpPr>
          <p:cNvPr id="23" name="Přímá spojnice 22"/>
          <p:cNvCxnSpPr/>
          <p:nvPr/>
        </p:nvCxnSpPr>
        <p:spPr>
          <a:xfrm>
            <a:off x="7239336" y="1732012"/>
            <a:ext cx="776976" cy="634198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7627824" y="2658726"/>
            <a:ext cx="388488" cy="367131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7822068" y="3278325"/>
            <a:ext cx="359406" cy="427401"/>
          </a:xfrm>
          <a:prstGeom prst="line">
            <a:avLst/>
          </a:prstGeom>
          <a:ln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Zástupný symbol pro obsah 3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826" b="90449" l="25000" r="100000">
                        <a14:foregroundMark x1="43481" y1="56925" x2="59241" y2="38586"/>
                        <a14:foregroundMark x1="33668" y1="52531" x2="37536" y2="4460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587" t="5412" r="-2270"/>
          <a:stretch/>
        </p:blipFill>
        <p:spPr>
          <a:xfrm rot="5400000">
            <a:off x="6037906" y="715128"/>
            <a:ext cx="3568324" cy="3302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44197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975104" y="0"/>
            <a:ext cx="8424672" cy="6858000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Zástupný symbol pro obsah 3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838" b="89112" l="15544" r="8538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87" t="13996" r="16196" b="11724"/>
          <a:stretch/>
        </p:blipFill>
        <p:spPr>
          <a:xfrm>
            <a:off x="2037347" y="3377183"/>
            <a:ext cx="3997694" cy="3232163"/>
          </a:xfrm>
          <a:prstGeom prst="rect">
            <a:avLst/>
          </a:prstGeom>
        </p:spPr>
      </p:pic>
      <p:pic>
        <p:nvPicPr>
          <p:cNvPr id="9" name="Zástupný symbol pro obsah 3"/>
          <p:cNvPicPr>
            <a:picLocks noChangeAspect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33" b="89971" l="0" r="89971">
                        <a14:foregroundMark x1="21490" y1="26934" x2="22135" y2="32856"/>
                        <a14:foregroundMark x1="18052" y1="31614" x2="15544" y2="41261"/>
                        <a14:foregroundMark x1="15544" y1="42502" x2="7665" y2="68577"/>
                        <a14:foregroundMark x1="12393" y1="56829" x2="77006" y2="73161"/>
                        <a14:foregroundMark x1="63754" y1="74499" x2="58095" y2="83286"/>
                        <a14:foregroundMark x1="60315" y1="19007" x2="67837" y2="20248"/>
                        <a14:foregroundMark x1="37607" y1="72397" x2="29728" y2="7994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70" t="10458" r="9329" b="11025"/>
          <a:stretch/>
        </p:blipFill>
        <p:spPr>
          <a:xfrm>
            <a:off x="5340096" y="3779521"/>
            <a:ext cx="4815840" cy="2328672"/>
          </a:xfrm>
          <a:prstGeom prst="rect">
            <a:avLst/>
          </a:prstGeom>
        </p:spPr>
      </p:pic>
      <p:pic>
        <p:nvPicPr>
          <p:cNvPr id="10" name="Zástupný symbol pro obsah 3"/>
          <p:cNvPicPr>
            <a:picLocks noChangeAspect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838" b="89876" l="3223" r="9591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86" r="3655" b="18038"/>
          <a:stretch/>
        </p:blipFill>
        <p:spPr>
          <a:xfrm>
            <a:off x="3535680" y="-549452"/>
            <a:ext cx="5340096" cy="3877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6003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(doprava, 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pozorně poslouchají pohádku a dle obrázků vypráví děj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err="1" smtClean="0"/>
              <a:t>Předčtenářská</a:t>
            </a:r>
            <a:r>
              <a:rPr lang="cs-CZ" dirty="0" smtClean="0"/>
              <a:t> </a:t>
            </a:r>
            <a:r>
              <a:rPr lang="cs-CZ" dirty="0" smtClean="0"/>
              <a:t>gramotnost -  procvičovat </a:t>
            </a:r>
            <a:r>
              <a:rPr lang="cs-CZ" dirty="0" smtClean="0"/>
              <a:t>dovednosti související s přípravou na čtení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 opakují na základě obrázku, které učitel prezentuje.</a:t>
            </a:r>
          </a:p>
          <a:p>
            <a:r>
              <a:rPr lang="cs-CZ" dirty="0" smtClean="0"/>
              <a:t>Materiál je určen pro práci na dotykových zařízeních.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Ovládat koordinaci ruky a </a:t>
            </a:r>
            <a:r>
              <a:rPr lang="cs-CZ" dirty="0" smtClean="0"/>
              <a:t>oka</a:t>
            </a:r>
            <a:r>
              <a:rPr lang="cs-CZ" dirty="0"/>
              <a:t>.</a:t>
            </a:r>
          </a:p>
          <a:p>
            <a:r>
              <a:rPr lang="cs-CZ" dirty="0"/>
              <a:t>Vyjadřovat samostatně a smysluplně myšlenky, nápady, pocity, ve vhodně zformulovaných </a:t>
            </a:r>
            <a:r>
              <a:rPr lang="cs-CZ" dirty="0" smtClean="0"/>
              <a:t>větách.</a:t>
            </a:r>
          </a:p>
          <a:p>
            <a:r>
              <a:rPr lang="cs-CZ" dirty="0"/>
              <a:t>Porozumět slyšenému </a:t>
            </a:r>
          </a:p>
          <a:p>
            <a:r>
              <a:rPr lang="cs-CZ" dirty="0"/>
              <a:t>Sledovat a vyprávět příběh, </a:t>
            </a:r>
            <a:r>
              <a:rPr lang="cs-CZ" dirty="0" smtClean="0"/>
              <a:t>pohádku</a:t>
            </a:r>
            <a:endParaRPr lang="cs-CZ" dirty="0"/>
          </a:p>
          <a:p>
            <a:r>
              <a:rPr lang="cs-CZ" dirty="0"/>
              <a:t>Spontánně vyprávět zážitky ze sledování nebo poslechu pohádek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16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530</Words>
  <Application>Microsoft Office PowerPoint</Application>
  <PresentationFormat>Vlastní</PresentationFormat>
  <Paragraphs>74</Paragraphs>
  <Slides>16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Sheer Green 16x9</vt:lpstr>
      <vt:lpstr>Pohádka o ježkovi, který ztratil bodlinky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Prvky polytechnické výchovy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2015-04-24T15:38:12Z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