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4" r:id="rId4"/>
    <p:sldId id="285" r:id="rId5"/>
    <p:sldId id="287" r:id="rId6"/>
    <p:sldId id="288" r:id="rId7"/>
    <p:sldId id="286" r:id="rId8"/>
    <p:sldId id="289" r:id="rId9"/>
    <p:sldId id="275" r:id="rId10"/>
    <p:sldId id="276" r:id="rId11"/>
    <p:sldId id="277" r:id="rId12"/>
    <p:sldId id="278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24.4.2015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24.4.2015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3153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80306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23700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8620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84621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48786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9.jpe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microsoft.com/office/2007/relationships/hdphoto" Target="../media/hdphoto1.wdp"/><Relationship Id="rId10" Type="http://schemas.openxmlformats.org/officeDocument/2006/relationships/image" Target="../media/image14.jpeg"/><Relationship Id="rId4" Type="http://schemas.openxmlformats.org/officeDocument/2006/relationships/image" Target="../media/image4.png"/><Relationship Id="rId9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Jak nám rostl hrášek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925" r="11737" b="23568"/>
          <a:stretch/>
        </p:blipFill>
        <p:spPr>
          <a:xfrm>
            <a:off x="3438658" y="1052221"/>
            <a:ext cx="6065951" cy="5241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99342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235" t="8450" r="19624" b="22442"/>
          <a:stretch/>
        </p:blipFill>
        <p:spPr>
          <a:xfrm>
            <a:off x="3606085" y="1107582"/>
            <a:ext cx="5499280" cy="4739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24179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347" t="10892" r="17512" b="19061"/>
          <a:stretch/>
        </p:blipFill>
        <p:spPr>
          <a:xfrm rot="10800000" flipH="1">
            <a:off x="3567448" y="746975"/>
            <a:ext cx="5499279" cy="4803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632158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52" t="3944" r="15028" b="4789"/>
          <a:stretch/>
        </p:blipFill>
        <p:spPr>
          <a:xfrm>
            <a:off x="3956322" y="-14801"/>
            <a:ext cx="4299036" cy="6872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934595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24" t="5070" r="21032" b="11737"/>
          <a:stretch/>
        </p:blipFill>
        <p:spPr>
          <a:xfrm>
            <a:off x="3425780" y="712519"/>
            <a:ext cx="5847009" cy="5705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759884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24" t="5070" r="21032" b="11737"/>
          <a:stretch/>
        </p:blipFill>
        <p:spPr>
          <a:xfrm>
            <a:off x="9689094" y="97939"/>
            <a:ext cx="1798861" cy="175527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925" r="11737" b="23568"/>
          <a:stretch/>
        </p:blipFill>
        <p:spPr>
          <a:xfrm>
            <a:off x="7133220" y="87771"/>
            <a:ext cx="2043058" cy="176544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235" t="8450" r="19624" b="22442"/>
          <a:stretch/>
        </p:blipFill>
        <p:spPr>
          <a:xfrm>
            <a:off x="4875012" y="99999"/>
            <a:ext cx="1788049" cy="17409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347" t="10892" r="17512" b="19061"/>
          <a:stretch/>
        </p:blipFill>
        <p:spPr>
          <a:xfrm rot="10800000" flipH="1">
            <a:off x="2304122" y="181275"/>
            <a:ext cx="1899992" cy="165971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52" t="3944" r="15028" b="4789"/>
          <a:stretch/>
        </p:blipFill>
        <p:spPr>
          <a:xfrm>
            <a:off x="365253" y="181274"/>
            <a:ext cx="1068947" cy="170890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52" t="3944" r="15028" b="4789"/>
          <a:stretch/>
        </p:blipFill>
        <p:spPr>
          <a:xfrm>
            <a:off x="8075136" y="4172858"/>
            <a:ext cx="1318246" cy="210745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347" t="10892" r="17512" b="19061"/>
          <a:stretch/>
        </p:blipFill>
        <p:spPr>
          <a:xfrm rot="10800000" flipH="1">
            <a:off x="5235803" y="4413971"/>
            <a:ext cx="2229582" cy="19476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235" t="8450" r="19624" b="22442"/>
          <a:stretch/>
        </p:blipFill>
        <p:spPr>
          <a:xfrm>
            <a:off x="2838003" y="4620604"/>
            <a:ext cx="1788049" cy="17409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925" r="11737" b="23568"/>
          <a:stretch/>
        </p:blipFill>
        <p:spPr>
          <a:xfrm>
            <a:off x="484204" y="4596148"/>
            <a:ext cx="2043058" cy="176544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24" t="5070" r="21032" b="11737"/>
          <a:stretch/>
        </p:blipFill>
        <p:spPr>
          <a:xfrm>
            <a:off x="10003133" y="4510144"/>
            <a:ext cx="1798861" cy="1755276"/>
          </a:xfrm>
          <a:prstGeom prst="rect">
            <a:avLst/>
          </a:prstGeom>
        </p:spPr>
      </p:pic>
      <p:cxnSp>
        <p:nvCxnSpPr>
          <p:cNvPr id="3" name="Přímá spojnice se šipkou 2"/>
          <p:cNvCxnSpPr/>
          <p:nvPr/>
        </p:nvCxnSpPr>
        <p:spPr>
          <a:xfrm flipV="1">
            <a:off x="-1068946" y="3053772"/>
            <a:ext cx="13806152" cy="39501"/>
          </a:xfrm>
          <a:prstGeom prst="straightConnector1">
            <a:avLst/>
          </a:prstGeom>
          <a:ln w="76200">
            <a:solidFill>
              <a:schemeClr val="accent6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514208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Seznamujeme </a:t>
            </a:r>
            <a:r>
              <a:rPr lang="cs-CZ" dirty="0" smtClean="0"/>
              <a:t>se, </a:t>
            </a:r>
            <a:r>
              <a:rPr lang="cs-CZ" dirty="0" smtClean="0"/>
              <a:t>jak roste hrášek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pPr marL="45720" indent="0">
              <a:buNone/>
            </a:pPr>
            <a:r>
              <a:rPr lang="cs-CZ" dirty="0" smtClean="0"/>
              <a:t>Děti se seznámí, jak nám vznikl hrášek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2-6 se seznamujeme, jak roste hrášek</a:t>
            </a:r>
          </a:p>
          <a:p>
            <a:r>
              <a:rPr lang="cs-CZ" dirty="0" smtClean="0"/>
              <a:t>Na snímku č. 7 mají děti poznávat vývojové etapy růstu hrášku</a:t>
            </a:r>
          </a:p>
          <a:p>
            <a:r>
              <a:rPr lang="cs-CZ" dirty="0" smtClean="0"/>
              <a:t>Kliknutím na obrázky označují správné pořadí</a:t>
            </a:r>
          </a:p>
          <a:p>
            <a:r>
              <a:rPr lang="cs-CZ" dirty="0" smtClean="0"/>
              <a:t>Díky animačním efektům se jim obrázky řadí v dolní části dle pořadí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Orientovat se v řadě (např. první, poslední, </a:t>
            </a:r>
            <a:r>
              <a:rPr lang="cs-CZ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uprostřed)</a:t>
            </a:r>
            <a:endParaRPr lang="cs-CZ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s-CZ" dirty="0"/>
              <a:t>Vnímat, že je zajímavé dozvídat se nové věci, využívat</a:t>
            </a:r>
          </a:p>
          <a:p>
            <a:r>
              <a:rPr lang="cs-CZ" dirty="0"/>
              <a:t>zkušeností k učení </a:t>
            </a:r>
          </a:p>
          <a:p>
            <a:r>
              <a:rPr lang="cs-CZ" dirty="0"/>
              <a:t>Prožívat radost ze zvládnutého a poznaného</a:t>
            </a:r>
          </a:p>
          <a:p>
            <a:r>
              <a:rPr lang="cs-CZ" dirty="0"/>
              <a:t>Porovnat a uspořádat předměty dle stanoveného pravidla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218</Words>
  <Application>Microsoft Office PowerPoint</Application>
  <PresentationFormat>Vlastní</PresentationFormat>
  <Paragraphs>55</Paragraphs>
  <Slides>13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Jak nám rostl hrášek</vt:lpstr>
      <vt:lpstr>Snímek 2</vt:lpstr>
      <vt:lpstr>Snímek 3</vt:lpstr>
      <vt:lpstr>Snímek 4</vt:lpstr>
      <vt:lpstr>Snímek 5</vt:lpstr>
      <vt:lpstr>Snímek 6</vt:lpstr>
      <vt:lpstr>Snímek 7</vt:lpstr>
      <vt:lpstr>Použité odkazy</vt:lpstr>
      <vt:lpstr>Metodický pokyn Integrovaný blok:  Vnímání</vt:lpstr>
      <vt:lpstr>Studijní materiály </vt:lpstr>
      <vt:lpstr>   Práce s interaktivním výukovým materiálem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2015-04-24T16:20:49Z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