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docProps/custom.xml" ContentType="application/vnd.openxmlformats-officedocument.custom-properties+xml"/>
  <Default Extension="wdp" ContentType="image/vnd.ms-photo"/>
  <Override PartName="/ppt/commentAuthors.xml" ContentType="application/vnd.openxmlformats-officedocument.presentationml.commentAuthors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13"/>
  </p:notesMasterIdLst>
  <p:handoutMasterIdLst>
    <p:handoutMasterId r:id="rId14"/>
  </p:handoutMasterIdLst>
  <p:sldIdLst>
    <p:sldId id="272" r:id="rId3"/>
    <p:sldId id="282" r:id="rId4"/>
    <p:sldId id="288" r:id="rId5"/>
    <p:sldId id="289" r:id="rId6"/>
    <p:sldId id="275" r:id="rId7"/>
    <p:sldId id="276" r:id="rId8"/>
    <p:sldId id="277" r:id="rId9"/>
    <p:sldId id="278" r:id="rId10"/>
    <p:sldId id="280" r:id="rId11"/>
    <p:sldId id="281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or" initials="A" lastIdx="7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FDFEE2"/>
    <a:srgbClr val="FDFEC6"/>
    <a:srgbClr val="FCFEA0"/>
    <a:srgbClr val="FAFD77"/>
    <a:srgbClr val="F8FC46"/>
    <a:srgbClr val="F3FC84"/>
    <a:srgbClr val="FFE997"/>
    <a:srgbClr val="F26A16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7353" autoAdjust="0"/>
    <p:restoredTop sz="94918" autoAdjust="0"/>
  </p:normalViewPr>
  <p:slideViewPr>
    <p:cSldViewPr snapToGrid="0">
      <p:cViewPr varScale="1">
        <p:scale>
          <a:sx n="86" d="100"/>
          <a:sy n="86" d="100"/>
        </p:scale>
        <p:origin x="-84" y="-426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-630"/>
    </p:cViewPr>
  </p:outlin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notesMaster" Target="notesMasters/notesMaster1.xml"/><Relationship Id="rId18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viewProps" Target="viewProps.xml"/><Relationship Id="rId2" Type="http://schemas.openxmlformats.org/officeDocument/2006/relationships/slideMaster" Target="slideMasters/slideMaster1.xml"/><Relationship Id="rId16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commentAuthors" Target="commentAuthors.xml"/><Relationship Id="rId10" Type="http://schemas.openxmlformats.org/officeDocument/2006/relationships/slide" Target="slides/slide8.xml"/><Relationship Id="rId19" Type="http://schemas.openxmlformats.org/officeDocument/2006/relationships/tableStyles" Target="tableStyle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24.4.2015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24.4.2015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04109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2882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593422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7158437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230561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570808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420110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590039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359466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717346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 xmlns="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microsoft.com/office/2007/relationships/hdphoto" Target="../media/hdphoto1.wdp"/><Relationship Id="rId7" Type="http://schemas.microsoft.com/office/2007/relationships/hdphoto" Target="../media/hdphoto3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png"/><Relationship Id="rId11" Type="http://schemas.microsoft.com/office/2007/relationships/hdphoto" Target="../media/hdphoto5.wdp"/><Relationship Id="rId5" Type="http://schemas.microsoft.com/office/2007/relationships/hdphoto" Target="../media/hdphoto2.wdp"/><Relationship Id="rId10" Type="http://schemas.openxmlformats.org/officeDocument/2006/relationships/image" Target="../media/image8.png"/><Relationship Id="rId4" Type="http://schemas.openxmlformats.org/officeDocument/2006/relationships/image" Target="../media/image5.png"/><Relationship Id="rId9" Type="http://schemas.microsoft.com/office/2007/relationships/hdphoto" Target="../media/hdphoto4.wdp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3" Type="http://schemas.microsoft.com/office/2007/relationships/hdphoto" Target="../media/hdphoto6.wdp"/><Relationship Id="rId7" Type="http://schemas.microsoft.com/office/2007/relationships/hdphoto" Target="../media/hdphoto4.wdp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11" Type="http://schemas.microsoft.com/office/2007/relationships/hdphoto" Target="../media/hdphoto9.wdp"/><Relationship Id="rId5" Type="http://schemas.microsoft.com/office/2007/relationships/hdphoto" Target="../media/hdphoto7.wdp"/><Relationship Id="rId10" Type="http://schemas.openxmlformats.org/officeDocument/2006/relationships/image" Target="../media/image12.png"/><Relationship Id="rId4" Type="http://schemas.openxmlformats.org/officeDocument/2006/relationships/image" Target="../media/image10.png"/><Relationship Id="rId9" Type="http://schemas.microsoft.com/office/2007/relationships/hdphoto" Target="../media/hdphoto8.wdp"/></Relationships>
</file>

<file path=ppt/slides/_rels/slide4.xml.rels><?xml version="1.0" encoding="UTF-8" standalone="yes"?>
<Relationships xmlns="http://schemas.openxmlformats.org/package/2006/relationships"><Relationship Id="rId8" Type="http://schemas.microsoft.com/office/2007/relationships/hdphoto" Target="../media/hdphoto10.wdp"/><Relationship Id="rId3" Type="http://schemas.microsoft.com/office/2007/relationships/hdphoto" Target="../media/hdphoto1.wdp"/><Relationship Id="rId7" Type="http://schemas.openxmlformats.org/officeDocument/2006/relationships/image" Target="../media/image14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3.png"/><Relationship Id="rId5" Type="http://schemas.microsoft.com/office/2007/relationships/hdphoto" Target="../media/hdphoto4.wdp"/><Relationship Id="rId10" Type="http://schemas.microsoft.com/office/2007/relationships/hdphoto" Target="../media/hdphoto3.wdp"/><Relationship Id="rId4" Type="http://schemas.openxmlformats.org/officeDocument/2006/relationships/image" Target="../media/image7.png"/><Relationship Id="rId9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umy.cz/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 anchor="t"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sz="3600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Zvířátka u rybníka</a:t>
            </a:r>
            <a:endParaRPr lang="cs-CZ" sz="3600" b="0" i="0" dirty="0">
              <a:solidFill>
                <a:srgbClr val="624D38">
                  <a:lumMod val="75000"/>
                </a:srgbClr>
              </a:solidFill>
              <a:latin typeface="Century Gothic"/>
              <a:ea typeface="+mj-ea"/>
              <a:cs typeface="+mj-cs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/>
              <a:t>Poznatky, sociální informovanost </a:t>
            </a:r>
          </a:p>
          <a:p>
            <a:pPr marL="0" indent="0" algn="ctr">
              <a:spcBef>
                <a:spcPts val="0"/>
              </a:spcBef>
              <a:buNone/>
            </a:pPr>
            <a:endParaRPr lang="cs-CZ" sz="2400" b="0" i="0" baseline="0" dirty="0"/>
          </a:p>
        </p:txBody>
      </p:sp>
    </p:spTree>
    <p:extLst>
      <p:ext uri="{BB962C8B-B14F-4D97-AF65-F5344CB8AC3E}">
        <p14:creationId xmlns:p14="http://schemas.microsoft.com/office/powerpoint/2010/main" xmlns="" val="2671542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0070C0"/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2</a:t>
            </a:fld>
            <a:endParaRPr lang="cs-CZ" dirty="0"/>
          </a:p>
        </p:txBody>
      </p:sp>
      <p:sp useBgFill="1">
        <p:nvSpPr>
          <p:cNvPr id="6" name="Obdélník 5"/>
          <p:cNvSpPr/>
          <p:nvPr/>
        </p:nvSpPr>
        <p:spPr>
          <a:xfrm>
            <a:off x="9543245" y="0"/>
            <a:ext cx="2648755" cy="135228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0" y="5087155"/>
            <a:ext cx="12192000" cy="1770845"/>
          </a:xfrm>
          <a:prstGeom prst="rect">
            <a:avLst/>
          </a:prstGeom>
          <a:solidFill>
            <a:srgbClr val="FDFEE2"/>
          </a:solidFill>
          <a:ln>
            <a:solidFill>
              <a:srgbClr val="FDFEE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9394" b="91758" l="8364" r="53955"/>
                    </a14:imgEffect>
                    <a14:imgEffect>
                      <a14:saturation sat="2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8646" t="6197" r="43668" b="7042"/>
          <a:stretch/>
        </p:blipFill>
        <p:spPr>
          <a:xfrm rot="5400000">
            <a:off x="1028270" y="4854750"/>
            <a:ext cx="1765577" cy="2240924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11636" b="84667" l="11864" r="72182">
                        <a14:foregroundMark x1="43636" y1="54848" x2="42227" y2="80727"/>
                        <a14:foregroundMark x1="54455" y1="62182" x2="54864" y2="80182"/>
                        <a14:foregroundMark x1="31636" y1="49939" x2="34864" y2="49939"/>
                      </a14:backgroundRemoval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0375" t="9860" r="27230" b="12911"/>
          <a:stretch/>
        </p:blipFill>
        <p:spPr>
          <a:xfrm>
            <a:off x="7911323" y="739685"/>
            <a:ext cx="2299477" cy="2134673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6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ackgroundRemoval t="9885" b="89994" l="1319" r="93543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20086" y="3495393"/>
            <a:ext cx="3485535" cy="2614151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8" cstate="print">
            <a:extLst>
              <a:ext uri="{BEBA8EAE-BF5A-486C-A8C5-ECC9F3942E4B}">
                <a14:imgProps xmlns:a14="http://schemas.microsoft.com/office/drawing/2010/main" xmlns="">
                  <a14:imgLayer r:embed="rId9">
                    <a14:imgEffect>
                      <a14:backgroundRemoval t="3760" b="93087" l="9914" r="8995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405621" y="3611069"/>
            <a:ext cx="4661208" cy="3495906"/>
          </a:xfrm>
          <a:prstGeom prst="rect">
            <a:avLst/>
          </a:prstGeom>
        </p:spPr>
      </p:pic>
      <p:pic>
        <p:nvPicPr>
          <p:cNvPr id="12" name="Zástupný symbol pro obsah 3"/>
          <p:cNvPicPr>
            <a:picLocks noChangeAspect="1"/>
          </p:cNvPicPr>
          <p:nvPr/>
        </p:nvPicPr>
        <p:blipFill rotWithShape="1">
          <a:blip r:embed="rId10" cstate="print">
            <a:extLst>
              <a:ext uri="{BEBA8EAE-BF5A-486C-A8C5-ECC9F3942E4B}">
                <a14:imgProps xmlns:a14="http://schemas.microsoft.com/office/drawing/2010/main" xmlns="">
                  <a14:imgLayer r:embed="rId11">
                    <a14:imgEffect>
                      <a14:backgroundRemoval t="39027" b="73569" l="6729" r="97208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344" t="35096" r="3244" b="23926"/>
          <a:stretch/>
        </p:blipFill>
        <p:spPr>
          <a:xfrm>
            <a:off x="1084882" y="975601"/>
            <a:ext cx="5303520" cy="17830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98091512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8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2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5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0070C0"/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3</a:t>
            </a:fld>
            <a:endParaRPr lang="cs-CZ" dirty="0"/>
          </a:p>
        </p:txBody>
      </p:sp>
      <p:sp useBgFill="1">
        <p:nvSpPr>
          <p:cNvPr id="6" name="Obdélník 5"/>
          <p:cNvSpPr/>
          <p:nvPr/>
        </p:nvSpPr>
        <p:spPr>
          <a:xfrm>
            <a:off x="9543245" y="0"/>
            <a:ext cx="2648755" cy="135228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0" y="5087155"/>
            <a:ext cx="12192000" cy="1770845"/>
          </a:xfrm>
          <a:prstGeom prst="rect">
            <a:avLst/>
          </a:prstGeom>
          <a:solidFill>
            <a:srgbClr val="FDFEE2"/>
          </a:solidFill>
          <a:ln>
            <a:solidFill>
              <a:srgbClr val="FDFEE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22970" b="90000" l="16955" r="69364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6711" t="21492" r="31866" b="9413"/>
          <a:stretch/>
        </p:blipFill>
        <p:spPr>
          <a:xfrm rot="5400000">
            <a:off x="8867755" y="897523"/>
            <a:ext cx="2304924" cy="2455775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29152" b="72970" l="15182" r="76500"/>
                    </a14:imgEffect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4912" t="28421" r="23509" b="28474"/>
          <a:stretch/>
        </p:blipFill>
        <p:spPr>
          <a:xfrm>
            <a:off x="558635" y="2719736"/>
            <a:ext cx="3490643" cy="1832566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6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ackgroundRemoval t="3760" b="93087" l="9914" r="8995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028346" y="3609304"/>
            <a:ext cx="4661208" cy="3495906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8" cstate="print">
            <a:extLst>
              <a:ext uri="{BEBA8EAE-BF5A-486C-A8C5-ECC9F3942E4B}">
                <a14:imgProps xmlns:a14="http://schemas.microsoft.com/office/drawing/2010/main" xmlns="">
                  <a14:imgLayer r:embed="rId9">
                    <a14:imgEffect>
                      <a14:backgroundRemoval t="1273" b="97999" l="9914" r="97954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159363" y="5012531"/>
            <a:ext cx="2719245" cy="1920091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 rotWithShape="1">
          <a:blip r:embed="rId10" cstate="print">
            <a:extLst>
              <a:ext uri="{BEBA8EAE-BF5A-486C-A8C5-ECC9F3942E4B}">
                <a14:imgProps xmlns:a14="http://schemas.microsoft.com/office/drawing/2010/main" xmlns="">
                  <a14:imgLayer r:embed="rId11">
                    <a14:imgEffect>
                      <a14:backgroundRemoval t="6186" b="95634" l="4184" r="70214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040" t="4632" r="36717" b="6540"/>
          <a:stretch/>
        </p:blipFill>
        <p:spPr>
          <a:xfrm>
            <a:off x="4800194" y="735512"/>
            <a:ext cx="2312514" cy="26451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21825138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2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2" dur="500" tmFilter="0, 0; .2, .5; .8, .5; 1, 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3" dur="250" autoRev="1" fill="hold"/>
                                        <p:tgtEl>
                                          <p:spTgt spid="9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8" dur="500" tmFilter="0, 0; .2, .5; .8, .5; 1, 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9" dur="250" autoRev="1" fill="hold"/>
                                        <p:tgtEl>
                                          <p:spTgt spid="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0070C0"/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4</a:t>
            </a:fld>
            <a:endParaRPr lang="cs-CZ" dirty="0"/>
          </a:p>
        </p:txBody>
      </p:sp>
      <p:sp useBgFill="1">
        <p:nvSpPr>
          <p:cNvPr id="6" name="Obdélník 5"/>
          <p:cNvSpPr/>
          <p:nvPr/>
        </p:nvSpPr>
        <p:spPr>
          <a:xfrm>
            <a:off x="9543245" y="0"/>
            <a:ext cx="2648755" cy="135228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0" y="5087155"/>
            <a:ext cx="12192000" cy="1770845"/>
          </a:xfrm>
          <a:prstGeom prst="rect">
            <a:avLst/>
          </a:prstGeom>
          <a:solidFill>
            <a:srgbClr val="FDFEE2"/>
          </a:solidFill>
          <a:ln>
            <a:solidFill>
              <a:srgbClr val="FDFEE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9394" b="91758" l="8364" r="53955"/>
                    </a14:imgEffect>
                    <a14:imgEffect>
                      <a14:saturation sat="2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8646" t="6197" r="43668" b="7042"/>
          <a:stretch/>
        </p:blipFill>
        <p:spPr>
          <a:xfrm rot="5400000">
            <a:off x="1293741" y="3740726"/>
            <a:ext cx="1765577" cy="2240924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3760" b="93087" l="9914" r="8995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283766" y="4027606"/>
            <a:ext cx="4661208" cy="3495906"/>
          </a:xfrm>
          <a:prstGeom prst="rect">
            <a:avLst/>
          </a:prstGeom>
        </p:spPr>
      </p:pic>
      <p:pic>
        <p:nvPicPr>
          <p:cNvPr id="11" name="Zástupný symbol pro obsah 5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186667" y="1424897"/>
            <a:ext cx="2981127" cy="1803835"/>
          </a:xfrm>
          <a:prstGeom prst="rect">
            <a:avLst/>
          </a:prstGeom>
        </p:spPr>
      </p:pic>
      <p:pic>
        <p:nvPicPr>
          <p:cNvPr id="12" name="Zástupný symbol pro obsah 3"/>
          <p:cNvPicPr>
            <a:picLocks noChangeAspect="1"/>
          </p:cNvPicPr>
          <p:nvPr/>
        </p:nvPicPr>
        <p:blipFill rotWithShape="1">
          <a:blip r:embed="rId7" cstate="print">
            <a:extLst>
              <a:ext uri="{BEBA8EAE-BF5A-486C-A8C5-ECC9F3942E4B}">
                <a14:imgProps xmlns:a14="http://schemas.microsoft.com/office/drawing/2010/main" xmlns="">
                  <a14:imgLayer r:embed="rId8">
                    <a14:imgEffect>
                      <a14:backgroundRemoval t="18607" b="83683" l="13887" r="93057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2175" t="15483" r="6395" b="14819"/>
          <a:stretch/>
        </p:blipFill>
        <p:spPr>
          <a:xfrm>
            <a:off x="921430" y="1327383"/>
            <a:ext cx="2947859" cy="1892336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9" cstate="print">
            <a:extLst>
              <a:ext uri="{BEBA8EAE-BF5A-486C-A8C5-ECC9F3942E4B}">
                <a14:imgProps xmlns:a14="http://schemas.microsoft.com/office/drawing/2010/main" xmlns="">
                  <a14:imgLayer r:embed="rId10">
                    <a14:imgEffect>
                      <a14:backgroundRemoval t="9885" b="89994" l="1319" r="93543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427500" y="-73823"/>
            <a:ext cx="3485535" cy="26141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2943152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" dur="500" tmFilter="0, 0; .2, .5; .8, .5; 1, 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7" dur="250" autoRev="1" fill="hold"/>
                                        <p:tgtEl>
                                          <p:spTgt spid="1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2" dur="500" tmFilter="0, 0; .2, .5; .8, .5; 1, 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3" dur="250" autoRev="1" fill="hold"/>
                                        <p:tgtEl>
                                          <p:spTgt spid="11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8" dur="500" tmFilter="0, 0; .2, .5; .8, .5; 1, 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9" dur="250" autoRev="1" fill="hold"/>
                                        <p:tgtEl>
                                          <p:spTgt spid="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obrázky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53003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>I</a:t>
            </a:r>
            <a:r>
              <a:rPr lang="cs-CZ" dirty="0" smtClean="0"/>
              <a:t>ntegrovaný blok: (vnímání)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r>
              <a:rPr lang="cs-CZ" b="1" dirty="0" smtClean="0"/>
              <a:t>Popis materiálu:</a:t>
            </a:r>
          </a:p>
          <a:p>
            <a:pPr marL="45720" indent="0">
              <a:buNone/>
            </a:pPr>
            <a:r>
              <a:rPr lang="cs-CZ" dirty="0" smtClean="0"/>
              <a:t>Děti </a:t>
            </a:r>
            <a:r>
              <a:rPr lang="cs-CZ" dirty="0"/>
              <a:t>vybírají kliknutím správné zvíře, žijící u rybníka. </a:t>
            </a:r>
          </a:p>
          <a:p>
            <a:pPr marL="45720" indent="0">
              <a:buNone/>
            </a:pPr>
            <a:r>
              <a:rPr lang="cs-CZ" b="1" dirty="0" smtClean="0"/>
              <a:t>Očekávání a cíle</a:t>
            </a:r>
          </a:p>
          <a:p>
            <a:pPr marL="45720" indent="0">
              <a:buNone/>
            </a:pPr>
            <a:r>
              <a:rPr lang="cs-CZ" dirty="0" smtClean="0"/>
              <a:t>Děti dokáží rozpoznat živočichy žijící v jejich okolí, </a:t>
            </a:r>
            <a:r>
              <a:rPr lang="cs-CZ" dirty="0" err="1" smtClean="0"/>
              <a:t>konkr</a:t>
            </a:r>
            <a:r>
              <a:rPr lang="cs-CZ" dirty="0" smtClean="0"/>
              <a:t>. u rybníka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6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01244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2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78014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040" y="479861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</a:t>
            </a:r>
            <a:r>
              <a:rPr lang="cs-CZ" b="1" dirty="0"/>
              <a:t>s interaktivním výukovým materiálem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183000"/>
            <a:ext cx="9509760" cy="3524813"/>
          </a:xfrm>
        </p:spPr>
        <p:txBody>
          <a:bodyPr>
            <a:normAutofit/>
          </a:bodyPr>
          <a:lstStyle/>
          <a:p>
            <a:r>
              <a:rPr lang="cs-CZ" dirty="0"/>
              <a:t>Na snímku 2-5 děti vybírají kliknutím </a:t>
            </a:r>
            <a:r>
              <a:rPr lang="cs-CZ" dirty="0" smtClean="0"/>
              <a:t>správné zvíře, žijící u rybníka. </a:t>
            </a:r>
            <a:endParaRPr lang="cs-CZ" dirty="0"/>
          </a:p>
          <a:p>
            <a:r>
              <a:rPr lang="cs-CZ" dirty="0"/>
              <a:t>Za pomoci animačních efektů a aktivační události se dětem nabízí zpětná vazba.</a:t>
            </a:r>
          </a:p>
          <a:p>
            <a:r>
              <a:rPr lang="cs-CZ" dirty="0"/>
              <a:t>Materiál je určen pro práci na dotykových zařízeních.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10801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07008" y="0"/>
            <a:ext cx="9509760" cy="1088136"/>
          </a:xfrm>
        </p:spPr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097280"/>
            <a:ext cx="10034016" cy="4864608"/>
          </a:xfrm>
        </p:spPr>
        <p:txBody>
          <a:bodyPr>
            <a:normAutofit/>
          </a:bodyPr>
          <a:lstStyle/>
          <a:p>
            <a:r>
              <a:rPr lang="cs-CZ" dirty="0"/>
              <a:t>Ovládat koordinaci ruky a oka, zvládnout jemnou </a:t>
            </a:r>
            <a:r>
              <a:rPr lang="cs-CZ" dirty="0" smtClean="0"/>
              <a:t>motoriku.  Vyslovovat </a:t>
            </a:r>
            <a:r>
              <a:rPr lang="cs-CZ" dirty="0"/>
              <a:t>všechny hlásky správně a mluvit zřetelně, gramaticky </a:t>
            </a:r>
            <a:r>
              <a:rPr lang="cs-CZ" dirty="0" smtClean="0"/>
              <a:t>správně</a:t>
            </a:r>
            <a:r>
              <a:rPr lang="cs-CZ" dirty="0"/>
              <a:t>.</a:t>
            </a:r>
          </a:p>
          <a:p>
            <a:r>
              <a:rPr lang="cs-CZ" dirty="0"/>
              <a:t>Záměrně se soustředit a udržet </a:t>
            </a:r>
            <a:r>
              <a:rPr lang="cs-CZ" dirty="0" smtClean="0"/>
              <a:t>pozornost. </a:t>
            </a:r>
            <a:r>
              <a:rPr lang="cs-CZ" dirty="0"/>
              <a:t>Vyvinout volní úsilí, soustředit se na činnost a její </a:t>
            </a:r>
            <a:r>
              <a:rPr lang="cs-CZ" dirty="0" smtClean="0"/>
              <a:t>dokončení .</a:t>
            </a:r>
            <a:endParaRPr lang="cs-CZ" dirty="0"/>
          </a:p>
          <a:p>
            <a:r>
              <a:rPr lang="cs-CZ" dirty="0" smtClean="0"/>
              <a:t>Řešit </a:t>
            </a:r>
            <a:r>
              <a:rPr lang="cs-CZ" dirty="0"/>
              <a:t>problémy, úkoly a situace, myslet </a:t>
            </a:r>
            <a:r>
              <a:rPr lang="cs-CZ" dirty="0" smtClean="0"/>
              <a:t>kreativně.</a:t>
            </a:r>
            <a:endParaRPr lang="cs-CZ" dirty="0" smtClean="0"/>
          </a:p>
          <a:p>
            <a:r>
              <a:rPr lang="cs-CZ" dirty="0"/>
              <a:t>Přijímat pozitivní ocenění i svůj případný neúspěch a vyrovnat se s ním, učit se hodnotit svoje osobní pokroky (sebehodnocení</a:t>
            </a:r>
            <a:r>
              <a:rPr lang="cs-CZ" dirty="0" smtClean="0"/>
              <a:t>).</a:t>
            </a:r>
            <a:endParaRPr lang="cs-CZ" dirty="0" smtClean="0"/>
          </a:p>
          <a:p>
            <a:r>
              <a:rPr lang="cs-CZ" dirty="0"/>
              <a:t>Orientovat se bezpečně ve známém prostředí i v životě tohoto prostředí 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765058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10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156042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343</Words>
  <Application>Microsoft Office PowerPoint</Application>
  <PresentationFormat>Vlastní</PresentationFormat>
  <Paragraphs>57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Sheer Green 16x9</vt:lpstr>
      <vt:lpstr>Zvířátka u rybníka</vt:lpstr>
      <vt:lpstr>Snímek 2</vt:lpstr>
      <vt:lpstr>Snímek 3</vt:lpstr>
      <vt:lpstr>Snímek 4</vt:lpstr>
      <vt:lpstr>Použité odkazy</vt:lpstr>
      <vt:lpstr>Metodický pokyn Integrovaný blok: (vnímání)</vt:lpstr>
      <vt:lpstr>Studijní materiály </vt:lpstr>
      <vt:lpstr>   Práce s interaktivním výukovým materiálem </vt:lpstr>
      <vt:lpstr>Prvky polytechnické výchovy</vt:lpstr>
      <vt:lpstr>Snímek 10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2015-04-24T16:25:47Z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