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84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2" r:id="rId5"/>
    <p:sldId id="283" r:id="rId6"/>
    <p:sldId id="285" r:id="rId7"/>
    <p:sldId id="286" r:id="rId8"/>
    <p:sldId id="287" r:id="rId9"/>
    <p:sldId id="280" r:id="rId10"/>
    <p:sldId id="275" r:id="rId11"/>
    <p:sldId id="276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8" autoAdjust="0"/>
    <p:restoredTop sz="94660"/>
  </p:normalViewPr>
  <p:slideViewPr>
    <p:cSldViewPr snapToGrid="0">
      <p:cViewPr varScale="1">
        <p:scale>
          <a:sx n="63" d="100"/>
          <a:sy n="63" d="100"/>
        </p:scale>
        <p:origin x="72" y="32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0915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446769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71830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96905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50595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131498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2133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2170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1648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2208067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5965652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775968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960825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209577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21978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8033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tx2">
                <a:lumMod val="75000"/>
              </a:schemeClr>
            </a:gs>
            <a:gs pos="100000">
              <a:schemeClr val="bg2">
                <a:lumMod val="50000"/>
                <a:lumOff val="5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ČINNOSTI BĚHEM ROKU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13048" y="6356350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9589" y="2484483"/>
            <a:ext cx="3794000" cy="252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605" y="2441799"/>
            <a:ext cx="3812766" cy="252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807" y="2484483"/>
            <a:ext cx="3785915" cy="25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13048" y="6356350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360"/>
          <a:stretch/>
        </p:blipFill>
        <p:spPr>
          <a:xfrm>
            <a:off x="554516" y="2292508"/>
            <a:ext cx="3433472" cy="252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9988" y="2292508"/>
            <a:ext cx="3785916" cy="2520000"/>
          </a:xfrm>
          <a:prstGeom prst="rect">
            <a:avLst/>
          </a:prstGeom>
        </p:spPr>
      </p:pic>
      <p:pic>
        <p:nvPicPr>
          <p:cNvPr id="1026" name="Picture 2" descr="Kombajn, Zemědělství, Sklizeň, Plodina, Pšeni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887" y="2292508"/>
            <a:ext cx="3768223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61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13048" y="6356350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00" y="2481262"/>
            <a:ext cx="3785916" cy="252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3547" y="2474017"/>
            <a:ext cx="2987651" cy="252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0430" y="2474017"/>
            <a:ext cx="3528894" cy="25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2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13048" y="6356350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663" y="2081530"/>
            <a:ext cx="3402647" cy="252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1266" y="2081530"/>
            <a:ext cx="3803774" cy="2520000"/>
          </a:xfrm>
          <a:prstGeom prst="rect">
            <a:avLst/>
          </a:prstGeom>
        </p:spPr>
      </p:pic>
      <p:pic>
        <p:nvPicPr>
          <p:cNvPr id="2052" name="Picture 4" descr="Aktivní, Studený, Žena, Děvče, Hora, Lidé, Lyžařsk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1997" y="2081530"/>
            <a:ext cx="189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6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35469" y="597501"/>
            <a:ext cx="10571998" cy="970450"/>
          </a:xfrm>
        </p:spPr>
        <p:txBody>
          <a:bodyPr/>
          <a:lstStyle/>
          <a:p>
            <a:r>
              <a:rPr lang="cs-CZ" dirty="0" smtClean="0"/>
              <a:t>JMENUJ  ČINNOSTI PRO ROČNÍ OBDOBÍ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13048" y="6356350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27" y="2861477"/>
            <a:ext cx="2723404" cy="180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229"/>
          <a:stretch/>
        </p:blipFill>
        <p:spPr>
          <a:xfrm>
            <a:off x="3276164" y="2861477"/>
            <a:ext cx="2840665" cy="180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8163" y="2861477"/>
            <a:ext cx="2520637" cy="180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7006" y="2852020"/>
            <a:ext cx="2430461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77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35469" y="597501"/>
            <a:ext cx="10571998" cy="970450"/>
          </a:xfrm>
        </p:spPr>
        <p:txBody>
          <a:bodyPr/>
          <a:lstStyle/>
          <a:p>
            <a:r>
              <a:rPr lang="cs-CZ" dirty="0" smtClean="0"/>
              <a:t>Namaluj si vlastní obrázky pro roční období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13048" y="6356350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3074" name="Picture 2" descr="Pera, Tužky, Pastelky, Zelená, Držák, Kancelář, Nářad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285" y="2262745"/>
            <a:ext cx="1905045" cy="3251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un, Děti Kresba, Obrázek, Kresle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8018" y="3104900"/>
            <a:ext cx="24193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111772" y="3041015"/>
            <a:ext cx="2392680" cy="17068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lus 2"/>
          <p:cNvSpPr/>
          <p:nvPr/>
        </p:nvSpPr>
        <p:spPr>
          <a:xfrm>
            <a:off x="2947329" y="3814445"/>
            <a:ext cx="670560" cy="592177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á se 4"/>
          <p:cNvSpPr/>
          <p:nvPr/>
        </p:nvSpPr>
        <p:spPr>
          <a:xfrm>
            <a:off x="6903720" y="3888383"/>
            <a:ext cx="533400" cy="518239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333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svět</a:t>
            </a:r>
          </a:p>
          <a:p>
            <a:pPr marL="45720" indent="0"/>
            <a:r>
              <a:rPr lang="cs-CZ" dirty="0" smtClean="0"/>
              <a:t>   Vzdělávací podoblast: Poznatky, sociální informovanost</a:t>
            </a:r>
          </a:p>
          <a:p>
            <a:pPr marL="45720" indent="0"/>
            <a:r>
              <a:rPr lang="cs-CZ" dirty="0" smtClean="0"/>
              <a:t>   Integrovaný blok: Náš rok</a:t>
            </a:r>
          </a:p>
          <a:p>
            <a:pPr marL="45720" indent="0"/>
            <a:r>
              <a:rPr lang="cs-CZ" dirty="0" smtClean="0"/>
              <a:t>   Téma: činnosti během roku</a:t>
            </a:r>
          </a:p>
          <a:p>
            <a:pPr marL="45720" indent="0"/>
            <a:r>
              <a:rPr lang="cs-CZ" dirty="0" smtClean="0"/>
              <a:t>  Konkretizované výstupy: Mít poznatky o střídání ročních </a:t>
            </a:r>
            <a:r>
              <a:rPr lang="cs-CZ" dirty="0" smtClean="0"/>
              <a:t>období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02867" y="6316935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Volné zdroje: www.pixabay.com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6671" y="6298322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Metodický postup</a:t>
            </a:r>
            <a:br>
              <a:rPr lang="cs-CZ" sz="3200" b="1" dirty="0" smtClean="0"/>
            </a:br>
            <a:r>
              <a:rPr lang="cs-CZ" sz="3200" b="1" dirty="0" smtClean="0"/>
              <a:t>Práce s interaktivním materiálem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dirty="0" smtClean="0"/>
              <a:t>Děti poznávají roční období podle obrázků. </a:t>
            </a:r>
          </a:p>
          <a:p>
            <a:pPr marL="45720" indent="0">
              <a:buNone/>
            </a:pPr>
            <a:r>
              <a:rPr lang="cs-CZ" b="1" dirty="0" smtClean="0"/>
              <a:t>Snímek 6 slouží k charakteristice činností u jednotlivých období. Děti uvádějí jednotlivé činnosti, např. jaro – sázet, okopávat, narodit se, kvést</a:t>
            </a:r>
            <a:endParaRPr lang="cs-CZ" b="1" dirty="0"/>
          </a:p>
          <a:p>
            <a:endParaRPr lang="cs-CZ" dirty="0" smtClean="0"/>
          </a:p>
          <a:p>
            <a:r>
              <a:rPr lang="cs-CZ" dirty="0" smtClean="0"/>
              <a:t>Děti si nakreslí 4 vlastní obrázky, které se budou vztahovat k jednotlivým ročním obdobím. </a:t>
            </a:r>
          </a:p>
          <a:p>
            <a:r>
              <a:rPr lang="cs-CZ" dirty="0" smtClean="0"/>
              <a:t>Vyučující řekne činnost (např. trhat jablka) a děti ukazují vlastní obrázky podle toho, ve kterém ročním období se tato činnost provádí. Je možné, že některé činnosti se provádějí celoročně, nebo i ve více obdobích.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38988" y="6298322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5858" y="278077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</a:t>
            </a:r>
            <a:r>
              <a:rPr lang="cs-CZ" dirty="0" smtClean="0"/>
              <a:t>– KUMUČ</a:t>
            </a:r>
          </a:p>
          <a:p>
            <a:r>
              <a:rPr lang="cs-CZ" dirty="0" smtClean="0"/>
              <a:t>Papíry, pastelky pro děti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76566" y="6298322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921041" y="1118395"/>
            <a:ext cx="7513903" cy="3727925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76566" y="6298322"/>
            <a:ext cx="864432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táty">
  <a:themeElements>
    <a:clrScheme name="Citáty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itát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356</Words>
  <Application>Microsoft Office PowerPoint</Application>
  <PresentationFormat>Širokoúhlá obrazovka</PresentationFormat>
  <Paragraphs>45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Century Gothic</vt:lpstr>
      <vt:lpstr>Franklin Gothic Book</vt:lpstr>
      <vt:lpstr>Franklin Gothic Medium</vt:lpstr>
      <vt:lpstr>Wingdings 2</vt:lpstr>
      <vt:lpstr>Citáty</vt:lpstr>
      <vt:lpstr>ČINNOSTI BĚHEM ROKU</vt:lpstr>
      <vt:lpstr>JARO</vt:lpstr>
      <vt:lpstr>LÉTO</vt:lpstr>
      <vt:lpstr>PODZIM</vt:lpstr>
      <vt:lpstr>ZIMA</vt:lpstr>
      <vt:lpstr>JMENUJ  ČINNOSTI PRO ROČNÍ OBDOBÍ</vt:lpstr>
      <vt:lpstr>Namaluj si vlastní obrázky pro roční období</vt:lpstr>
      <vt:lpstr>Prvky polytechnické výchovy</vt:lpstr>
      <vt:lpstr>Použité zdroje</vt:lpstr>
      <vt:lpstr>Metodický postup Práce s interaktivním materiálem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2015-04-26T07:57:01Z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