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2"/>
  </p:notesMasterIdLst>
  <p:handoutMasterIdLst>
    <p:handoutMasterId r:id="rId13"/>
  </p:handoutMasterIdLst>
  <p:sldIdLst>
    <p:sldId id="272" r:id="rId3"/>
    <p:sldId id="282" r:id="rId4"/>
    <p:sldId id="283" r:id="rId5"/>
    <p:sldId id="284" r:id="rId6"/>
    <p:sldId id="276" r:id="rId7"/>
    <p:sldId id="277" r:id="rId8"/>
    <p:sldId id="278" r:id="rId9"/>
    <p:sldId id="280" r:id="rId10"/>
    <p:sldId id="28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26.4.2015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26.4.2015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1181100"/>
            <a:ext cx="9601200" cy="1528305"/>
          </a:xfrm>
        </p:spPr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Co všechno měří čas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413000"/>
            <a:ext cx="9601200" cy="1256529"/>
          </a:xfrm>
        </p:spPr>
        <p:txBody>
          <a:bodyPr/>
          <a:lstStyle/>
          <a:p>
            <a:r>
              <a:rPr lang="cs-CZ" dirty="0"/>
              <a:t>Vytváření pozitivního vztahu k intelektuálním činnostem a k učení, podpora a rozvoj zájmu o učení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2310" y="2537361"/>
            <a:ext cx="4090390" cy="306779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47213" y="2537361"/>
            <a:ext cx="4178300" cy="3133725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303811" y="1043959"/>
            <a:ext cx="922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Kolikrát se kolotoč </a:t>
            </a:r>
            <a:r>
              <a:rPr lang="cs-CZ" sz="2400" b="1" dirty="0" smtClean="0"/>
              <a:t>zatočí, než </a:t>
            </a:r>
            <a:r>
              <a:rPr lang="cs-CZ" sz="2400" b="1" dirty="0" smtClean="0"/>
              <a:t>Matýsek doběhne k bříze?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7400" y="2336800"/>
            <a:ext cx="4686300" cy="35147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05358" y="2463800"/>
            <a:ext cx="4487333" cy="33655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462561" y="712519"/>
            <a:ext cx="89027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Kolik udělají děti </a:t>
            </a:r>
            <a:r>
              <a:rPr lang="cs-CZ" sz="2400" b="1" dirty="0" smtClean="0"/>
              <a:t>dřepů, </a:t>
            </a:r>
            <a:r>
              <a:rPr lang="cs-CZ" sz="2400" b="1" dirty="0" smtClean="0"/>
              <a:t>než se kolotoč jednou otočí?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86438" y="2574544"/>
            <a:ext cx="5414434" cy="367385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358815" y="977900"/>
            <a:ext cx="88696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Kolikrát se kolotoč </a:t>
            </a:r>
            <a:r>
              <a:rPr lang="cs-CZ" sz="2400" b="1" dirty="0" smtClean="0"/>
              <a:t>otočí, </a:t>
            </a:r>
            <a:r>
              <a:rPr lang="cs-CZ" sz="2400" b="1" dirty="0" smtClean="0"/>
              <a:t>než učitelka vypije kelímek </a:t>
            </a:r>
            <a:r>
              <a:rPr lang="cs-CZ" sz="2400" b="1" dirty="0" smtClean="0"/>
              <a:t>                  s </a:t>
            </a:r>
            <a:r>
              <a:rPr lang="cs-CZ" sz="2400" b="1" dirty="0" smtClean="0"/>
              <a:t>vodou?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66800" y="6391656"/>
            <a:ext cx="7434072" cy="369332"/>
          </a:xfrm>
          <a:prstGeom prst="rect">
            <a:avLst/>
          </a:prstGeom>
          <a:solidFill>
            <a:srgbClr val="FFFFFF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508977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pokus 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Seznamuji děti s různými způsoby měření času.</a:t>
            </a:r>
            <a:endParaRPr lang="cs-CZ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</a:t>
            </a:r>
            <a:r>
              <a:rPr lang="cs-CZ" b="1" dirty="0" smtClean="0"/>
              <a:t>cíle</a:t>
            </a:r>
          </a:p>
          <a:p>
            <a:r>
              <a:rPr lang="cs-CZ" dirty="0" smtClean="0"/>
              <a:t>Děti poznávají během činnosti měření času, kdy měřící jednotkou je kolotoč a pohyb dětí.</a:t>
            </a:r>
          </a:p>
          <a:p>
            <a:endParaRPr lang="cs-CZ" b="1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 smtClean="0">
                <a:hlinkClick r:id="rId2"/>
              </a:rPr>
              <a:t>www.dumy.cz</a:t>
            </a:r>
            <a:endParaRPr lang="cs-CZ" dirty="0" smtClean="0"/>
          </a:p>
          <a:p>
            <a:pPr lvl="0"/>
            <a:r>
              <a:rPr lang="cs-CZ" dirty="0" smtClean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Snímek č. 2: Na tomto snímku, jde o to, kolikrát se děti na kolotoči otočí, než Matýsek oběhne břízu. Učitelka slovně doprovází akci.</a:t>
            </a:r>
            <a:endParaRPr lang="cs-CZ" b="1" dirty="0" smtClean="0"/>
          </a:p>
          <a:p>
            <a:r>
              <a:rPr lang="cs-CZ" dirty="0" smtClean="0"/>
              <a:t>Na snímku č. 3: </a:t>
            </a:r>
            <a:r>
              <a:rPr lang="cs-CZ" dirty="0" smtClean="0"/>
              <a:t> Mají </a:t>
            </a:r>
            <a:r>
              <a:rPr lang="cs-CZ" dirty="0" smtClean="0"/>
              <a:t>děti </a:t>
            </a:r>
            <a:r>
              <a:rPr lang="cs-CZ" dirty="0" smtClean="0"/>
              <a:t>dělat dřepy </a:t>
            </a:r>
            <a:r>
              <a:rPr lang="cs-CZ" dirty="0" smtClean="0"/>
              <a:t>během jednoho otočení kolotoče. Učitelka dřepy odpočítává.</a:t>
            </a:r>
          </a:p>
          <a:p>
            <a:r>
              <a:rPr lang="cs-CZ" dirty="0" smtClean="0"/>
              <a:t>Snímek č</a:t>
            </a:r>
            <a:r>
              <a:rPr lang="cs-CZ" dirty="0" smtClean="0"/>
              <a:t>. 4</a:t>
            </a:r>
            <a:r>
              <a:rPr lang="cs-CZ" dirty="0" smtClean="0"/>
              <a:t>: Zobrazuje učitelku, která pije z kelímku vodu, a děti se otáčí na kolotoči po tu </a:t>
            </a:r>
            <a:r>
              <a:rPr lang="cs-CZ" dirty="0" smtClean="0"/>
              <a:t>dobu, </a:t>
            </a:r>
            <a:r>
              <a:rPr lang="cs-CZ" dirty="0" smtClean="0"/>
              <a:t>než učitelka vodu vypije.</a:t>
            </a:r>
          </a:p>
          <a:p>
            <a:r>
              <a:rPr lang="cs-CZ" dirty="0" smtClean="0"/>
              <a:t>Materiál je určitá forma pokusu a je vytvořen pro pobyt na zahradě či v herním parku.</a:t>
            </a:r>
          </a:p>
          <a:p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Verbalizovat myšlenkové pochody, popsat, jak problém či situaci řešit</a:t>
            </a:r>
          </a:p>
          <a:p>
            <a:r>
              <a:rPr lang="cs-CZ" dirty="0"/>
              <a:t>Přicházet s vlastními nápady</a:t>
            </a:r>
          </a:p>
          <a:p>
            <a:r>
              <a:rPr lang="cs-CZ" dirty="0"/>
              <a:t>Vnímat, že je zajímavé dozvídat se nové věci, využívat zkušeností k učení</a:t>
            </a:r>
          </a:p>
          <a:p>
            <a:r>
              <a:rPr lang="cs-CZ" dirty="0"/>
              <a:t>Nalézat nová řešení nebo alternativní k běžným</a:t>
            </a:r>
          </a:p>
          <a:p>
            <a:r>
              <a:rPr lang="cs-CZ" dirty="0"/>
              <a:t>Řešit problémy, úkoly a situace, myslet kreativně</a:t>
            </a:r>
          </a:p>
          <a:p>
            <a:r>
              <a:rPr lang="cs-CZ" dirty="0"/>
              <a:t>Chápat základní číselné a matematické pojmy, elementární matematické souvislosti a dle potřeby je využívat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394</Words>
  <Application>Microsoft Office PowerPoint</Application>
  <PresentationFormat>Vlastní</PresentationFormat>
  <Paragraphs>54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Sheer Green 16x9</vt:lpstr>
      <vt:lpstr>Co všechno měří čas</vt:lpstr>
      <vt:lpstr>Snímek 2</vt:lpstr>
      <vt:lpstr>Snímek 3</vt:lpstr>
      <vt:lpstr>Snímek 4</vt:lpstr>
      <vt:lpstr>Metodický pokyn Integrovaný blok: pokus </vt:lpstr>
      <vt:lpstr>Studijní materiály </vt:lpstr>
      <vt:lpstr>   Práce s interaktivním výukovým materiálem </vt:lpstr>
      <vt:lpstr>Prvky polytechnické výchovy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2015-04-26T09:42:52Z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