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913" r:id="rId2"/>
  </p:sldMasterIdLst>
  <p:notesMasterIdLst>
    <p:notesMasterId r:id="rId15"/>
  </p:notesMasterIdLst>
  <p:handoutMasterIdLst>
    <p:handoutMasterId r:id="rId16"/>
  </p:handoutMasterIdLst>
  <p:sldIdLst>
    <p:sldId id="272" r:id="rId3"/>
    <p:sldId id="273" r:id="rId4"/>
    <p:sldId id="286" r:id="rId5"/>
    <p:sldId id="287" r:id="rId6"/>
    <p:sldId id="288" r:id="rId7"/>
    <p:sldId id="289" r:id="rId8"/>
    <p:sldId id="290" r:id="rId9"/>
    <p:sldId id="282" r:id="rId10"/>
    <p:sldId id="283" r:id="rId11"/>
    <p:sldId id="284" r:id="rId12"/>
    <p:sldId id="285" r:id="rId13"/>
    <p:sldId id="28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97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8" y="90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16. 4. 2015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16. 4. 2015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515C7-3748-4F0F-AF0B-1BD4096165F8}" type="datetimeFigureOut">
              <a:rPr lang="cs-CZ" smtClean="0"/>
              <a:pPr/>
              <a:t>16. 4. 2015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56788-95AE-4333-9AFC-367CF48D8DF1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8" name="Obrázek 1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3" y="3633356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08363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678500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6" y="3587632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03968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043088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243044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093444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8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6" y="4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23837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286262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8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6" y="4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92736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923655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6358455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15089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3541692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081846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537521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991436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2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3" y="0"/>
            <a:ext cx="746887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2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72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3" y="3633356"/>
            <a:ext cx="2627383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8" name="Obrázek 17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8"/>
            <a:ext cx="5040000" cy="1101335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6" y="4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325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4" r:id="rId1"/>
    <p:sldLayoutId id="2147483915" r:id="rId2"/>
    <p:sldLayoutId id="2147483916" r:id="rId3"/>
    <p:sldLayoutId id="2147483917" r:id="rId4"/>
    <p:sldLayoutId id="2147483918" r:id="rId5"/>
    <p:sldLayoutId id="2147483919" r:id="rId6"/>
    <p:sldLayoutId id="2147483920" r:id="rId7"/>
    <p:sldLayoutId id="2147483921" r:id="rId8"/>
    <p:sldLayoutId id="2147483922" r:id="rId9"/>
    <p:sldLayoutId id="2147483923" r:id="rId10"/>
    <p:sldLayoutId id="2147483924" r:id="rId11"/>
    <p:sldLayoutId id="2147483925" r:id="rId12"/>
    <p:sldLayoutId id="2147483926" r:id="rId13"/>
    <p:sldLayoutId id="2147483927" r:id="rId14"/>
    <p:sldLayoutId id="2147483928" r:id="rId15"/>
    <p:sldLayoutId id="2147483929" r:id="rId16"/>
    <p:sldLayoutId id="2147483649" r:id="rId17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09056" y="1581665"/>
            <a:ext cx="10363200" cy="1346886"/>
          </a:xfrm>
        </p:spPr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6000" b="1" dirty="0" smtClean="0">
                <a:solidFill>
                  <a:srgbClr val="624D38">
                    <a:lumMod val="75000"/>
                  </a:srgbClr>
                </a:solidFill>
                <a:latin typeface="Comic Sans MS" panose="030F0702030302020204" pitchFamily="66" charset="0"/>
                <a:cs typeface="Arial" pitchFamily="34" charset="0"/>
              </a:rPr>
              <a:t>Sejeme s dětmi hrášek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omic Sans MS" panose="030F0702030302020204" pitchFamily="66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3652" y="6406487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387" y="1924469"/>
            <a:ext cx="2929172" cy="2196879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874" y="1924469"/>
            <a:ext cx="2929172" cy="219687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4900" y="1921073"/>
            <a:ext cx="2933700" cy="220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55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3652" y="6406487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55" y="1714499"/>
            <a:ext cx="3061855" cy="229639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959" y="1709303"/>
            <a:ext cx="3061855" cy="229639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0663" y="1709303"/>
            <a:ext cx="3068782" cy="2301587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 flipH="1">
            <a:off x="5387544" y="605480"/>
            <a:ext cx="1223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První den 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623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3652" y="6406487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323" y="1392665"/>
            <a:ext cx="4072481" cy="305436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3427" y="1392665"/>
            <a:ext cx="4072481" cy="3054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79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3652" y="6406487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6" r="26056"/>
          <a:stretch/>
        </p:blipFill>
        <p:spPr>
          <a:xfrm>
            <a:off x="1298864" y="1297666"/>
            <a:ext cx="3865743" cy="315883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645" y="1293668"/>
            <a:ext cx="4211781" cy="3158836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5004486" y="148282"/>
            <a:ext cx="1433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Čtvrtý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den</a:t>
            </a:r>
          </a:p>
        </p:txBody>
      </p:sp>
    </p:spTree>
    <p:extLst>
      <p:ext uri="{BB962C8B-B14F-4D97-AF65-F5344CB8AC3E}">
        <p14:creationId xmlns:p14="http://schemas.microsoft.com/office/powerpoint/2010/main" val="2051891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3652" y="6406487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023" y="1633971"/>
            <a:ext cx="3681846" cy="2761384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31" t="753" r="12325" b="-753"/>
          <a:stretch/>
        </p:blipFill>
        <p:spPr>
          <a:xfrm>
            <a:off x="7043750" y="1633971"/>
            <a:ext cx="3460173" cy="2761384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1594023" y="1037969"/>
            <a:ext cx="3583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                 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Sedmý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den                                                            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611264" y="1037969"/>
            <a:ext cx="3026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                    Patnáctý den 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014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3652" y="6406487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906" y="297525"/>
            <a:ext cx="6544426" cy="490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306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Téma pro polytechnickou výchovu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/>
              <a:t/>
            </a:r>
            <a:br>
              <a:rPr lang="cs-CZ" dirty="0"/>
            </a:br>
            <a:r>
              <a:rPr lang="cs-CZ" dirty="0"/>
              <a:t>•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Oblast: Dítě a svět </a:t>
            </a: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dirty="0">
                <a:latin typeface="Arial" pitchFamily="34" charset="0"/>
                <a:cs typeface="Arial" pitchFamily="34" charset="0"/>
              </a:rPr>
              <a:t>  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Podoblast: Poznávací schopnosti</a:t>
            </a: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     Integrovaný blok: Příroda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dirty="0">
                <a:latin typeface="Arial" pitchFamily="34" charset="0"/>
                <a:cs typeface="Arial" pitchFamily="34" charset="0"/>
              </a:rPr>
              <a:t>     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Téma: Sejeme s dětmi hrášek</a:t>
            </a: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•  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Dosažené konkretizované výstupy: seznámení dětí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s přírodou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, jak rostou rostliny (hrášek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),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jak se o ně staráme. 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6297612" cy="67116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Použitý materiál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Prezentace určená k interaktivnímu řešení.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Květináč, hlína, vata, semena hrášku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6297612" cy="712729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0654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6354" y="274638"/>
            <a:ext cx="10972800" cy="1143000"/>
          </a:xfrm>
        </p:spPr>
        <p:txBody>
          <a:bodyPr>
            <a:normAutofit/>
          </a:bodyPr>
          <a:lstStyle/>
          <a:p>
            <a:r>
              <a:rPr lang="cs-CZ" b="1" dirty="0"/>
              <a:t> </a:t>
            </a:r>
            <a:r>
              <a:rPr lang="cs-CZ" b="1" dirty="0" smtClean="0"/>
              <a:t>                     Metodický postup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2356" y="1146880"/>
            <a:ext cx="10781608" cy="4103993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 seznámení se s koloběhem přírody</a:t>
            </a:r>
          </a:p>
          <a:p>
            <a:pPr marL="4572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  co potřebují rostliny, aby rostly</a:t>
            </a:r>
          </a:p>
          <a:p>
            <a:pPr marL="4572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 spolupráce při setí – rozdělení úkolů </a:t>
            </a: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-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sledování,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co se se semínky hrášku děje, jak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hrášek roste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602673" y="6255327"/>
            <a:ext cx="6372273" cy="384464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Použité zdroje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958983" y="2024473"/>
            <a:ext cx="9769481" cy="492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Foto autorky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6297612" cy="650383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712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672932" y="6311526"/>
            <a:ext cx="6297612" cy="365125"/>
          </a:xfrm>
        </p:spPr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3" y="1118399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9" y="160794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seta">
  <a:themeElements>
    <a:clrScheme name="Fas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247</Words>
  <Application>Microsoft Office PowerPoint</Application>
  <PresentationFormat>Širokoúhlá obrazovka</PresentationFormat>
  <Paragraphs>56</Paragraphs>
  <Slides>12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20" baseType="lpstr">
      <vt:lpstr>Arial</vt:lpstr>
      <vt:lpstr>Calibri</vt:lpstr>
      <vt:lpstr>Century Gothic</vt:lpstr>
      <vt:lpstr>Comic Sans MS</vt:lpstr>
      <vt:lpstr>Times New Roman</vt:lpstr>
      <vt:lpstr>Trebuchet MS</vt:lpstr>
      <vt:lpstr>Wingdings 3</vt:lpstr>
      <vt:lpstr>Faseta</vt:lpstr>
      <vt:lpstr>Sejeme s dětmi hrášek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Téma pro polytechnickou výchovu</vt:lpstr>
      <vt:lpstr>Použitý materiál</vt:lpstr>
      <vt:lpstr>                      Metodický postup</vt:lpstr>
      <vt:lpstr>Použité zdroje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2015-04-16T07:24:41Z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