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72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3" r:id="rId4"/>
    <p:sldId id="284" r:id="rId5"/>
    <p:sldId id="285" r:id="rId6"/>
    <p:sldId id="286" r:id="rId7"/>
    <p:sldId id="287" r:id="rId8"/>
    <p:sldId id="288" r:id="rId9"/>
    <p:sldId id="29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44" autoAdjust="0"/>
    <p:restoredTop sz="94660"/>
  </p:normalViewPr>
  <p:slideViewPr>
    <p:cSldViewPr snapToGrid="0">
      <p:cViewPr varScale="1">
        <p:scale>
          <a:sx n="65" d="100"/>
          <a:sy n="65" d="100"/>
        </p:scale>
        <p:origin x="96" y="27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6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678DA90-A23E-41FC-9EFB-1CF08A3AAF27}" type="slidenum">
              <a:t>2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CFE7F5"/>
          </a:solidFill>
          <a:ln w="25402">
            <a:solidFill>
              <a:srgbClr val="808080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399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403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6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28E5C7A-DCAC-4F01-973A-D60E377F780C}" type="slidenum">
              <a:t>3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2">
            <a:solidFill>
              <a:srgbClr val="808080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443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375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6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5E26EE1-85C5-417D-813D-1D8775EE5FCF}" type="slidenum">
              <a:t>4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2">
            <a:solidFill>
              <a:srgbClr val="808080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443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9119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6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D0E655C-3E28-44C9-8C99-81ED5DCC897A}" type="slidenum">
              <a:t>5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2">
            <a:solidFill>
              <a:srgbClr val="808080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443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8629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6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FC55DCA-03A9-42FA-ACFE-13B3987FBCF8}" type="slidenum">
              <a:t>6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2">
            <a:solidFill>
              <a:srgbClr val="808080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8281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6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ED83BD1-C455-4F72-ACDB-C9A1032C1739}" type="slidenum">
              <a:t>7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2">
            <a:solidFill>
              <a:srgbClr val="808080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4649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6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75DAB5D-CFE6-4E7E-98C5-C9BBE00619BE}" type="slidenum">
              <a:t>8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2">
            <a:solidFill>
              <a:srgbClr val="808080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788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5648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47699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2907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9799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6317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11635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5920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6866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7984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73079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66401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59283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51386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679460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5292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57326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0801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636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  <p:sldLayoutId id="2147483984" r:id="rId12"/>
    <p:sldLayoutId id="2147483985" r:id="rId13"/>
    <p:sldLayoutId id="2147483986" r:id="rId14"/>
    <p:sldLayoutId id="2147483987" r:id="rId15"/>
    <p:sldLayoutId id="2147483988" r:id="rId16"/>
    <p:sldLayoutId id="2147483989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accent2">
                <a:lumMod val="40000"/>
                <a:lumOff val="60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Jak </a:t>
            </a: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pomáháme přírodě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88352" y="3013658"/>
            <a:ext cx="2015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Čištění studánky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906073" y="369044"/>
            <a:ext cx="3425780" cy="3611245"/>
          </a:xfrm>
        </p:spPr>
        <p:txBody>
          <a:bodyPr wrap="square">
            <a:spAutoFit/>
          </a:bodyPr>
          <a:lstStyle/>
          <a:p>
            <a:pPr lvl="0">
              <a:spcAft>
                <a:spcPts val="0"/>
              </a:spcAft>
            </a:pPr>
            <a:r>
              <a:rPr lang="en-US" sz="2000" b="1" dirty="0" err="1"/>
              <a:t>Pomůcky</a:t>
            </a:r>
            <a:r>
              <a:rPr lang="en-US" sz="1800" dirty="0"/>
              <a:t> :</a:t>
            </a:r>
          </a:p>
          <a:p>
            <a:pPr lvl="0">
              <a:spcAft>
                <a:spcPts val="0"/>
              </a:spcAft>
            </a:pPr>
            <a:endParaRPr lang="en-US" sz="1800" dirty="0"/>
          </a:p>
          <a:p>
            <a:pPr lvl="0">
              <a:spcAft>
                <a:spcPts val="0"/>
              </a:spcAft>
            </a:pPr>
            <a:r>
              <a:rPr lang="en-US" sz="1800" dirty="0"/>
              <a:t>- </a:t>
            </a:r>
            <a:r>
              <a:rPr lang="en-US" sz="1800" dirty="0" err="1"/>
              <a:t>dětské</a:t>
            </a:r>
            <a:r>
              <a:rPr lang="en-US" sz="1800" dirty="0"/>
              <a:t> </a:t>
            </a:r>
            <a:r>
              <a:rPr lang="en-US" sz="1800" dirty="0" err="1"/>
              <a:t>hrábě</a:t>
            </a:r>
            <a:endParaRPr lang="en-US" sz="1800" dirty="0"/>
          </a:p>
          <a:p>
            <a:pPr lvl="0">
              <a:spcAft>
                <a:spcPts val="0"/>
              </a:spcAft>
            </a:pPr>
            <a:r>
              <a:rPr lang="en-US" sz="1800" dirty="0"/>
              <a:t>- </a:t>
            </a:r>
            <a:r>
              <a:rPr lang="en-US" sz="1800" dirty="0" err="1"/>
              <a:t>dětská</a:t>
            </a:r>
            <a:r>
              <a:rPr lang="en-US" sz="1800" dirty="0"/>
              <a:t> </a:t>
            </a:r>
            <a:r>
              <a:rPr lang="en-US" sz="1800" dirty="0" err="1"/>
              <a:t>motyka</a:t>
            </a:r>
            <a:endParaRPr lang="en-US" sz="1800" dirty="0"/>
          </a:p>
          <a:p>
            <a:pPr lvl="0">
              <a:spcAft>
                <a:spcPts val="0"/>
              </a:spcAft>
            </a:pPr>
            <a:r>
              <a:rPr lang="en-US" sz="1800" dirty="0"/>
              <a:t>- </a:t>
            </a:r>
            <a:r>
              <a:rPr lang="en-US" sz="1800" dirty="0" err="1"/>
              <a:t>igelitové</a:t>
            </a:r>
            <a:r>
              <a:rPr lang="en-US" sz="1800" dirty="0"/>
              <a:t> </a:t>
            </a:r>
            <a:r>
              <a:rPr lang="en-US" sz="1800" dirty="0" err="1"/>
              <a:t>pytle</a:t>
            </a:r>
            <a:endParaRPr lang="en-US" sz="1800" dirty="0"/>
          </a:p>
          <a:p>
            <a:pPr lvl="0">
              <a:spcAft>
                <a:spcPts val="0"/>
              </a:spcAft>
            </a:pPr>
            <a:r>
              <a:rPr lang="en-US" sz="1800" dirty="0"/>
              <a:t>- </a:t>
            </a:r>
            <a:r>
              <a:rPr lang="en-US" sz="1800" dirty="0" err="1"/>
              <a:t>gumové</a:t>
            </a:r>
            <a:r>
              <a:rPr lang="en-US" sz="1800" dirty="0"/>
              <a:t> </a:t>
            </a:r>
            <a:r>
              <a:rPr lang="en-US" sz="1800" dirty="0" err="1"/>
              <a:t>rukavice</a:t>
            </a:r>
            <a:endParaRPr lang="en-US" sz="1800" dirty="0"/>
          </a:p>
          <a:p>
            <a:pPr lvl="0">
              <a:spcAft>
                <a:spcPts val="0"/>
              </a:spcAft>
            </a:pPr>
            <a:r>
              <a:rPr lang="en-US" sz="1800" dirty="0"/>
              <a:t>- </a:t>
            </a:r>
            <a:r>
              <a:rPr lang="en-US" sz="1800" dirty="0" err="1"/>
              <a:t>gumičky</a:t>
            </a:r>
            <a:endParaRPr lang="en-US" sz="1800" dirty="0"/>
          </a:p>
          <a:p>
            <a:pPr lvl="0">
              <a:spcAft>
                <a:spcPts val="0"/>
              </a:spcAft>
            </a:pPr>
            <a:r>
              <a:rPr lang="en-US" sz="1800" dirty="0"/>
              <a:t>- </a:t>
            </a:r>
            <a:r>
              <a:rPr lang="en-US" sz="1800" dirty="0" err="1"/>
              <a:t>batoh</a:t>
            </a:r>
            <a:endParaRPr lang="en-US" sz="1800" dirty="0"/>
          </a:p>
          <a:p>
            <a:pPr lvl="0">
              <a:spcAft>
                <a:spcPts val="0"/>
              </a:spcAft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8405310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21226" y="-107090"/>
            <a:ext cx="8534400" cy="1506537"/>
          </a:xfrm>
        </p:spPr>
        <p:txBody>
          <a:bodyPr lIns="0" tIns="0" rIns="0" bIns="0" anchor="ctr"/>
          <a:lstStyle/>
          <a:p>
            <a:pPr lvl="0"/>
            <a:r>
              <a:rPr lang="en-US" sz="1800" dirty="0" err="1">
                <a:solidFill>
                  <a:srgbClr val="000000"/>
                </a:solidFill>
              </a:rPr>
              <a:t>Ukaž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obrázek</a:t>
            </a:r>
            <a:r>
              <a:rPr lang="en-US" sz="1800" dirty="0">
                <a:solidFill>
                  <a:srgbClr val="000000"/>
                </a:solidFill>
              </a:rPr>
              <a:t>, </a:t>
            </a:r>
            <a:r>
              <a:rPr lang="en-US" sz="1800" dirty="0" err="1">
                <a:solidFill>
                  <a:srgbClr val="000000"/>
                </a:solidFill>
              </a:rPr>
              <a:t>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kterém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není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něco</a:t>
            </a:r>
            <a:r>
              <a:rPr lang="en-US" sz="1800" dirty="0">
                <a:solidFill>
                  <a:srgbClr val="000000"/>
                </a:solidFill>
              </a:rPr>
              <a:t> v </a:t>
            </a:r>
            <a:r>
              <a:rPr lang="en-US" sz="1800" dirty="0" err="1" smtClean="0">
                <a:solidFill>
                  <a:srgbClr val="000000"/>
                </a:solidFill>
              </a:rPr>
              <a:t>pořádku</a:t>
            </a:r>
            <a:r>
              <a:rPr lang="cs-CZ" sz="1800" dirty="0" smtClean="0">
                <a:solidFill>
                  <a:srgbClr val="000000"/>
                </a:solidFill>
              </a:rPr>
              <a:t>. Z</a:t>
            </a:r>
            <a:r>
              <a:rPr lang="en-US" sz="1800" dirty="0" err="1" smtClean="0">
                <a:solidFill>
                  <a:srgbClr val="000000"/>
                </a:solidFill>
              </a:rPr>
              <a:t>důvodni</a:t>
            </a:r>
            <a:r>
              <a:rPr lang="en-US" sz="1800" dirty="0" smtClean="0">
                <a:solidFill>
                  <a:srgbClr val="000000"/>
                </a:solidFill>
              </a:rPr>
              <a:t> </a:t>
            </a:r>
            <a:r>
              <a:rPr lang="en-US" sz="1800" dirty="0" err="1" smtClean="0">
                <a:solidFill>
                  <a:srgbClr val="000000"/>
                </a:solidFill>
              </a:rPr>
              <a:t>proč</a:t>
            </a:r>
            <a:r>
              <a:rPr lang="cs-CZ" sz="1800" dirty="0" smtClean="0">
                <a:solidFill>
                  <a:srgbClr val="000000"/>
                </a:solidFill>
              </a:rPr>
              <a:t>.</a:t>
            </a: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604963"/>
            <a:ext cx="5354638" cy="4525962"/>
          </a:xfrm>
        </p:spPr>
        <p:txBody>
          <a:bodyPr/>
          <a:lstStyle/>
          <a:p>
            <a:pPr lvl="0"/>
            <a:r>
              <a:rPr lang="en-US"/>
              <a:t>Studánka – obr.č.1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6837363" y="1604963"/>
            <a:ext cx="5354637" cy="4525962"/>
          </a:xfrm>
        </p:spPr>
        <p:txBody>
          <a:bodyPr/>
          <a:lstStyle/>
          <a:p>
            <a:pPr lvl="0"/>
            <a:r>
              <a:rPr lang="en-US"/>
              <a:t>Studánka – obr.č.2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alphaModFix/>
          </a:blip>
          <a:srcRect/>
          <a:stretch>
            <a:fillRect/>
          </a:stretch>
        </p:blipFill>
        <p:spPr>
          <a:xfrm>
            <a:off x="935998" y="2015995"/>
            <a:ext cx="4751999" cy="316800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alphaModFix/>
          </a:blip>
          <a:srcRect/>
          <a:stretch>
            <a:fillRect/>
          </a:stretch>
        </p:blipFill>
        <p:spPr>
          <a:xfrm>
            <a:off x="6551996" y="2015995"/>
            <a:ext cx="5033881" cy="3096002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3503629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08796" y="-149023"/>
            <a:ext cx="8534400" cy="1506537"/>
          </a:xfrm>
        </p:spPr>
        <p:txBody>
          <a:bodyPr lIns="0" tIns="0" rIns="0" bIns="0" anchor="ctr"/>
          <a:lstStyle/>
          <a:p>
            <a:pPr lvl="0"/>
            <a:r>
              <a:rPr lang="en-US" sz="1800" dirty="0" err="1">
                <a:solidFill>
                  <a:srgbClr val="000000"/>
                </a:solidFill>
              </a:rPr>
              <a:t>Ukaž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obrázek</a:t>
            </a:r>
            <a:r>
              <a:rPr lang="en-US" sz="1800" dirty="0">
                <a:solidFill>
                  <a:srgbClr val="000000"/>
                </a:solidFill>
              </a:rPr>
              <a:t> VLEVO   - </a:t>
            </a:r>
            <a:r>
              <a:rPr lang="en-US" sz="1800" dirty="0" err="1">
                <a:solidFill>
                  <a:srgbClr val="000000"/>
                </a:solidFill>
              </a:rPr>
              <a:t>popiš</a:t>
            </a:r>
            <a:r>
              <a:rPr lang="en-US" sz="1800" dirty="0">
                <a:solidFill>
                  <a:srgbClr val="000000"/>
                </a:solidFill>
              </a:rPr>
              <a:t>, co </a:t>
            </a:r>
            <a:r>
              <a:rPr lang="en-US" sz="1800" dirty="0" err="1">
                <a:solidFill>
                  <a:srgbClr val="000000"/>
                </a:solidFill>
              </a:rPr>
              <a:t>děti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dělají</a:t>
            </a:r>
            <a:r>
              <a:rPr lang="en-US" sz="1800" dirty="0">
                <a:solidFill>
                  <a:srgbClr val="000000"/>
                </a:solidFill>
              </a:rPr>
              <a:t>, </a:t>
            </a:r>
            <a:r>
              <a:rPr lang="en-US" sz="1800" dirty="0" err="1">
                <a:solidFill>
                  <a:srgbClr val="000000"/>
                </a:solidFill>
              </a:rPr>
              <a:t>čím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přírodě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pomáhají</a:t>
            </a:r>
            <a:r>
              <a:rPr lang="en-US" sz="1800" dirty="0">
                <a:solidFill>
                  <a:srgbClr val="000000"/>
                </a:solidFill>
              </a:rPr>
              <a:t/>
            </a:r>
            <a:br>
              <a:rPr lang="en-US" sz="1800" dirty="0">
                <a:solidFill>
                  <a:srgbClr val="000000"/>
                </a:solidFill>
              </a:rPr>
            </a:br>
            <a:r>
              <a:rPr lang="en-US" sz="1800" dirty="0" err="1">
                <a:solidFill>
                  <a:srgbClr val="000000"/>
                </a:solidFill>
              </a:rPr>
              <a:t>Ukaž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obrázek</a:t>
            </a:r>
            <a:r>
              <a:rPr lang="en-US" sz="1800" dirty="0">
                <a:solidFill>
                  <a:srgbClr val="000000"/>
                </a:solidFill>
              </a:rPr>
              <a:t> VPRAVO – </a:t>
            </a:r>
            <a:r>
              <a:rPr lang="en-US" sz="1800" dirty="0" err="1">
                <a:solidFill>
                  <a:srgbClr val="000000"/>
                </a:solidFill>
              </a:rPr>
              <a:t>popiš</a:t>
            </a:r>
            <a:r>
              <a:rPr lang="en-US" sz="1800" dirty="0">
                <a:solidFill>
                  <a:srgbClr val="000000"/>
                </a:solidFill>
              </a:rPr>
              <a:t>, co </a:t>
            </a:r>
            <a:r>
              <a:rPr lang="en-US" sz="1800" dirty="0" err="1">
                <a:solidFill>
                  <a:srgbClr val="000000"/>
                </a:solidFill>
              </a:rPr>
              <a:t>vidíš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obrázku</a:t>
            </a: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6837363" y="1604963"/>
            <a:ext cx="5354637" cy="4525962"/>
          </a:xfrm>
        </p:spPr>
        <p:txBody>
          <a:bodyPr/>
          <a:lstStyle/>
          <a:p>
            <a:pPr lvl="0"/>
            <a:r>
              <a:rPr lang="en-US"/>
              <a:t>                                          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alphaModFix/>
          </a:blip>
          <a:srcRect/>
          <a:stretch>
            <a:fillRect/>
          </a:stretch>
        </p:blipFill>
        <p:spPr>
          <a:xfrm>
            <a:off x="791998" y="1532516"/>
            <a:ext cx="5183998" cy="365148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alphaModFix/>
          </a:blip>
          <a:srcRect/>
          <a:stretch>
            <a:fillRect/>
          </a:stretch>
        </p:blipFill>
        <p:spPr>
          <a:xfrm>
            <a:off x="6335996" y="1439997"/>
            <a:ext cx="5327998" cy="374400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718717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rázek 1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alphaModFix/>
          </a:blip>
          <a:srcRect/>
          <a:stretch>
            <a:fillRect/>
          </a:stretch>
        </p:blipFill>
        <p:spPr>
          <a:xfrm>
            <a:off x="0" y="1584325"/>
            <a:ext cx="5254625" cy="3671888"/>
          </a:xfrm>
        </p:spPr>
      </p:pic>
      <p:pic>
        <p:nvPicPr>
          <p:cNvPr id="3" name="Zástupný symbol pro obrázek 2"/>
          <p:cNvPicPr>
            <a:picLocks noGrp="1" noChangeAspect="1"/>
          </p:cNvPicPr>
          <p:nvPr>
            <p:ph type="pic" idx="4294967295"/>
          </p:nvPr>
        </p:nvPicPr>
        <p:blipFill>
          <a:blip r:embed="rId4">
            <a:alphaModFix/>
          </a:blip>
          <a:srcRect/>
          <a:stretch>
            <a:fillRect/>
          </a:stretch>
        </p:blipFill>
        <p:spPr>
          <a:xfrm>
            <a:off x="7008813" y="1600200"/>
            <a:ext cx="5183187" cy="3656013"/>
          </a:xfrm>
        </p:spPr>
      </p:pic>
      <p:sp>
        <p:nvSpPr>
          <p:cNvPr id="4" name="Nadpis 3"/>
          <p:cNvSpPr txBox="1">
            <a:spLocks noGrp="1"/>
          </p:cNvSpPr>
          <p:nvPr>
            <p:ph type="title" idx="4294967295"/>
          </p:nvPr>
        </p:nvSpPr>
        <p:spPr>
          <a:xfrm>
            <a:off x="309716" y="0"/>
            <a:ext cx="8534400" cy="1506537"/>
          </a:xfrm>
        </p:spPr>
        <p:txBody>
          <a:bodyPr lIns="0" tIns="0" rIns="0" bIns="0" anchor="ctr"/>
          <a:lstStyle/>
          <a:p>
            <a:pPr lvl="0"/>
            <a:r>
              <a:rPr lang="en-US" sz="1800" dirty="0" err="1">
                <a:solidFill>
                  <a:srgbClr val="000000"/>
                </a:solidFill>
              </a:rPr>
              <a:t>Ukaž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obrázek</a:t>
            </a:r>
            <a:r>
              <a:rPr lang="en-US" sz="1800" dirty="0">
                <a:solidFill>
                  <a:srgbClr val="000000"/>
                </a:solidFill>
              </a:rPr>
              <a:t> VPRAVO – </a:t>
            </a:r>
            <a:r>
              <a:rPr lang="en-US" sz="1800" dirty="0" err="1">
                <a:solidFill>
                  <a:srgbClr val="000000"/>
                </a:solidFill>
              </a:rPr>
              <a:t>popiš</a:t>
            </a:r>
            <a:r>
              <a:rPr lang="en-US" sz="1800" dirty="0">
                <a:solidFill>
                  <a:srgbClr val="000000"/>
                </a:solidFill>
              </a:rPr>
              <a:t>, co </a:t>
            </a:r>
            <a:r>
              <a:rPr lang="en-US" sz="1800" dirty="0" err="1">
                <a:solidFill>
                  <a:srgbClr val="000000"/>
                </a:solidFill>
              </a:rPr>
              <a:t>děti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dělají</a:t>
            </a:r>
            <a:r>
              <a:rPr lang="en-US" sz="1800" dirty="0">
                <a:solidFill>
                  <a:srgbClr val="000000"/>
                </a:solidFill>
              </a:rPr>
              <a:t> a </a:t>
            </a:r>
            <a:r>
              <a:rPr lang="en-US" sz="1800" dirty="0" err="1">
                <a:solidFill>
                  <a:srgbClr val="000000"/>
                </a:solidFill>
              </a:rPr>
              <a:t>proč</a:t>
            </a:r>
            <a:r>
              <a:rPr lang="en-US" sz="1800" dirty="0">
                <a:solidFill>
                  <a:srgbClr val="000000"/>
                </a:solidFill>
              </a:rPr>
              <a:t/>
            </a:r>
            <a:br>
              <a:rPr lang="en-US" sz="1800" dirty="0">
                <a:solidFill>
                  <a:srgbClr val="000000"/>
                </a:solidFill>
              </a:rPr>
            </a:br>
            <a:r>
              <a:rPr lang="en-US" sz="1800" dirty="0" err="1">
                <a:solidFill>
                  <a:srgbClr val="000000"/>
                </a:solidFill>
              </a:rPr>
              <a:t>Ukaž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obrázek</a:t>
            </a:r>
            <a:r>
              <a:rPr lang="en-US" sz="1800" dirty="0">
                <a:solidFill>
                  <a:srgbClr val="000000"/>
                </a:solidFill>
              </a:rPr>
              <a:t> VLEVO   - co </a:t>
            </a:r>
            <a:r>
              <a:rPr lang="en-US" sz="1800" dirty="0" err="1">
                <a:solidFill>
                  <a:srgbClr val="000000"/>
                </a:solidFill>
              </a:rPr>
              <a:t>vidíš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obrázku</a:t>
            </a:r>
            <a:endParaRPr lang="en-US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1527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657225"/>
            <a:ext cx="10515600" cy="1033463"/>
          </a:xfrm>
        </p:spPr>
        <p:txBody>
          <a:bodyPr/>
          <a:lstStyle/>
          <a:p>
            <a:pPr lvl="0"/>
            <a:r>
              <a:rPr lang="en-US" b="1"/>
              <a:t>Prvky polytechnické výchovy</a:t>
            </a:r>
          </a:p>
        </p:txBody>
      </p:sp>
      <p:sp>
        <p:nvSpPr>
          <p:cNvPr id="4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0" y="1690688"/>
            <a:ext cx="10515600" cy="3362325"/>
          </a:xfrm>
        </p:spPr>
        <p:txBody>
          <a:bodyPr/>
          <a:lstStyle/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sz="2000"/>
              <a:t>  Integrovaný blok: Příroda kolem nás</a:t>
            </a:r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sz="2000"/>
              <a:t>  Vzdělávací oblast: Dítě a svět</a:t>
            </a:r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sz="2000"/>
              <a:t>  Téma: Pomáháme přírodě</a:t>
            </a:r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sz="2000"/>
              <a:t>  Konkretizované výstupy: Uvědomovat si, že svět přírody je rozmanitý, pestrý,</a:t>
            </a:r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sz="2000"/>
              <a:t>                                          ale ne vždy v pořádku</a:t>
            </a:r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sz="2000"/>
              <a:t>  Cíle: Vedení dětí k uvědomování si sounáležitosti člověka s přírodou, potřebou</a:t>
            </a:r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sz="2000"/>
              <a:t>          přírodu chránit</a:t>
            </a:r>
          </a:p>
          <a:p>
            <a:pPr lvl="0">
              <a:spcBef>
                <a:spcPts val="700"/>
              </a:spcBef>
              <a:buNone/>
            </a:pPr>
            <a:endParaRPr lang="en-US" sz="2000"/>
          </a:p>
        </p:txBody>
      </p:sp>
      <p:sp>
        <p:nvSpPr>
          <p:cNvPr id="3" name="Zástupný symbol pro zápatí 3"/>
          <p:cNvSpPr txBox="1"/>
          <p:nvPr/>
        </p:nvSpPr>
        <p:spPr>
          <a:xfrm>
            <a:off x="812883" y="6248159"/>
            <a:ext cx="7227719" cy="36468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0004" tIns="44997" rIns="90004" bIns="44997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Tw Cen MT" pitchFamily="18"/>
                <a:cs typeface="Tahoma" pitchFamily="2"/>
              </a:rPr>
              <a:t>Projekt CZ.1.07/1.3.00/48.0075 je spolufinancován Evropským sociálním fondem a státním rozpočtem České republiky.</a:t>
            </a:r>
          </a:p>
        </p:txBody>
      </p:sp>
    </p:spTree>
    <p:extLst>
      <p:ext uri="{BB962C8B-B14F-4D97-AF65-F5344CB8AC3E}">
        <p14:creationId xmlns:p14="http://schemas.microsoft.com/office/powerpoint/2010/main" val="10327199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123767" y="685800"/>
            <a:ext cx="8534400" cy="1506537"/>
          </a:xfrm>
        </p:spPr>
        <p:txBody>
          <a:bodyPr/>
          <a:lstStyle/>
          <a:p>
            <a:pPr lvl="0"/>
            <a:r>
              <a:rPr lang="en-US" dirty="0" err="1"/>
              <a:t>Použité</a:t>
            </a:r>
            <a:r>
              <a:rPr lang="en-US" dirty="0"/>
              <a:t> </a:t>
            </a:r>
            <a:r>
              <a:rPr lang="en-US" dirty="0" err="1"/>
              <a:t>zdroje</a:t>
            </a:r>
            <a:endParaRPr lang="en-US" dirty="0"/>
          </a:p>
        </p:txBody>
      </p:sp>
      <p:sp>
        <p:nvSpPr>
          <p:cNvPr id="5" name="Podnadpis 4"/>
          <p:cNvSpPr txBox="1">
            <a:spLocks noGrp="1"/>
          </p:cNvSpPr>
          <p:nvPr>
            <p:ph type="subTitle" idx="4294967295"/>
          </p:nvPr>
        </p:nvSpPr>
        <p:spPr>
          <a:xfrm>
            <a:off x="0" y="685800"/>
            <a:ext cx="8534400" cy="3614738"/>
          </a:xfrm>
        </p:spPr>
        <p:txBody>
          <a:bodyPr lIns="0" tIns="0" rIns="0" bIns="0" anchor="ctr" anchorCtr="1">
            <a:spAutoFit/>
          </a:bodyPr>
          <a:lstStyle/>
          <a:p>
            <a:pPr lvl="0" algn="ctr" hangingPunct="0">
              <a:buNone/>
            </a:pPr>
            <a:r>
              <a:rPr lang="cs-CZ" sz="3200">
                <a:latin typeface="Arial" pitchFamily="18"/>
              </a:rPr>
              <a:t>Vlastní obrazový materiál</a:t>
            </a:r>
          </a:p>
        </p:txBody>
      </p:sp>
      <p:sp>
        <p:nvSpPr>
          <p:cNvPr id="4" name="Zástupný symbol pro zápatí 3"/>
          <p:cNvSpPr txBox="1"/>
          <p:nvPr/>
        </p:nvSpPr>
        <p:spPr>
          <a:xfrm>
            <a:off x="812883" y="6248159"/>
            <a:ext cx="7227719" cy="36468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0004" tIns="44997" rIns="90004" bIns="44997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Tw Cen MT" pitchFamily="18"/>
                <a:cs typeface="Tahoma" pitchFamily="2"/>
              </a:rPr>
              <a:t>Projekt CZ.1.07/1.3.00/48.0075 je spolufinancován Evropským sociálním fondem a státním rozpočtem České republiky.</a:t>
            </a:r>
          </a:p>
        </p:txBody>
      </p:sp>
    </p:spTree>
    <p:extLst>
      <p:ext uri="{BB962C8B-B14F-4D97-AF65-F5344CB8AC3E}">
        <p14:creationId xmlns:p14="http://schemas.microsoft.com/office/powerpoint/2010/main" val="32977638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 txBox="1"/>
          <p:nvPr/>
        </p:nvSpPr>
        <p:spPr>
          <a:xfrm>
            <a:off x="812883" y="6248159"/>
            <a:ext cx="7227719" cy="36468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0004" tIns="44997" rIns="90004" bIns="44997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Tw Cen MT" pitchFamily="18"/>
                <a:cs typeface="Tahoma" pitchFamily="2"/>
              </a:rPr>
              <a:t>Projekt CZ.1.07/1.3.00/48.0075 je spolufinancován Evropským sociálním fondem a státním rozpočtem České republiky.</a:t>
            </a:r>
          </a:p>
        </p:txBody>
      </p:sp>
      <p:grpSp>
        <p:nvGrpSpPr>
          <p:cNvPr id="3" name="Skupina 4"/>
          <p:cNvGrpSpPr/>
          <p:nvPr/>
        </p:nvGrpSpPr>
        <p:grpSpPr>
          <a:xfrm>
            <a:off x="1920962" y="1118521"/>
            <a:ext cx="7513561" cy="4066199"/>
            <a:chOff x="1920962" y="1118521"/>
            <a:chExt cx="7513561" cy="4066199"/>
          </a:xfrm>
        </p:grpSpPr>
        <p:sp>
          <p:nvSpPr>
            <p:cNvPr id="4" name="Volný tvar 5"/>
            <p:cNvSpPr/>
            <p:nvPr/>
          </p:nvSpPr>
          <p:spPr>
            <a:xfrm>
              <a:off x="1920962" y="2820960"/>
              <a:ext cx="2714396" cy="1528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2940"/>
                <a:gd name="f4" fmla="val 1316297"/>
                <a:gd name="f5" fmla="val 658149"/>
                <a:gd name="f6" fmla="val 329074"/>
                <a:gd name="f7" fmla="val 1203866"/>
                <a:gd name="f8" fmla="*/ f0 1 1532940"/>
                <a:gd name="f9" fmla="*/ f1 1 1316297"/>
                <a:gd name="f10" fmla="+- f4 0 f2"/>
                <a:gd name="f11" fmla="+- f3 0 f2"/>
                <a:gd name="f12" fmla="*/ f11 1 1532940"/>
                <a:gd name="f13" fmla="*/ f10 1 1316297"/>
                <a:gd name="f14" fmla="*/ f2 1 f12"/>
                <a:gd name="f15" fmla="*/ f3 1 f12"/>
                <a:gd name="f16" fmla="*/ f2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1532940" h="1316297">
                  <a:moveTo>
                    <a:pt x="f2" y="f5"/>
                  </a:moveTo>
                  <a:lnTo>
                    <a:pt x="f6" y="f2"/>
                  </a:lnTo>
                  <a:lnTo>
                    <a:pt x="f7" y="f2"/>
                  </a:lnTo>
                  <a:lnTo>
                    <a:pt x="f3" y="f5"/>
                  </a:lnTo>
                  <a:lnTo>
                    <a:pt x="f7" y="f4"/>
                  </a:lnTo>
                  <a:lnTo>
                    <a:pt x="f6" y="f4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94B6D2"/>
            </a:solidFill>
            <a:ln w="19083" cap="flat">
              <a:solidFill>
                <a:srgbClr val="94B6D2"/>
              </a:solidFill>
              <a:prstDash val="solid"/>
              <a:miter/>
            </a:ln>
          </p:spPr>
          <p:txBody>
            <a:bodyPr vert="horz" wrap="square" lIns="237597" tIns="216721" rIns="237597" bIns="216721" anchor="ctr" anchorCtr="1" compatLnSpc="0">
              <a:noAutofit/>
            </a:bodyPr>
            <a:lstStyle/>
            <a:p>
              <a:pPr marL="0" marR="0" lvl="0" indent="0" algn="ctr" defTabSz="914400" rtl="0" fontAlgn="auto" hangingPunct="0">
                <a:lnSpc>
                  <a:spcPct val="90000"/>
                </a:lnSpc>
                <a:spcBef>
                  <a:spcPts val="0"/>
                </a:spcBef>
                <a:spcAft>
                  <a:spcPts val="63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600" b="1" i="0" u="none" strike="noStrike" kern="1200" cap="none" spc="0" baseline="0">
                  <a:solidFill>
                    <a:srgbClr val="000000"/>
                  </a:solidFill>
                  <a:uFillTx/>
                  <a:latin typeface="Tw Cen MT" pitchFamily="18"/>
                  <a:ea typeface="Microsoft YaHei" pitchFamily="2"/>
                  <a:cs typeface="Mangal" pitchFamily="2"/>
                </a:rPr>
                <a:t>Vnímat vliv techniky na společnost a přírodu</a:t>
              </a:r>
            </a:p>
          </p:txBody>
        </p:sp>
        <p:sp>
          <p:nvSpPr>
            <p:cNvPr id="5" name="Volný tvar 9"/>
            <p:cNvSpPr/>
            <p:nvPr/>
          </p:nvSpPr>
          <p:spPr>
            <a:xfrm>
              <a:off x="4258799" y="1962000"/>
              <a:ext cx="2714396" cy="1528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2940"/>
                <a:gd name="f4" fmla="val 1316297"/>
                <a:gd name="f5" fmla="val 658149"/>
                <a:gd name="f6" fmla="val 329074"/>
                <a:gd name="f7" fmla="val 1203866"/>
                <a:gd name="f8" fmla="*/ f0 1 1532940"/>
                <a:gd name="f9" fmla="*/ f1 1 1316297"/>
                <a:gd name="f10" fmla="+- f4 0 f2"/>
                <a:gd name="f11" fmla="+- f3 0 f2"/>
                <a:gd name="f12" fmla="*/ f11 1 1532940"/>
                <a:gd name="f13" fmla="*/ f10 1 1316297"/>
                <a:gd name="f14" fmla="*/ f2 1 f12"/>
                <a:gd name="f15" fmla="*/ f3 1 f12"/>
                <a:gd name="f16" fmla="*/ f2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1532940" h="1316297">
                  <a:moveTo>
                    <a:pt x="f2" y="f5"/>
                  </a:moveTo>
                  <a:lnTo>
                    <a:pt x="f6" y="f2"/>
                  </a:lnTo>
                  <a:lnTo>
                    <a:pt x="f7" y="f2"/>
                  </a:lnTo>
                  <a:lnTo>
                    <a:pt x="f3" y="f5"/>
                  </a:lnTo>
                  <a:lnTo>
                    <a:pt x="f7" y="f4"/>
                  </a:lnTo>
                  <a:lnTo>
                    <a:pt x="f6" y="f4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94B6D2"/>
            </a:solidFill>
            <a:ln w="19083" cap="flat">
              <a:solidFill>
                <a:srgbClr val="94B6D2"/>
              </a:solidFill>
              <a:prstDash val="solid"/>
              <a:miter/>
            </a:ln>
          </p:spPr>
          <p:txBody>
            <a:bodyPr vert="horz" wrap="square" lIns="237597" tIns="216721" rIns="237597" bIns="216721" anchor="ctr" anchorCtr="1" compatLnSpc="0">
              <a:noAutofit/>
            </a:bodyPr>
            <a:lstStyle/>
            <a:p>
              <a:pPr marL="0" marR="0" lvl="0" indent="0" algn="ctr" defTabSz="914400" rtl="0" fontAlgn="auto" hangingPunct="0">
                <a:lnSpc>
                  <a:spcPct val="90000"/>
                </a:lnSpc>
                <a:spcBef>
                  <a:spcPts val="0"/>
                </a:spcBef>
                <a:spcAft>
                  <a:spcPts val="63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600" b="1" i="0" u="none" strike="noStrike" kern="1200" cap="none" spc="0" baseline="0">
                  <a:solidFill>
                    <a:srgbClr val="000000"/>
                  </a:solidFill>
                  <a:uFillTx/>
                  <a:latin typeface="Tw Cen MT" pitchFamily="18"/>
                  <a:ea typeface="Microsoft YaHei" pitchFamily="2"/>
                  <a:cs typeface="Mangal" pitchFamily="2"/>
                </a:rPr>
                <a:t>Směrovat děti k získávání základních pracovních dovedností a návyků</a:t>
              </a:r>
            </a:p>
          </p:txBody>
        </p:sp>
        <p:sp>
          <p:nvSpPr>
            <p:cNvPr id="6" name="Volný tvar 13"/>
            <p:cNvSpPr/>
            <p:nvPr/>
          </p:nvSpPr>
          <p:spPr>
            <a:xfrm>
              <a:off x="1922397" y="1121758"/>
              <a:ext cx="2714396" cy="1528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2940"/>
                <a:gd name="f4" fmla="val 1316297"/>
                <a:gd name="f5" fmla="val 658149"/>
                <a:gd name="f6" fmla="val 329074"/>
                <a:gd name="f7" fmla="val 1203866"/>
                <a:gd name="f8" fmla="*/ f0 1 1532940"/>
                <a:gd name="f9" fmla="*/ f1 1 1316297"/>
                <a:gd name="f10" fmla="+- f4 0 f2"/>
                <a:gd name="f11" fmla="+- f3 0 f2"/>
                <a:gd name="f12" fmla="*/ f11 1 1532940"/>
                <a:gd name="f13" fmla="*/ f10 1 1316297"/>
                <a:gd name="f14" fmla="*/ f2 1 f12"/>
                <a:gd name="f15" fmla="*/ f3 1 f12"/>
                <a:gd name="f16" fmla="*/ f2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1532940" h="1316297">
                  <a:moveTo>
                    <a:pt x="f2" y="f5"/>
                  </a:moveTo>
                  <a:lnTo>
                    <a:pt x="f6" y="f2"/>
                  </a:lnTo>
                  <a:lnTo>
                    <a:pt x="f7" y="f2"/>
                  </a:lnTo>
                  <a:lnTo>
                    <a:pt x="f3" y="f5"/>
                  </a:lnTo>
                  <a:lnTo>
                    <a:pt x="f7" y="f4"/>
                  </a:lnTo>
                  <a:lnTo>
                    <a:pt x="f6" y="f4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94B6D2"/>
            </a:solidFill>
            <a:ln w="19083" cap="flat">
              <a:solidFill>
                <a:srgbClr val="94B6D2"/>
              </a:solidFill>
              <a:prstDash val="solid"/>
              <a:miter/>
            </a:ln>
          </p:spPr>
          <p:txBody>
            <a:bodyPr vert="horz" wrap="square" lIns="237597" tIns="216721" rIns="237597" bIns="216721" anchor="ctr" anchorCtr="1" compatLnSpc="0">
              <a:noAutofit/>
            </a:bodyPr>
            <a:lstStyle/>
            <a:p>
              <a:pPr marL="0" marR="0" lvl="0" indent="0" algn="ctr" defTabSz="914400" rtl="0" fontAlgn="auto" hangingPunct="0">
                <a:lnSpc>
                  <a:spcPct val="90000"/>
                </a:lnSpc>
                <a:spcBef>
                  <a:spcPts val="0"/>
                </a:spcBef>
                <a:spcAft>
                  <a:spcPts val="63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600" b="1" i="0" u="none" strike="noStrike" kern="1200" cap="none" spc="0" baseline="0">
                  <a:solidFill>
                    <a:srgbClr val="000000"/>
                  </a:solidFill>
                  <a:uFillTx/>
                  <a:latin typeface="Tw Cen MT" pitchFamily="18"/>
                  <a:ea typeface="Microsoft YaHei" pitchFamily="2"/>
                  <a:cs typeface="Mangal" pitchFamily="2"/>
                </a:rPr>
                <a:t>Chápat postavení techniky a technických oborů v životě lidstva jako devízu</a:t>
              </a:r>
            </a:p>
          </p:txBody>
        </p:sp>
        <p:sp>
          <p:nvSpPr>
            <p:cNvPr id="7" name="Volný tvar 17"/>
            <p:cNvSpPr/>
            <p:nvPr/>
          </p:nvSpPr>
          <p:spPr>
            <a:xfrm>
              <a:off x="6593400" y="1118521"/>
              <a:ext cx="2714396" cy="1528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2940"/>
                <a:gd name="f4" fmla="val 1316297"/>
                <a:gd name="f5" fmla="val 658149"/>
                <a:gd name="f6" fmla="val 329074"/>
                <a:gd name="f7" fmla="val 1203866"/>
                <a:gd name="f8" fmla="*/ f0 1 1532940"/>
                <a:gd name="f9" fmla="*/ f1 1 1316297"/>
                <a:gd name="f10" fmla="+- f4 0 f2"/>
                <a:gd name="f11" fmla="+- f3 0 f2"/>
                <a:gd name="f12" fmla="*/ f11 1 1532940"/>
                <a:gd name="f13" fmla="*/ f10 1 1316297"/>
                <a:gd name="f14" fmla="*/ f2 1 f12"/>
                <a:gd name="f15" fmla="*/ f3 1 f12"/>
                <a:gd name="f16" fmla="*/ f2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1532940" h="1316297">
                  <a:moveTo>
                    <a:pt x="f2" y="f5"/>
                  </a:moveTo>
                  <a:lnTo>
                    <a:pt x="f6" y="f2"/>
                  </a:lnTo>
                  <a:lnTo>
                    <a:pt x="f7" y="f2"/>
                  </a:lnTo>
                  <a:lnTo>
                    <a:pt x="f3" y="f5"/>
                  </a:lnTo>
                  <a:lnTo>
                    <a:pt x="f7" y="f4"/>
                  </a:lnTo>
                  <a:lnTo>
                    <a:pt x="f6" y="f4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94B6D2"/>
            </a:solidFill>
            <a:ln w="19083" cap="flat">
              <a:solidFill>
                <a:srgbClr val="94B6D2"/>
              </a:solidFill>
              <a:prstDash val="solid"/>
              <a:miter/>
            </a:ln>
          </p:spPr>
          <p:txBody>
            <a:bodyPr vert="horz" wrap="square" lIns="237597" tIns="216721" rIns="237597" bIns="216721" anchor="ctr" anchorCtr="1" compatLnSpc="0">
              <a:noAutofit/>
            </a:bodyPr>
            <a:lstStyle/>
            <a:p>
              <a:pPr marL="0" marR="0" lvl="0" indent="0" algn="ctr" defTabSz="914400" rtl="0" fontAlgn="auto" hangingPunct="0">
                <a:lnSpc>
                  <a:spcPct val="90000"/>
                </a:lnSpc>
                <a:spcBef>
                  <a:spcPts val="0"/>
                </a:spcBef>
                <a:spcAft>
                  <a:spcPts val="63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600" b="1" i="0" u="none" strike="noStrike" kern="1200" cap="none" spc="0" baseline="0">
                  <a:solidFill>
                    <a:srgbClr val="000000"/>
                  </a:solidFill>
                  <a:uFillTx/>
                  <a:latin typeface="Tw Cen MT" pitchFamily="18"/>
                  <a:ea typeface="Microsoft YaHei" pitchFamily="2"/>
                  <a:cs typeface="Mangal" pitchFamily="2"/>
                </a:rPr>
                <a:t>Učit děti základním poznatkům o technice</a:t>
              </a:r>
            </a:p>
          </p:txBody>
        </p:sp>
        <p:sp>
          <p:nvSpPr>
            <p:cNvPr id="8" name="Volný tvar 21"/>
            <p:cNvSpPr/>
            <p:nvPr/>
          </p:nvSpPr>
          <p:spPr>
            <a:xfrm>
              <a:off x="6593400" y="2726640"/>
              <a:ext cx="2841123" cy="1674001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2940"/>
                <a:gd name="f4" fmla="val 1316297"/>
                <a:gd name="f5" fmla="val 658149"/>
                <a:gd name="f6" fmla="val 329074"/>
                <a:gd name="f7" fmla="val 1203866"/>
                <a:gd name="f8" fmla="*/ f0 1 1532940"/>
                <a:gd name="f9" fmla="*/ f1 1 1316297"/>
                <a:gd name="f10" fmla="+- f4 0 f2"/>
                <a:gd name="f11" fmla="+- f3 0 f2"/>
                <a:gd name="f12" fmla="*/ f11 1 1532940"/>
                <a:gd name="f13" fmla="*/ f10 1 1316297"/>
                <a:gd name="f14" fmla="*/ f2 1 f12"/>
                <a:gd name="f15" fmla="*/ f3 1 f12"/>
                <a:gd name="f16" fmla="*/ f2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1532940" h="1316297">
                  <a:moveTo>
                    <a:pt x="f2" y="f5"/>
                  </a:moveTo>
                  <a:lnTo>
                    <a:pt x="f6" y="f2"/>
                  </a:lnTo>
                  <a:lnTo>
                    <a:pt x="f7" y="f2"/>
                  </a:lnTo>
                  <a:lnTo>
                    <a:pt x="f3" y="f5"/>
                  </a:lnTo>
                  <a:lnTo>
                    <a:pt x="f7" y="f4"/>
                  </a:lnTo>
                  <a:lnTo>
                    <a:pt x="f6" y="f4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94B6D2"/>
            </a:solidFill>
            <a:ln w="19083" cap="flat">
              <a:solidFill>
                <a:srgbClr val="94B6D2"/>
              </a:solidFill>
              <a:prstDash val="solid"/>
              <a:miter/>
            </a:ln>
          </p:spPr>
          <p:txBody>
            <a:bodyPr vert="horz" wrap="square" lIns="237597" tIns="216721" rIns="237597" bIns="216721" anchor="ctr" anchorCtr="1" compatLnSpc="0">
              <a:noAutofit/>
            </a:bodyPr>
            <a:lstStyle/>
            <a:p>
              <a:pPr marL="0" marR="0" lvl="0" indent="0" algn="ctr" defTabSz="914400" rtl="0" fontAlgn="auto" hangingPunct="0">
                <a:lnSpc>
                  <a:spcPct val="90000"/>
                </a:lnSpc>
                <a:spcBef>
                  <a:spcPts val="0"/>
                </a:spcBef>
                <a:spcAft>
                  <a:spcPts val="63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600" b="1" i="0" u="none" strike="noStrike" kern="1200" cap="none" spc="0" baseline="0">
                  <a:solidFill>
                    <a:srgbClr val="000000"/>
                  </a:solidFill>
                  <a:uFillTx/>
                  <a:latin typeface="Tw Cen MT" pitchFamily="18"/>
                  <a:ea typeface="Microsoft YaHei" pitchFamily="2"/>
                  <a:cs typeface="Mangal" pitchFamily="2"/>
                </a:rPr>
                <a:t>Vést děti ke kooperativnímu hodnocení a sebehodnocení</a:t>
              </a:r>
            </a:p>
          </p:txBody>
        </p:sp>
        <p:sp>
          <p:nvSpPr>
            <p:cNvPr id="9" name="Volný tvar 29"/>
            <p:cNvSpPr/>
            <p:nvPr/>
          </p:nvSpPr>
          <p:spPr>
            <a:xfrm>
              <a:off x="4255919" y="3656164"/>
              <a:ext cx="2714396" cy="1528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2940"/>
                <a:gd name="f4" fmla="val 1316297"/>
                <a:gd name="f5" fmla="val 658149"/>
                <a:gd name="f6" fmla="val 329074"/>
                <a:gd name="f7" fmla="val 1203866"/>
                <a:gd name="f8" fmla="*/ f0 1 1532940"/>
                <a:gd name="f9" fmla="*/ f1 1 1316297"/>
                <a:gd name="f10" fmla="+- f4 0 f2"/>
                <a:gd name="f11" fmla="+- f3 0 f2"/>
                <a:gd name="f12" fmla="*/ f11 1 1532940"/>
                <a:gd name="f13" fmla="*/ f10 1 1316297"/>
                <a:gd name="f14" fmla="*/ f2 1 f12"/>
                <a:gd name="f15" fmla="*/ f3 1 f12"/>
                <a:gd name="f16" fmla="*/ f2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1532940" h="1316297">
                  <a:moveTo>
                    <a:pt x="f2" y="f5"/>
                  </a:moveTo>
                  <a:lnTo>
                    <a:pt x="f6" y="f2"/>
                  </a:lnTo>
                  <a:lnTo>
                    <a:pt x="f7" y="f2"/>
                  </a:lnTo>
                  <a:lnTo>
                    <a:pt x="f3" y="f5"/>
                  </a:lnTo>
                  <a:lnTo>
                    <a:pt x="f7" y="f4"/>
                  </a:lnTo>
                  <a:lnTo>
                    <a:pt x="f6" y="f4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94B6D2"/>
            </a:solidFill>
            <a:ln w="19083" cap="flat">
              <a:solidFill>
                <a:srgbClr val="94B6D2"/>
              </a:solidFill>
              <a:prstDash val="solid"/>
              <a:miter/>
            </a:ln>
          </p:spPr>
          <p:txBody>
            <a:bodyPr vert="horz" wrap="square" lIns="237597" tIns="216721" rIns="237597" bIns="216721" anchor="ctr" anchorCtr="1" compatLnSpc="0">
              <a:noAutofit/>
            </a:bodyPr>
            <a:lstStyle/>
            <a:p>
              <a:pPr marL="0" marR="0" lvl="0" indent="0" algn="ctr" defTabSz="914400" rtl="0" fontAlgn="auto" hangingPunct="0">
                <a:lnSpc>
                  <a:spcPct val="90000"/>
                </a:lnSpc>
                <a:spcBef>
                  <a:spcPts val="0"/>
                </a:spcBef>
                <a:spcAft>
                  <a:spcPts val="63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600" b="1" i="0" u="none" strike="noStrike" kern="1200" cap="none" spc="0" baseline="0">
                  <a:solidFill>
                    <a:srgbClr val="000000"/>
                  </a:solidFill>
                  <a:uFillTx/>
                  <a:latin typeface="Tw Cen MT" pitchFamily="18"/>
                  <a:ea typeface="Microsoft YaHei" pitchFamily="2"/>
                  <a:cs typeface="Mangal" pitchFamily="2"/>
                </a:rPr>
                <a:t>Podpořit rozvoj myšlenkového potenciálu</a:t>
              </a:r>
            </a:p>
            <a:p>
              <a:pPr marL="0" marR="0" lvl="0" indent="0" algn="ctr" defTabSz="914400" rtl="0" fontAlgn="auto" hangingPunct="0">
                <a:lnSpc>
                  <a:spcPct val="90000"/>
                </a:lnSpc>
                <a:spcBef>
                  <a:spcPts val="0"/>
                </a:spcBef>
                <a:spcAft>
                  <a:spcPts val="63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600" b="1" i="0" u="none" strike="noStrike" kern="1200" cap="none" spc="0" baseline="0">
                  <a:solidFill>
                    <a:srgbClr val="000000"/>
                  </a:solidFill>
                  <a:uFillTx/>
                  <a:latin typeface="Tw Cen MT" pitchFamily="18"/>
                  <a:ea typeface="Microsoft YaHei" pitchFamily="2"/>
                  <a:cs typeface="Mangal" pitchFamily="2"/>
                </a:rPr>
                <a:t>dětí</a:t>
              </a:r>
            </a:p>
          </p:txBody>
        </p:sp>
      </p:grpSp>
      <p:sp>
        <p:nvSpPr>
          <p:cNvPr id="10" name="Nadpis 1"/>
          <p:cNvSpPr/>
          <p:nvPr/>
        </p:nvSpPr>
        <p:spPr>
          <a:xfrm>
            <a:off x="700924" y="479877"/>
            <a:ext cx="9509403" cy="1087916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 dirty="0" smtClean="0">
                <a:solidFill>
                  <a:srgbClr val="775F55"/>
                </a:solidFill>
                <a:uFillTx/>
                <a:latin typeface="Tw Cen MT" pitchFamily="18"/>
                <a:ea typeface="Microsoft YaHei" pitchFamily="2"/>
                <a:cs typeface="Mangal" pitchFamily="2"/>
              </a:rPr>
              <a:t>Cíle </a:t>
            </a:r>
            <a:r>
              <a:rPr lang="cs-CZ" sz="2400" b="1" i="0" u="none" strike="noStrike" kern="1200" cap="none" spc="0" baseline="0" dirty="0">
                <a:solidFill>
                  <a:srgbClr val="775F55"/>
                </a:solidFill>
                <a:uFillTx/>
                <a:latin typeface="Tw Cen MT" pitchFamily="18"/>
                <a:ea typeface="Microsoft YaHei" pitchFamily="2"/>
                <a:cs typeface="Mangal" pitchFamily="2"/>
              </a:rPr>
              <a:t>polytechnické výchovy</a:t>
            </a:r>
            <a:br>
              <a:rPr lang="cs-CZ" sz="2400" b="1" i="0" u="none" strike="noStrike" kern="1200" cap="none" spc="0" baseline="0" dirty="0">
                <a:solidFill>
                  <a:srgbClr val="775F55"/>
                </a:solidFill>
                <a:uFillTx/>
                <a:latin typeface="Tw Cen MT" pitchFamily="18"/>
                <a:ea typeface="Microsoft YaHei" pitchFamily="2"/>
                <a:cs typeface="Mangal" pitchFamily="2"/>
              </a:rPr>
            </a:br>
            <a:endParaRPr lang="cs-CZ" sz="2400" b="1" i="0" u="none" strike="noStrike" kern="1200" cap="none" spc="0" baseline="0" dirty="0">
              <a:solidFill>
                <a:srgbClr val="775F55"/>
              </a:solidFill>
              <a:uFillTx/>
              <a:latin typeface="Tw Cen MT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3005862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Stébla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231</Words>
  <Application>Microsoft Office PowerPoint</Application>
  <PresentationFormat>Širokoúhlá obrazovka</PresentationFormat>
  <Paragraphs>45</Paragraphs>
  <Slides>8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9" baseType="lpstr">
      <vt:lpstr>Microsoft YaHei</vt:lpstr>
      <vt:lpstr>Arial</vt:lpstr>
      <vt:lpstr>Century Gothic</vt:lpstr>
      <vt:lpstr>Lucida Sans Unicode</vt:lpstr>
      <vt:lpstr>Mangal</vt:lpstr>
      <vt:lpstr>Tahoma</vt:lpstr>
      <vt:lpstr>Times New Roman</vt:lpstr>
      <vt:lpstr>Tw Cen MT</vt:lpstr>
      <vt:lpstr>Wingdings</vt:lpstr>
      <vt:lpstr>Wingdings 3</vt:lpstr>
      <vt:lpstr>Stébla</vt:lpstr>
      <vt:lpstr>Jak pomáháme přírodě</vt:lpstr>
      <vt:lpstr>Prezentace aplikace PowerPoint</vt:lpstr>
      <vt:lpstr>Ukaž na obrázek, na kterém není něco v pořádku. Zdůvodni proč.</vt:lpstr>
      <vt:lpstr>Ukaž na obrázek VLEVO   - popiš, co děti dělají, čím přírodě pomáhají Ukaž na obrázek VPRAVO – popiš, co vidíš na obrázku</vt:lpstr>
      <vt:lpstr>Ukaž na obrázek VPRAVO – popiš, co děti dělají a proč Ukaž na obrázek VLEVO   - co vidíš na obrázku</vt:lpstr>
      <vt:lpstr>Prvky polytechnické výchovy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2015-04-27T13:44:31Z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