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0" r:id="rId1"/>
    <p:sldMasterId id="2147483892" r:id="rId2"/>
  </p:sldMasterIdLst>
  <p:notesMasterIdLst>
    <p:notesMasterId r:id="rId18"/>
  </p:notesMasterIdLst>
  <p:handoutMasterIdLst>
    <p:handoutMasterId r:id="rId19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0" r:id="rId12"/>
    <p:sldId id="275" r:id="rId13"/>
    <p:sldId id="276" r:id="rId14"/>
    <p:sldId id="277" r:id="rId15"/>
    <p:sldId id="278" r:id="rId16"/>
    <p:sldId id="281" r:id="rId17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F809BA1-6B2C-4BB6-A8E6-FAA45807D6B1}" type="datetimeFigureOut">
              <a:rPr lang="cs-CZ"/>
              <a:pPr>
                <a:defRPr/>
              </a:pPr>
              <a:t>27.4.2015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445D66E-5525-4887-8184-71AC931CB1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74048C3-33B6-4CA6-A803-07AE62C8EE1B}" type="datetimeFigureOut">
              <a:rPr lang="cs-CZ"/>
              <a:pPr>
                <a:defRPr/>
              </a:pPr>
              <a:t>27.4.2015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7379D7D-0674-458C-B00A-A4CF02E8A4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272B8A-C76F-4F23-A880-CBDA8F4C0C5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26" name="Group 2"/>
          <p:cNvGrpSpPr>
            <a:grpSpLocks/>
          </p:cNvGrpSpPr>
          <p:nvPr/>
        </p:nvGrpSpPr>
        <p:grpSpPr bwMode="auto">
          <a:xfrm>
            <a:off x="425450" y="1752600"/>
            <a:ext cx="11766550" cy="5129213"/>
            <a:chOff x="201" y="1104"/>
            <a:chExt cx="5559" cy="3231"/>
          </a:xfrm>
        </p:grpSpPr>
        <p:sp>
          <p:nvSpPr>
            <p:cNvPr id="52227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2228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2229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2230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2231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2232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223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1320800" y="1905000"/>
            <a:ext cx="103632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2234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20800" y="3962400"/>
            <a:ext cx="9042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2235" name="Rectangle 11"/>
          <p:cNvSpPr>
            <a:spLocks noGrp="1" noChangeArrowheads="1"/>
          </p:cNvSpPr>
          <p:nvPr>
            <p:ph type="dt" sz="quarter" idx="2"/>
          </p:nvPr>
        </p:nvSpPr>
        <p:spPr>
          <a:xfrm>
            <a:off x="1320800" y="6245225"/>
            <a:ext cx="2535238" cy="476250"/>
          </a:xfrm>
        </p:spPr>
        <p:txBody>
          <a:bodyPr/>
          <a:lstStyle>
            <a:lvl1pPr>
              <a:defRPr/>
            </a:lvl1pPr>
          </a:lstStyle>
          <a:p>
            <a:fld id="{C8E54B4A-9D70-43CA-B341-74C3BC0B9FD8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52236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4624388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067E57D-D181-4EA4-B674-435E5FE33EF5}" type="slidenum">
              <a:rPr lang="cs-CZ"/>
              <a:pPr/>
              <a:t>‹#›</a:t>
            </a:fld>
            <a:endParaRPr lang="cs-CZ"/>
          </a:p>
        </p:txBody>
      </p:sp>
      <p:pic>
        <p:nvPicPr>
          <p:cNvPr id="52238" name="Obrázek 9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39" name="Obrázek 10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27070F-8A92-4F58-B4BC-3E0A0B1C3271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75BEC8-23E5-4654-AA3C-91273E24AC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B68317-F01B-485C-B6B1-C7F5142229F8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06DC7F-D8AC-4348-8B33-552B8A58D80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7600" y="1905000"/>
            <a:ext cx="52609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30975" y="1905000"/>
            <a:ext cx="5262563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F04D128-A64A-4548-B593-ACB3BDA8C01F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DF7B32-00C7-4312-82A7-8B5541A7EE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48420F-2ECA-4AEA-800E-9E1B4C1F3498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56C87D-A833-4F29-A4D8-96BABC645F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7C3683-2BD3-4122-AC73-95145195CCB6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9CAE3C-D531-4D4C-9A37-482741C7497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5A0920-120B-4EC4-8462-03CBE6108EF5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C7FAB0-C202-4279-8510-84A2A1EC7D6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EF2D46B-480A-434C-83C6-A3087D20C244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A8C36C-CE60-403A-AB55-7E6D252690A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DE22-4877-4AFA-8E1B-A9229FBD1529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2DBC1E-F755-4A39-B821-A6C1BE57B51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050CD07-8BF4-4ABC-BD63-76E37DAD8802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49F562-D3FF-4AF9-ACD5-1960CC91EE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997950" y="244475"/>
            <a:ext cx="2795588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44475"/>
            <a:ext cx="823595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C80DD9-4318-45DE-BA22-38E2F7529CEC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76CFC7-56D1-4CD2-9A8E-94F92D8A52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12700" y="6053138"/>
            <a:ext cx="3000375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3144838" y="6043613"/>
            <a:ext cx="9047162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  <a:prstGeom prst="rect">
            <a:avLst/>
          </a:prstGeom>
        </p:spPr>
        <p:txBody>
          <a:bodyPr vert="horz" anchor="ctr" anchorCtr="0">
            <a:no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20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3532D2-EBAD-4129-A1E5-3BF2101F049F}" type="datetimeFigureOut">
              <a:rPr lang="en-US"/>
              <a:pPr>
                <a:defRPr/>
              </a:pPr>
              <a:t>4/27/2015</a:t>
            </a:fld>
            <a:endParaRPr lang="en-US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1300" y="236538"/>
            <a:ext cx="7823200" cy="365125"/>
          </a:xfrm>
        </p:spPr>
        <p:txBody>
          <a:bodyPr/>
          <a:lstStyle>
            <a:lvl1pPr algn="r"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3FBB62-89DA-4EBC-98C4-56BF2AAB652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9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5"/>
          </a:xfrm>
          <a:prstGeom prst="rect">
            <a:avLst/>
          </a:prstGeom>
        </p:spPr>
        <p:txBody>
          <a:bodyPr vert="horz" anchor="ctr" anchorCtr="0">
            <a:no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2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22888A-5FE6-459C-B7E1-84B4B63E2D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812800" y="6248400"/>
            <a:ext cx="72278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8" name="Obrázek 9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10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rtlCol="0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rtlCol="0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C01F98-1C7F-4908-8AE5-2AB055D036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4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812800" y="6248400"/>
            <a:ext cx="7227888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0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rtlCol="0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11"/>
          <p:cNvSpPr>
            <a:spLocks noGrp="1"/>
          </p:cNvSpPr>
          <p:nvPr>
            <p:ph type="sldNum" sz="quarter" idx="11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rtlCol="0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21A95C-91DC-464A-8746-ADE6997F44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8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812800" y="6248400"/>
            <a:ext cx="7227888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EFDD79-2E70-4E87-B659-F4DA26BB0E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12700" y="4572000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-12700" y="4664075"/>
            <a:ext cx="1951038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2060575" y="4654550"/>
            <a:ext cx="10131425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white">
          <a:xfrm>
            <a:off x="1930400" y="0"/>
            <a:ext cx="133350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9" name="Obrázek 14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0"/>
            <a:ext cx="3556000" cy="365125"/>
          </a:xfrm>
          <a:prstGeom prst="rect">
            <a:avLst/>
          </a:prstGeom>
        </p:spPr>
        <p:txBody>
          <a:bodyPr vert="horz" rtlCol="0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930400" cy="663575"/>
          </a:xfrm>
          <a:prstGeom prst="rect">
            <a:avLst/>
          </a:prstGeom>
        </p:spPr>
        <p:txBody>
          <a:bodyPr vert="horz" rtlCol="0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28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84CAEF-D29A-4C66-AFD5-AF43406A49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2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400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8128000" y="0"/>
            <a:ext cx="427038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8189913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8189913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0"/>
            <a:ext cx="2946400" cy="365125"/>
          </a:xfrm>
          <a:prstGeom prst="rect">
            <a:avLst/>
          </a:prstGeom>
        </p:spPr>
        <p:txBody>
          <a:bodyPr vert="horz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248400"/>
            <a:ext cx="74310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4819" y="103981"/>
            <a:ext cx="533400" cy="325438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30C688-69B9-4EF0-9D8F-F97A44BA0A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7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0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gi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2" name="Group 2"/>
          <p:cNvGrpSpPr>
            <a:grpSpLocks/>
          </p:cNvGrpSpPr>
          <p:nvPr/>
        </p:nvGrpSpPr>
        <p:grpSpPr bwMode="auto">
          <a:xfrm>
            <a:off x="425450" y="1828800"/>
            <a:ext cx="11766550" cy="5029200"/>
            <a:chOff x="201" y="1152"/>
            <a:chExt cx="5559" cy="3168"/>
          </a:xfrm>
        </p:grpSpPr>
        <p:sp>
          <p:nvSpPr>
            <p:cNvPr id="51203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204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205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206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07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08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09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10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17600" y="6245225"/>
            <a:ext cx="2535238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79E8C6D-9B45-4349-B6D6-DF46C3491132}" type="datetimeFigureOut">
              <a:rPr lang="cs-CZ"/>
              <a:pPr/>
              <a:t>27.4.2015</a:t>
            </a:fld>
            <a:endParaRPr lang="cs-CZ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250363" y="6245225"/>
            <a:ext cx="2535237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8CEAB0C-E4BF-45E8-9ADD-2CA35D45DE8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214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609600" y="244475"/>
            <a:ext cx="11180763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15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1117600" y="1905000"/>
            <a:ext cx="10675938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pic>
        <p:nvPicPr>
          <p:cNvPr id="51216" name="Obrázek 9"/>
          <p:cNvPicPr>
            <a:picLocks noChangeAspect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17" name="Obrázek 10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3277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817563" y="1600200"/>
            <a:ext cx="10871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6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2803525" y="6291263"/>
            <a:ext cx="7159625" cy="238125"/>
          </a:xfrm>
          <a:prstGeom prst="rect">
            <a:avLst/>
          </a:prstGeom>
        </p:spPr>
        <p:txBody>
          <a:bodyPr vert="horz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3" r:id="rId1"/>
    <p:sldLayoutId id="2147483894" r:id="rId2"/>
    <p:sldLayoutId id="2147483895" r:id="rId3"/>
    <p:sldLayoutId id="2147483896" r:id="rId4"/>
    <p:sldLayoutId id="2147483897" r:id="rId5"/>
    <p:sldLayoutId id="2147483898" r:id="rId6"/>
    <p:sldLayoutId id="2147483899" r:id="rId7"/>
    <p:sldLayoutId id="2147483900" r:id="rId8"/>
  </p:sldLayoutIdLst>
  <p:transition spd="med">
    <p:fade/>
  </p:transition>
  <p:hf hdr="0" dt="0"/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solidFill>
                  <a:srgbClr val="4A3A2A"/>
                </a:solidFill>
                <a:latin typeface="Century Gothic" pitchFamily="34" charset="0"/>
              </a:rPr>
              <a:t>Co se přírodě nelíbí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cap="none" smtClean="0">
              <a:latin typeface="Tw Cen MT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6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OBSAH PREZENTACE</a:t>
            </a:r>
          </a:p>
        </p:txBody>
      </p:sp>
      <p:sp>
        <p:nvSpPr>
          <p:cNvPr id="1843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799" y="6344652"/>
            <a:ext cx="10015621" cy="365125"/>
          </a:xfrm>
          <a:noFill/>
        </p:spPr>
        <p:txBody>
          <a:bodyPr anchor="ctr"/>
          <a:lstStyle/>
          <a:p>
            <a:pPr algn="r"/>
            <a:r>
              <a:rPr lang="cs-CZ" dirty="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E7A75016-A182-42C2-A382-75917CCBB2A3}" type="slidenum">
              <a:rPr lang="cs-CZ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1108075" y="1493838"/>
            <a:ext cx="3721100" cy="311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co se přírodě nelíbí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 prvky polytechnické výchovy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použité zdroje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metodický postup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materiály a pomůcky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práce s interaktivním výukovým materiálem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cíle polytechnické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11180763" cy="801688"/>
          </a:xfrm>
        </p:spPr>
        <p:txBody>
          <a:bodyPr/>
          <a:lstStyle/>
          <a:p>
            <a:r>
              <a:rPr lang="cs-CZ"/>
              <a:t>Jaké chování se přírodě nelíbí?</a:t>
            </a:r>
          </a:p>
        </p:txBody>
      </p:sp>
      <p:sp>
        <p:nvSpPr>
          <p:cNvPr id="3379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33796" name="Picture 4" descr="CAM0133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0638" y="1292225"/>
            <a:ext cx="5253037" cy="4783138"/>
          </a:xfrm>
          <a:prstGeom prst="rect">
            <a:avLst/>
          </a:prstGeom>
          <a:noFill/>
        </p:spPr>
      </p:pic>
      <p:pic>
        <p:nvPicPr>
          <p:cNvPr id="33797" name="Picture 5" descr="CAM0133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5475" y="1277938"/>
            <a:ext cx="5249863" cy="4703762"/>
          </a:xfrm>
          <a:prstGeom prst="rect">
            <a:avLst/>
          </a:prstGeom>
          <a:noFill/>
        </p:spPr>
      </p:pic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5873750" y="3525838"/>
            <a:ext cx="3841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37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11180763" cy="736600"/>
          </a:xfrm>
        </p:spPr>
        <p:txBody>
          <a:bodyPr/>
          <a:lstStyle/>
          <a:p>
            <a:r>
              <a:rPr lang="cs-CZ" sz="4000"/>
              <a:t>Jaké chování se přírodě nelíbí?</a:t>
            </a:r>
          </a:p>
        </p:txBody>
      </p:sp>
      <p:sp>
        <p:nvSpPr>
          <p:cNvPr id="348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4820" name="Picture 4" descr="CAM0133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9563" y="1117600"/>
            <a:ext cx="5106987" cy="5105400"/>
          </a:xfrm>
          <a:prstGeom prst="rect">
            <a:avLst/>
          </a:prstGeom>
          <a:noFill/>
        </p:spPr>
      </p:pic>
      <p:pic>
        <p:nvPicPr>
          <p:cNvPr id="34821" name="Picture 5" descr="CAM0134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61125" y="1096963"/>
            <a:ext cx="5146675" cy="5148262"/>
          </a:xfrm>
          <a:prstGeom prst="rect">
            <a:avLst/>
          </a:prstGeom>
          <a:noFill/>
        </p:spPr>
      </p:pic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5705475" y="3217863"/>
            <a:ext cx="438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X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48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11180763" cy="800100"/>
          </a:xfrm>
        </p:spPr>
        <p:txBody>
          <a:bodyPr/>
          <a:lstStyle/>
          <a:p>
            <a:r>
              <a:rPr lang="cs-CZ"/>
              <a:t>Jaké chování se přírodě nelíbí?</a:t>
            </a:r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35844" name="Picture 4" descr="CAM013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775" y="1287463"/>
            <a:ext cx="5589588" cy="4848225"/>
          </a:xfrm>
          <a:prstGeom prst="rect">
            <a:avLst/>
          </a:prstGeom>
          <a:noFill/>
        </p:spPr>
      </p:pic>
      <p:pic>
        <p:nvPicPr>
          <p:cNvPr id="35845" name="Picture 5" descr="CAM01342"/>
          <p:cNvPicPr>
            <a:picLocks noChangeAspect="1" noChangeArrowheads="1"/>
          </p:cNvPicPr>
          <p:nvPr/>
        </p:nvPicPr>
        <p:blipFill>
          <a:blip r:embed="rId3" cstate="print"/>
          <a:srcRect l="8685" t="13895"/>
          <a:stretch>
            <a:fillRect/>
          </a:stretch>
        </p:blipFill>
        <p:spPr bwMode="auto">
          <a:xfrm>
            <a:off x="6505575" y="1270000"/>
            <a:ext cx="5464175" cy="4837113"/>
          </a:xfrm>
          <a:prstGeom prst="rect">
            <a:avLst/>
          </a:prstGeom>
          <a:noFill/>
        </p:spPr>
      </p:pic>
      <p:sp>
        <p:nvSpPr>
          <p:cNvPr id="35846" name="Line 6"/>
          <p:cNvSpPr>
            <a:spLocks noChangeShapeType="1"/>
          </p:cNvSpPr>
          <p:nvPr/>
        </p:nvSpPr>
        <p:spPr bwMode="auto">
          <a:xfrm flipV="1">
            <a:off x="3322638" y="2486025"/>
            <a:ext cx="124777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847" name="Line 7"/>
          <p:cNvSpPr>
            <a:spLocks noChangeShapeType="1"/>
          </p:cNvSpPr>
          <p:nvPr/>
        </p:nvSpPr>
        <p:spPr bwMode="auto">
          <a:xfrm>
            <a:off x="3260725" y="3394075"/>
            <a:ext cx="163195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848" name="Line 8"/>
          <p:cNvSpPr>
            <a:spLocks noChangeShapeType="1"/>
          </p:cNvSpPr>
          <p:nvPr/>
        </p:nvSpPr>
        <p:spPr bwMode="auto">
          <a:xfrm flipV="1">
            <a:off x="3273425" y="3100388"/>
            <a:ext cx="15335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5861050" y="3344863"/>
            <a:ext cx="5746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X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58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11180763" cy="698500"/>
          </a:xfrm>
        </p:spPr>
        <p:txBody>
          <a:bodyPr/>
          <a:lstStyle/>
          <a:p>
            <a:r>
              <a:rPr lang="cs-CZ" sz="4000"/>
              <a:t>Jaké chování se přírodě nelíbí?</a:t>
            </a:r>
          </a:p>
        </p:txBody>
      </p:sp>
      <p:sp>
        <p:nvSpPr>
          <p:cNvPr id="378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37892" name="Picture 4" descr="CAM0134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1077913"/>
            <a:ext cx="5157788" cy="5160962"/>
          </a:xfrm>
          <a:prstGeom prst="rect">
            <a:avLst/>
          </a:prstGeom>
          <a:noFill/>
        </p:spPr>
      </p:pic>
      <p:pic>
        <p:nvPicPr>
          <p:cNvPr id="37893" name="Picture 5" descr="CAM0134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1000" y="1092200"/>
            <a:ext cx="5146675" cy="5146675"/>
          </a:xfrm>
          <a:prstGeom prst="rect">
            <a:avLst/>
          </a:prstGeom>
          <a:noFill/>
        </p:spPr>
      </p:pic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6053138" y="3328988"/>
            <a:ext cx="4492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X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78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11180763" cy="928688"/>
          </a:xfrm>
        </p:spPr>
        <p:txBody>
          <a:bodyPr/>
          <a:lstStyle/>
          <a:p>
            <a:r>
              <a:rPr lang="cs-CZ"/>
              <a:t>Jaké chování se přírodě nelíbí?</a:t>
            </a:r>
          </a:p>
        </p:txBody>
      </p:sp>
      <p:sp>
        <p:nvSpPr>
          <p:cNvPr id="3891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38916" name="Picture 4" descr="CAM0134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5" y="1308100"/>
            <a:ext cx="5375275" cy="4897438"/>
          </a:xfrm>
          <a:prstGeom prst="rect">
            <a:avLst/>
          </a:prstGeom>
          <a:noFill/>
        </p:spPr>
      </p:pic>
      <p:pic>
        <p:nvPicPr>
          <p:cNvPr id="38917" name="Picture 5" descr="CAM0135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0300" y="1282700"/>
            <a:ext cx="5662613" cy="4911725"/>
          </a:xfrm>
          <a:prstGeom prst="rect">
            <a:avLst/>
          </a:prstGeom>
          <a:noFill/>
        </p:spPr>
      </p:pic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5675313" y="3255963"/>
            <a:ext cx="4778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X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89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11180763" cy="955675"/>
          </a:xfrm>
        </p:spPr>
        <p:txBody>
          <a:bodyPr/>
          <a:lstStyle/>
          <a:p>
            <a:r>
              <a:rPr lang="cs-CZ"/>
              <a:t>Co by se přírodě nelíbilo?</a:t>
            </a: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39940" name="Picture 4" descr="CAM013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9725" y="1785938"/>
            <a:ext cx="5410200" cy="4200525"/>
          </a:xfrm>
          <a:prstGeom prst="rect">
            <a:avLst/>
          </a:prstGeom>
          <a:noFill/>
        </p:spPr>
      </p:pic>
      <p:pic>
        <p:nvPicPr>
          <p:cNvPr id="39941" name="Picture 5" descr="CAM0135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5113" y="1731963"/>
            <a:ext cx="5089525" cy="4305300"/>
          </a:xfrm>
          <a:prstGeom prst="rect">
            <a:avLst/>
          </a:prstGeom>
          <a:noFill/>
        </p:spPr>
      </p:pic>
      <p:sp>
        <p:nvSpPr>
          <p:cNvPr id="39942" name="Freeform 6"/>
          <p:cNvSpPr>
            <a:spLocks/>
          </p:cNvSpPr>
          <p:nvPr/>
        </p:nvSpPr>
        <p:spPr bwMode="auto">
          <a:xfrm>
            <a:off x="2862263" y="3873500"/>
            <a:ext cx="481012" cy="647700"/>
          </a:xfrm>
          <a:custGeom>
            <a:avLst/>
            <a:gdLst/>
            <a:ahLst/>
            <a:cxnLst>
              <a:cxn ang="0">
                <a:pos x="277" y="608"/>
              </a:cxn>
              <a:cxn ang="0">
                <a:pos x="32" y="592"/>
              </a:cxn>
              <a:cxn ang="0">
                <a:pos x="8" y="497"/>
              </a:cxn>
              <a:cxn ang="0">
                <a:pos x="0" y="474"/>
              </a:cxn>
              <a:cxn ang="0">
                <a:pos x="8" y="347"/>
              </a:cxn>
              <a:cxn ang="0">
                <a:pos x="150" y="197"/>
              </a:cxn>
              <a:cxn ang="0">
                <a:pos x="198" y="71"/>
              </a:cxn>
              <a:cxn ang="0">
                <a:pos x="221" y="24"/>
              </a:cxn>
              <a:cxn ang="0">
                <a:pos x="229" y="0"/>
              </a:cxn>
              <a:cxn ang="0">
                <a:pos x="214" y="47"/>
              </a:cxn>
              <a:cxn ang="0">
                <a:pos x="221" y="174"/>
              </a:cxn>
              <a:cxn ang="0">
                <a:pos x="363" y="284"/>
              </a:cxn>
              <a:cxn ang="0">
                <a:pos x="387" y="300"/>
              </a:cxn>
              <a:cxn ang="0">
                <a:pos x="411" y="308"/>
              </a:cxn>
              <a:cxn ang="0">
                <a:pos x="482" y="402"/>
              </a:cxn>
              <a:cxn ang="0">
                <a:pos x="348" y="568"/>
              </a:cxn>
              <a:cxn ang="0">
                <a:pos x="332" y="576"/>
              </a:cxn>
              <a:cxn ang="0">
                <a:pos x="277" y="608"/>
              </a:cxn>
            </a:cxnLst>
            <a:rect l="0" t="0" r="r" b="b"/>
            <a:pathLst>
              <a:path w="520" h="639">
                <a:moveTo>
                  <a:pt x="277" y="608"/>
                </a:moveTo>
                <a:cubicBezTo>
                  <a:pt x="197" y="635"/>
                  <a:pt x="103" y="639"/>
                  <a:pt x="32" y="592"/>
                </a:cubicBezTo>
                <a:cubicBezTo>
                  <a:pt x="21" y="530"/>
                  <a:pt x="29" y="558"/>
                  <a:pt x="8" y="497"/>
                </a:cubicBezTo>
                <a:cubicBezTo>
                  <a:pt x="5" y="489"/>
                  <a:pt x="0" y="474"/>
                  <a:pt x="0" y="474"/>
                </a:cubicBezTo>
                <a:cubicBezTo>
                  <a:pt x="3" y="432"/>
                  <a:pt x="4" y="389"/>
                  <a:pt x="8" y="347"/>
                </a:cubicBezTo>
                <a:cubicBezTo>
                  <a:pt x="14" y="292"/>
                  <a:pt x="100" y="215"/>
                  <a:pt x="150" y="197"/>
                </a:cubicBezTo>
                <a:cubicBezTo>
                  <a:pt x="215" y="102"/>
                  <a:pt x="153" y="205"/>
                  <a:pt x="198" y="71"/>
                </a:cubicBezTo>
                <a:cubicBezTo>
                  <a:pt x="219" y="9"/>
                  <a:pt x="191" y="85"/>
                  <a:pt x="221" y="24"/>
                </a:cubicBezTo>
                <a:cubicBezTo>
                  <a:pt x="225" y="16"/>
                  <a:pt x="229" y="0"/>
                  <a:pt x="229" y="0"/>
                </a:cubicBezTo>
                <a:cubicBezTo>
                  <a:pt x="214" y="25"/>
                  <a:pt x="213" y="19"/>
                  <a:pt x="214" y="47"/>
                </a:cubicBezTo>
                <a:cubicBezTo>
                  <a:pt x="216" y="89"/>
                  <a:pt x="217" y="132"/>
                  <a:pt x="221" y="174"/>
                </a:cubicBezTo>
                <a:cubicBezTo>
                  <a:pt x="228" y="240"/>
                  <a:pt x="312" y="267"/>
                  <a:pt x="363" y="284"/>
                </a:cubicBezTo>
                <a:cubicBezTo>
                  <a:pt x="372" y="287"/>
                  <a:pt x="378" y="296"/>
                  <a:pt x="387" y="300"/>
                </a:cubicBezTo>
                <a:cubicBezTo>
                  <a:pt x="395" y="304"/>
                  <a:pt x="403" y="305"/>
                  <a:pt x="411" y="308"/>
                </a:cubicBezTo>
                <a:cubicBezTo>
                  <a:pt x="445" y="332"/>
                  <a:pt x="468" y="363"/>
                  <a:pt x="482" y="402"/>
                </a:cubicBezTo>
                <a:cubicBezTo>
                  <a:pt x="461" y="611"/>
                  <a:pt x="520" y="547"/>
                  <a:pt x="348" y="568"/>
                </a:cubicBezTo>
                <a:cubicBezTo>
                  <a:pt x="342" y="569"/>
                  <a:pt x="337" y="573"/>
                  <a:pt x="332" y="576"/>
                </a:cubicBezTo>
                <a:lnTo>
                  <a:pt x="277" y="608"/>
                </a:lnTo>
                <a:close/>
              </a:path>
            </a:pathLst>
          </a:custGeom>
          <a:solidFill>
            <a:srgbClr val="EB2807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43" name="Freeform 7"/>
          <p:cNvSpPr>
            <a:spLocks/>
          </p:cNvSpPr>
          <p:nvPr/>
        </p:nvSpPr>
        <p:spPr bwMode="auto">
          <a:xfrm>
            <a:off x="8651875" y="2640013"/>
            <a:ext cx="481013" cy="647700"/>
          </a:xfrm>
          <a:custGeom>
            <a:avLst/>
            <a:gdLst/>
            <a:ahLst/>
            <a:cxnLst>
              <a:cxn ang="0">
                <a:pos x="277" y="608"/>
              </a:cxn>
              <a:cxn ang="0">
                <a:pos x="32" y="592"/>
              </a:cxn>
              <a:cxn ang="0">
                <a:pos x="8" y="497"/>
              </a:cxn>
              <a:cxn ang="0">
                <a:pos x="0" y="474"/>
              </a:cxn>
              <a:cxn ang="0">
                <a:pos x="8" y="347"/>
              </a:cxn>
              <a:cxn ang="0">
                <a:pos x="150" y="197"/>
              </a:cxn>
              <a:cxn ang="0">
                <a:pos x="198" y="71"/>
              </a:cxn>
              <a:cxn ang="0">
                <a:pos x="221" y="24"/>
              </a:cxn>
              <a:cxn ang="0">
                <a:pos x="229" y="0"/>
              </a:cxn>
              <a:cxn ang="0">
                <a:pos x="214" y="47"/>
              </a:cxn>
              <a:cxn ang="0">
                <a:pos x="221" y="174"/>
              </a:cxn>
              <a:cxn ang="0">
                <a:pos x="363" y="284"/>
              </a:cxn>
              <a:cxn ang="0">
                <a:pos x="387" y="300"/>
              </a:cxn>
              <a:cxn ang="0">
                <a:pos x="411" y="308"/>
              </a:cxn>
              <a:cxn ang="0">
                <a:pos x="482" y="402"/>
              </a:cxn>
              <a:cxn ang="0">
                <a:pos x="348" y="568"/>
              </a:cxn>
              <a:cxn ang="0">
                <a:pos x="332" y="576"/>
              </a:cxn>
              <a:cxn ang="0">
                <a:pos x="277" y="608"/>
              </a:cxn>
            </a:cxnLst>
            <a:rect l="0" t="0" r="r" b="b"/>
            <a:pathLst>
              <a:path w="520" h="639">
                <a:moveTo>
                  <a:pt x="277" y="608"/>
                </a:moveTo>
                <a:cubicBezTo>
                  <a:pt x="197" y="635"/>
                  <a:pt x="103" y="639"/>
                  <a:pt x="32" y="592"/>
                </a:cubicBezTo>
                <a:cubicBezTo>
                  <a:pt x="21" y="530"/>
                  <a:pt x="29" y="558"/>
                  <a:pt x="8" y="497"/>
                </a:cubicBezTo>
                <a:cubicBezTo>
                  <a:pt x="5" y="489"/>
                  <a:pt x="0" y="474"/>
                  <a:pt x="0" y="474"/>
                </a:cubicBezTo>
                <a:cubicBezTo>
                  <a:pt x="3" y="432"/>
                  <a:pt x="4" y="389"/>
                  <a:pt x="8" y="347"/>
                </a:cubicBezTo>
                <a:cubicBezTo>
                  <a:pt x="14" y="292"/>
                  <a:pt x="100" y="215"/>
                  <a:pt x="150" y="197"/>
                </a:cubicBezTo>
                <a:cubicBezTo>
                  <a:pt x="215" y="102"/>
                  <a:pt x="153" y="205"/>
                  <a:pt x="198" y="71"/>
                </a:cubicBezTo>
                <a:cubicBezTo>
                  <a:pt x="219" y="9"/>
                  <a:pt x="191" y="85"/>
                  <a:pt x="221" y="24"/>
                </a:cubicBezTo>
                <a:cubicBezTo>
                  <a:pt x="225" y="16"/>
                  <a:pt x="229" y="0"/>
                  <a:pt x="229" y="0"/>
                </a:cubicBezTo>
                <a:cubicBezTo>
                  <a:pt x="214" y="25"/>
                  <a:pt x="213" y="19"/>
                  <a:pt x="214" y="47"/>
                </a:cubicBezTo>
                <a:cubicBezTo>
                  <a:pt x="216" y="89"/>
                  <a:pt x="217" y="132"/>
                  <a:pt x="221" y="174"/>
                </a:cubicBezTo>
                <a:cubicBezTo>
                  <a:pt x="228" y="240"/>
                  <a:pt x="312" y="267"/>
                  <a:pt x="363" y="284"/>
                </a:cubicBezTo>
                <a:cubicBezTo>
                  <a:pt x="372" y="287"/>
                  <a:pt x="378" y="296"/>
                  <a:pt x="387" y="300"/>
                </a:cubicBezTo>
                <a:cubicBezTo>
                  <a:pt x="395" y="304"/>
                  <a:pt x="403" y="305"/>
                  <a:pt x="411" y="308"/>
                </a:cubicBezTo>
                <a:cubicBezTo>
                  <a:pt x="445" y="332"/>
                  <a:pt x="468" y="363"/>
                  <a:pt x="482" y="402"/>
                </a:cubicBezTo>
                <a:cubicBezTo>
                  <a:pt x="461" y="611"/>
                  <a:pt x="520" y="547"/>
                  <a:pt x="348" y="568"/>
                </a:cubicBezTo>
                <a:cubicBezTo>
                  <a:pt x="342" y="569"/>
                  <a:pt x="337" y="573"/>
                  <a:pt x="332" y="576"/>
                </a:cubicBezTo>
                <a:lnTo>
                  <a:pt x="277" y="608"/>
                </a:lnTo>
                <a:close/>
              </a:path>
            </a:pathLst>
          </a:custGeom>
          <a:solidFill>
            <a:srgbClr val="EB2807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99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399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2" grpId="0" animBg="1"/>
      <p:bldP spid="399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0"/>
            <a:ext cx="11180763" cy="814388"/>
          </a:xfrm>
        </p:spPr>
        <p:txBody>
          <a:bodyPr/>
          <a:lstStyle/>
          <a:p>
            <a:r>
              <a:rPr lang="cs-CZ"/>
              <a:t>Na jaké místo hodíme kámen?</a:t>
            </a:r>
          </a:p>
        </p:txBody>
      </p:sp>
      <p:sp>
        <p:nvSpPr>
          <p:cNvPr id="409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40964" name="Picture 4" descr="CAM0133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6638" y="3827463"/>
            <a:ext cx="4537075" cy="2498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965" name="Picture 5" descr="CAM0133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73938" y="893763"/>
            <a:ext cx="4551362" cy="25606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966" name="Picture 6" descr="CAM0135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613" y="2622550"/>
            <a:ext cx="3624262" cy="2039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0967" name="Line 7"/>
          <p:cNvSpPr>
            <a:spLocks noChangeShapeType="1"/>
          </p:cNvSpPr>
          <p:nvPr/>
        </p:nvSpPr>
        <p:spPr bwMode="auto">
          <a:xfrm flipV="1">
            <a:off x="5040313" y="2565400"/>
            <a:ext cx="230505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968" name="Line 8"/>
          <p:cNvSpPr>
            <a:spLocks noChangeShapeType="1"/>
          </p:cNvSpPr>
          <p:nvPr/>
        </p:nvSpPr>
        <p:spPr bwMode="auto">
          <a:xfrm>
            <a:off x="5040313" y="3644900"/>
            <a:ext cx="22066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4464050" y="3284538"/>
            <a:ext cx="382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?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409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409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838200" y="657225"/>
            <a:ext cx="10515600" cy="1033463"/>
          </a:xfrm>
        </p:spPr>
        <p:txBody>
          <a:bodyPr/>
          <a:lstStyle/>
          <a:p>
            <a:r>
              <a:rPr lang="cs-CZ" b="0"/>
              <a:t>Prvky polytechnické výchovy</a:t>
            </a:r>
          </a:p>
        </p:txBody>
      </p:sp>
      <p:sp>
        <p:nvSpPr>
          <p:cNvPr id="19458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5500" y="6248400"/>
            <a:ext cx="10601325" cy="365125"/>
          </a:xfrm>
          <a:noFill/>
        </p:spPr>
        <p:txBody>
          <a:bodyPr anchor="ctr"/>
          <a:lstStyle/>
          <a:p>
            <a:pPr algn="r"/>
            <a:r>
              <a:rPr lang="cs-CZ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D86D0B7E-ADF6-455C-8066-3CBC18B30177}" type="slidenum">
              <a:rPr lang="cs-CZ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38238" y="1654175"/>
            <a:ext cx="10326687" cy="3448050"/>
          </a:xfrm>
        </p:spPr>
        <p:txBody>
          <a:bodyPr>
            <a:normAutofit/>
          </a:bodyPr>
          <a:lstStyle/>
          <a:p>
            <a:pPr marL="44450" indent="0"/>
            <a:r>
              <a:rPr lang="cs-CZ"/>
              <a:t>  Integrovaný blok: Příroda kolem nás</a:t>
            </a:r>
          </a:p>
          <a:p>
            <a:pPr marL="44450" indent="0"/>
            <a:r>
              <a:rPr lang="cs-CZ"/>
              <a:t>  Vzdělávací oblast: Dítě a svět</a:t>
            </a:r>
          </a:p>
          <a:p>
            <a:pPr marL="44450" indent="0"/>
            <a:r>
              <a:rPr lang="cs-CZ"/>
              <a:t>  Téma: Chování v přírodě</a:t>
            </a:r>
          </a:p>
          <a:p>
            <a:pPr marL="44450" indent="0"/>
            <a:r>
              <a:rPr lang="cs-CZ"/>
              <a:t>  Konkretizované výstupy: Uvědomovat si, že svět přírody je různorodý a pestrý</a:t>
            </a:r>
          </a:p>
          <a:p>
            <a:pPr marL="44450" indent="0"/>
            <a:r>
              <a:rPr lang="cs-CZ"/>
              <a:t>  Cíle: Vedení dětí k ochraně přírody</a:t>
            </a:r>
          </a:p>
          <a:p>
            <a:pPr marL="44450" indent="0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>
          <a:xfrm>
            <a:off x="614363" y="244475"/>
            <a:ext cx="11180762" cy="1431925"/>
          </a:xfrm>
        </p:spPr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2048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10388600" cy="365125"/>
          </a:xfrm>
          <a:noFill/>
        </p:spPr>
        <p:txBody>
          <a:bodyPr anchor="ctr"/>
          <a:lstStyle/>
          <a:p>
            <a:pPr algn="r"/>
            <a:r>
              <a:rPr lang="cs-CZ" dirty="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647825" y="1944688"/>
            <a:ext cx="3413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vlastní fotografie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4363" y="244475"/>
            <a:ext cx="11180762" cy="1431925"/>
          </a:xfrm>
        </p:spPr>
        <p:txBody>
          <a:bodyPr>
            <a:normAutofit/>
          </a:bodyPr>
          <a:lstStyle/>
          <a:p>
            <a:r>
              <a:rPr lang="cs-CZ" sz="4000" b="0"/>
              <a:t>Metodický postup</a:t>
            </a:r>
            <a:r>
              <a:rPr lang="cs-CZ" sz="4000"/>
              <a:t/>
            </a:r>
            <a:br>
              <a:rPr lang="cs-CZ" sz="4000"/>
            </a:br>
            <a:endParaRPr lang="cs-CZ" sz="2400"/>
          </a:p>
        </p:txBody>
      </p:sp>
      <p:sp>
        <p:nvSpPr>
          <p:cNvPr id="2150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799" y="6248400"/>
            <a:ext cx="10123905" cy="365125"/>
          </a:xfrm>
          <a:noFill/>
        </p:spPr>
        <p:txBody>
          <a:bodyPr anchor="ctr"/>
          <a:lstStyle/>
          <a:p>
            <a:pPr algn="r"/>
            <a:r>
              <a:rPr lang="cs-CZ" dirty="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24398A1C-06A9-4348-958C-BAB3288535EF}" type="slidenum">
              <a:rPr lang="cs-CZ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17600" y="1905000"/>
            <a:ext cx="10675938" cy="4162425"/>
          </a:xfrm>
        </p:spPr>
        <p:txBody>
          <a:bodyPr>
            <a:normAutofit/>
          </a:bodyPr>
          <a:lstStyle/>
          <a:p>
            <a:pPr marL="44450" indent="0"/>
            <a:r>
              <a:rPr lang="cs-CZ" b="1"/>
              <a:t> Děti určují vhodné a nevhodné chování k přírodě.</a:t>
            </a:r>
            <a:endParaRPr lang="cs-CZ"/>
          </a:p>
          <a:p>
            <a:pPr marL="44450" indent="0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4363" y="244475"/>
            <a:ext cx="11180762" cy="1431925"/>
          </a:xfrm>
        </p:spPr>
        <p:txBody>
          <a:bodyPr>
            <a:normAutofit fontScale="90000"/>
          </a:bodyPr>
          <a:lstStyle/>
          <a:p>
            <a:r>
              <a:rPr lang="cs-CZ" b="0"/>
              <a:t>Materiály, pomůcky</a:t>
            </a:r>
            <a:br>
              <a:rPr lang="cs-CZ" b="0"/>
            </a:br>
            <a:endParaRPr lang="cs-CZ"/>
          </a:p>
        </p:txBody>
      </p:sp>
      <p:sp>
        <p:nvSpPr>
          <p:cNvPr id="22530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10376568" cy="365125"/>
          </a:xfrm>
          <a:noFill/>
        </p:spPr>
        <p:txBody>
          <a:bodyPr anchor="ctr"/>
          <a:lstStyle/>
          <a:p>
            <a:pPr algn="r"/>
            <a:r>
              <a:rPr lang="cs-CZ" dirty="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673B0EFD-2B33-4311-8380-27F611746407}" type="slidenum">
              <a:rPr lang="cs-CZ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22532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17600" y="1905000"/>
            <a:ext cx="10675938" cy="4162425"/>
          </a:xfrm>
        </p:spPr>
        <p:txBody>
          <a:bodyPr/>
          <a:lstStyle/>
          <a:p>
            <a:r>
              <a:rPr lang="cs-CZ"/>
              <a:t>Dotyková obrazovka, připojená k PC</a:t>
            </a:r>
            <a:endParaRPr lang="cs-CZ" b="1"/>
          </a:p>
          <a:p>
            <a:r>
              <a:rPr lang="cs-CZ"/>
              <a:t>Didaktický kufřík - KUMUČ </a:t>
            </a:r>
          </a:p>
          <a:p>
            <a:r>
              <a:rPr lang="cs-CZ"/>
              <a:t>Vlastní fotografie</a:t>
            </a:r>
          </a:p>
          <a:p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01675" y="479425"/>
            <a:ext cx="9509125" cy="1089025"/>
          </a:xfrm>
        </p:spPr>
        <p:txBody>
          <a:bodyPr>
            <a:normAutofit fontScale="90000"/>
          </a:bodyPr>
          <a:lstStyle/>
          <a:p>
            <a:r>
              <a:rPr lang="cs-CZ" sz="4000" b="0"/>
              <a:t/>
            </a:r>
            <a:br>
              <a:rPr lang="cs-CZ" sz="4000" b="0"/>
            </a:br>
            <a:r>
              <a:rPr lang="cs-CZ" sz="4000" b="0"/>
              <a:t>Práce s interaktivním výukovým materiálem</a:t>
            </a:r>
            <a:br>
              <a:rPr lang="cs-CZ" sz="4000" b="0"/>
            </a:br>
            <a:endParaRPr lang="cs-CZ" sz="4000"/>
          </a:p>
        </p:txBody>
      </p:sp>
      <p:sp>
        <p:nvSpPr>
          <p:cNvPr id="2355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799" y="6248400"/>
            <a:ext cx="10653295" cy="365125"/>
          </a:xfrm>
          <a:noFill/>
        </p:spPr>
        <p:txBody>
          <a:bodyPr anchor="ctr"/>
          <a:lstStyle/>
          <a:p>
            <a:pPr algn="r"/>
            <a:r>
              <a:rPr lang="cs-CZ" dirty="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0B251578-830F-4427-8996-01D2BABFC0EB}" type="slidenum">
              <a:rPr lang="cs-CZ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23556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701675" y="2200275"/>
            <a:ext cx="10186988" cy="2913063"/>
          </a:xfrm>
        </p:spPr>
        <p:txBody>
          <a:bodyPr/>
          <a:lstStyle/>
          <a:p>
            <a:r>
              <a:rPr lang="cs-CZ" b="1"/>
              <a:t>Prezentace obsahuje jednoduché animace. Správný obrázek na danou otázku se po kliknutí zvětší a špatný obrázek ve stejnou chvíli odletí.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Tw Cen MT"/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24578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675" y="479425"/>
            <a:ext cx="9509125" cy="1089025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317</Words>
  <Application>Microsoft Office PowerPoint</Application>
  <PresentationFormat>Vlastní</PresentationFormat>
  <Paragraphs>59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Vrstvy skla</vt:lpstr>
      <vt:lpstr>Medián</vt:lpstr>
      <vt:lpstr>Co se přírodě nelíbí</vt:lpstr>
      <vt:lpstr>OBSAH PREZENTACE</vt:lpstr>
      <vt:lpstr>Jaké chování se přírodě nelíbí?</vt:lpstr>
      <vt:lpstr>Jaké chování se přírodě nelíbí?</vt:lpstr>
      <vt:lpstr>Jaké chování se přírodě nelíbí?</vt:lpstr>
      <vt:lpstr>Jaké chování se přírodě nelíbí?</vt:lpstr>
      <vt:lpstr>Jaké chování se přírodě nelíbí?</vt:lpstr>
      <vt:lpstr>Co by se přírodě nelíbilo?</vt:lpstr>
      <vt:lpstr>Na jaké místo hodíme kámen?</vt:lpstr>
      <vt:lpstr>Prvky polytechnické výchovy</vt:lpstr>
      <vt:lpstr>Použité zdroje</vt:lpstr>
      <vt:lpstr>Metodický postup </vt:lpstr>
      <vt:lpstr>Materiály, pomůcky </vt:lpstr>
      <vt:lpstr> Práce s interaktivním výukovým materiálem 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se přírodě nelíbí</dc:title>
  <dc:creator/>
  <cp:lastModifiedBy/>
  <cp:revision>3</cp:revision>
  <dcterms:created xsi:type="dcterms:W3CDTF">2014-08-05T12:38:58Z</dcterms:created>
  <dcterms:modified xsi:type="dcterms:W3CDTF">2015-04-27T16:33:25Z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