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97" r:id="rId2"/>
  </p:sldMasterIdLst>
  <p:notesMasterIdLst>
    <p:notesMasterId r:id="rId11"/>
  </p:notesMasterIdLst>
  <p:handoutMasterIdLst>
    <p:handoutMasterId r:id="rId12"/>
  </p:handoutMasterIdLst>
  <p:sldIdLst>
    <p:sldId id="272" r:id="rId3"/>
    <p:sldId id="273" r:id="rId4"/>
    <p:sldId id="280" r:id="rId5"/>
    <p:sldId id="282" r:id="rId6"/>
    <p:sldId id="275" r:id="rId7"/>
    <p:sldId id="276" r:id="rId8"/>
    <p:sldId id="277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1" name="Obrázek 12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122" name="Obrázek 12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0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US" dirty="0" err="1">
                <a:solidFill>
                  <a:srgbClr val="493A2A"/>
                </a:solidFill>
                <a:latin typeface="Century Gothic" pitchFamily="18"/>
              </a:rPr>
              <a:t>Tradice</a:t>
            </a:r>
            <a:r>
              <a:rPr lang="en-US" dirty="0">
                <a:solidFill>
                  <a:srgbClr val="493A2A"/>
                </a:solidFill>
                <a:latin typeface="Century Gothic" pitchFamily="18"/>
              </a:rPr>
              <a:t> - </a:t>
            </a:r>
            <a:r>
              <a:rPr lang="en-US" dirty="0" err="1">
                <a:solidFill>
                  <a:srgbClr val="493A2A"/>
                </a:solidFill>
                <a:latin typeface="Century Gothic" pitchFamily="18"/>
              </a:rPr>
              <a:t>Velikonoce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srgbClr val="775F55"/>
                </a:solidFill>
                <a:latin typeface="Tw Cen MT" pitchFamily="18"/>
              </a:rPr>
              <a:t>Velikonoční zajíček</a:t>
            </a: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Pracovní</a:t>
            </a:r>
            <a:r>
              <a:rPr lang="en-US" dirty="0"/>
              <a:t> </a:t>
            </a:r>
            <a:r>
              <a:rPr lang="en-US" dirty="0" err="1"/>
              <a:t>postup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04163" y="6329765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09480" y="1604520"/>
            <a:ext cx="5354280" cy="2862322"/>
          </a:xfrm>
          <a:prstGeom prst="rect">
            <a:avLst/>
          </a:prstGeom>
        </p:spPr>
        <p:txBody>
          <a:bodyPr vert="horz">
            <a:sp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 marL="0" indent="0">
              <a:spcAft>
                <a:spcPts val="0"/>
              </a:spcAft>
              <a:buFont typeface="StarSymbol"/>
              <a:buNone/>
            </a:pPr>
            <a:r>
              <a:rPr lang="cs-CZ" sz="1800" dirty="0" smtClean="0">
                <a:latin typeface="+mn-lt"/>
              </a:rPr>
              <a:t>POMŮCKY :</a:t>
            </a:r>
          </a:p>
          <a:p>
            <a:pPr marL="0" indent="0">
              <a:spcAft>
                <a:spcPts val="0"/>
              </a:spcAft>
              <a:buFont typeface="StarSymbol"/>
              <a:buNone/>
            </a:pPr>
            <a:endParaRPr lang="cs-CZ" sz="1800" dirty="0" smtClean="0">
              <a:latin typeface="+mn-lt"/>
            </a:endParaRPr>
          </a:p>
          <a:p>
            <a:pPr marL="285750" indent="-285750"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cs-CZ" sz="1800" dirty="0" smtClean="0">
                <a:latin typeface="+mn-lt"/>
              </a:rPr>
              <a:t> Barevné tvrdé papíry</a:t>
            </a:r>
          </a:p>
          <a:p>
            <a:pPr marL="285750" indent="-285750"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cs-CZ" sz="1800" dirty="0" smtClean="0">
                <a:latin typeface="+mn-lt"/>
              </a:rPr>
              <a:t> Vlna</a:t>
            </a:r>
          </a:p>
          <a:p>
            <a:pPr marL="285750" indent="-285750"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cs-CZ" sz="1800" dirty="0" smtClean="0">
                <a:latin typeface="+mn-lt"/>
              </a:rPr>
              <a:t> Lepidlo</a:t>
            </a:r>
          </a:p>
          <a:p>
            <a:pPr marL="285750" indent="-285750"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cs-CZ" sz="1800" dirty="0" smtClean="0">
                <a:latin typeface="+mn-lt"/>
              </a:rPr>
              <a:t> Černý fix</a:t>
            </a:r>
          </a:p>
          <a:p>
            <a:pPr marL="285750" indent="-285750"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cs-CZ" sz="1800" dirty="0" smtClean="0">
                <a:latin typeface="+mn-lt"/>
              </a:rPr>
              <a:t> Tužka</a:t>
            </a:r>
          </a:p>
          <a:p>
            <a:pPr marL="285750" indent="-285750"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cs-CZ" sz="1800" dirty="0" smtClean="0">
                <a:latin typeface="+mn-lt"/>
              </a:rPr>
              <a:t> Nůžky</a:t>
            </a:r>
          </a:p>
          <a:p>
            <a:pPr marL="285750" indent="-285750"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cs-CZ" sz="1800" dirty="0" smtClean="0">
                <a:latin typeface="+mn-lt"/>
              </a:rPr>
              <a:t> Pohyblivá očka</a:t>
            </a:r>
          </a:p>
          <a:p>
            <a:pPr marL="0" indent="0">
              <a:spcAft>
                <a:spcPts val="0"/>
              </a:spcAft>
              <a:buFont typeface="StarSymbol"/>
              <a:buNone/>
            </a:pPr>
            <a:endParaRPr lang="cs-CZ" sz="1800" dirty="0">
              <a:latin typeface="Tw Cen MT" pitchFamily="18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6623999" y="1728002"/>
            <a:ext cx="3024000" cy="33119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77315" y="6341957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7" name="Zástupný symbol pro obrázek 1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566360" y="1604520"/>
            <a:ext cx="1618560" cy="2158560"/>
          </a:xfrm>
          <a:prstGeom prst="rect">
            <a:avLst/>
          </a:prstGeom>
        </p:spPr>
      </p:pic>
      <p:pic>
        <p:nvPicPr>
          <p:cNvPr id="8" name="Zástupný symbol pro 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275800" y="1604520"/>
            <a:ext cx="1618560" cy="2158560"/>
          </a:xfrm>
          <a:prstGeom prst="rect">
            <a:avLst/>
          </a:prstGeom>
        </p:spPr>
      </p:pic>
      <p:pic>
        <p:nvPicPr>
          <p:cNvPr id="9" name="Zástupný symbol pro obrázek 3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8985599" y="1604520"/>
            <a:ext cx="1618560" cy="2158560"/>
          </a:xfrm>
          <a:prstGeom prst="rect">
            <a:avLst/>
          </a:prstGeom>
        </p:spPr>
      </p:pic>
      <p:sp>
        <p:nvSpPr>
          <p:cNvPr id="10" name="Zástupný symbol pro text 5"/>
          <p:cNvSpPr txBox="1">
            <a:spLocks/>
          </p:cNvSpPr>
          <p:nvPr/>
        </p:nvSpPr>
        <p:spPr>
          <a:xfrm>
            <a:off x="8028720" y="3968280"/>
            <a:ext cx="3532680" cy="2158560"/>
          </a:xfrm>
          <a:prstGeom prst="rect">
            <a:avLst/>
          </a:prstGeom>
        </p:spPr>
        <p:txBody>
          <a:bodyPr vert="horz">
            <a:norm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>
                <a:latin typeface="+mn-lt"/>
              </a:rPr>
              <a:t>Po vnějším okraji prostřihněte vlnu, tím vytvoříte vlněnou kouli</a:t>
            </a:r>
            <a:endParaRPr lang="cs-CZ" sz="2000" dirty="0">
              <a:latin typeface="+mn-lt"/>
            </a:endParaRPr>
          </a:p>
        </p:txBody>
      </p:sp>
      <p:sp>
        <p:nvSpPr>
          <p:cNvPr id="11" name="Zástupný symbol pro text 6"/>
          <p:cNvSpPr txBox="1">
            <a:spLocks/>
          </p:cNvSpPr>
          <p:nvPr/>
        </p:nvSpPr>
        <p:spPr>
          <a:xfrm>
            <a:off x="4318920" y="3968280"/>
            <a:ext cx="3532680" cy="2158560"/>
          </a:xfrm>
          <a:prstGeom prst="rect">
            <a:avLst/>
          </a:prstGeom>
        </p:spPr>
        <p:txBody>
          <a:bodyPr vert="horz">
            <a:norm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>
                <a:latin typeface="+mn-lt"/>
              </a:rPr>
              <a:t>Obtáčejte kruhovou část vlnou podle obrázku, přilepte oči</a:t>
            </a:r>
            <a:endParaRPr lang="cs-CZ" sz="2000" dirty="0">
              <a:latin typeface="+mn-lt"/>
            </a:endParaRPr>
          </a:p>
        </p:txBody>
      </p:sp>
      <p:sp>
        <p:nvSpPr>
          <p:cNvPr id="12" name="Zástupný symbol pro text 7"/>
          <p:cNvSpPr txBox="1">
            <a:spLocks/>
          </p:cNvSpPr>
          <p:nvPr/>
        </p:nvSpPr>
        <p:spPr>
          <a:xfrm>
            <a:off x="609480" y="3968280"/>
            <a:ext cx="3709440" cy="2158560"/>
          </a:xfrm>
          <a:prstGeom prst="rect">
            <a:avLst/>
          </a:prstGeom>
        </p:spPr>
        <p:txBody>
          <a:bodyPr vert="horz">
            <a:norm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>
                <a:latin typeface="+mn-lt"/>
              </a:rPr>
              <a:t>Z bílého papíru si vytvořte šablonu, tu přiložte na barevný papír, obkreslete a vystřihněte zajíce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06627" y="6341957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4" name="Zástupný symbol pro obrázek 1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2477160" y="1604520"/>
            <a:ext cx="1618560" cy="2158560"/>
          </a:xfrm>
          <a:prstGeom prst="rect">
            <a:avLst/>
          </a:prstGeom>
        </p:spPr>
      </p:pic>
      <p:pic>
        <p:nvPicPr>
          <p:cNvPr id="5" name="Zástupný symbol pro 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099279" y="1604520"/>
            <a:ext cx="1618560" cy="2158560"/>
          </a:xfrm>
          <a:prstGeom prst="rect">
            <a:avLst/>
          </a:prstGeom>
        </p:spPr>
      </p:pic>
      <p:sp>
        <p:nvSpPr>
          <p:cNvPr id="6" name="Zástupný symbol pro text 4"/>
          <p:cNvSpPr txBox="1">
            <a:spLocks/>
          </p:cNvSpPr>
          <p:nvPr/>
        </p:nvSpPr>
        <p:spPr>
          <a:xfrm>
            <a:off x="6231600" y="3968280"/>
            <a:ext cx="5354280" cy="2158560"/>
          </a:xfrm>
          <a:prstGeom prst="rect">
            <a:avLst/>
          </a:prstGeom>
        </p:spPr>
        <p:txBody>
          <a:bodyPr vert="horz">
            <a:norm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>
                <a:latin typeface="+mn-lt"/>
              </a:rPr>
              <a:t>Zajíček se stane příjemnou velikonoční dekorací ve vašem domově</a:t>
            </a:r>
            <a:endParaRPr lang="cs-CZ" sz="2000" dirty="0">
              <a:latin typeface="+mn-lt"/>
            </a:endParaRPr>
          </a:p>
        </p:txBody>
      </p:sp>
      <p:sp>
        <p:nvSpPr>
          <p:cNvPr id="7" name="Zástupný symbol pro text 5"/>
          <p:cNvSpPr txBox="1">
            <a:spLocks/>
          </p:cNvSpPr>
          <p:nvPr/>
        </p:nvSpPr>
        <p:spPr>
          <a:xfrm>
            <a:off x="609480" y="3968280"/>
            <a:ext cx="5354280" cy="2158560"/>
          </a:xfrm>
          <a:prstGeom prst="rect">
            <a:avLst/>
          </a:prstGeom>
        </p:spPr>
        <p:txBody>
          <a:bodyPr vert="horz">
            <a:norm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>
                <a:latin typeface="+mn-lt"/>
              </a:rPr>
              <a:t>Natvarujte zajíčkovo tělo do koule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129932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43203" y="6329765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78500" y="177641"/>
            <a:ext cx="10515240" cy="1033199"/>
          </a:xfrm>
          <a:prstGeom prst="rect">
            <a:avLst/>
          </a:prstGeom>
        </p:spPr>
        <p:txBody>
          <a:bodyPr vert="horz" anchor="ctr">
            <a:normAutofit/>
          </a:bodyPr>
          <a:lstStyle>
            <a:defPPr lvl="0">
              <a:buSzPct val="45000"/>
              <a:buFont typeface="StarSymbol"/>
              <a:buNone/>
              <a:defRPr/>
            </a:defPPr>
            <a:lvl1pPr lvl="0" algn="l" rtl="0" eaLnBrk="1" latinLnBrk="0" hangingPunct="1">
              <a:spcBef>
                <a:spcPct val="0"/>
              </a:spcBef>
              <a:buSzPct val="45000"/>
              <a:buFont typeface="StarSymbol"/>
              <a:buChar char="●"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lvl="1">
              <a:buSzPct val="45000"/>
              <a:buFont typeface="StarSymbol"/>
              <a:buChar char="●"/>
              <a:defRPr/>
            </a:lvl2pPr>
            <a:lvl3pPr lvl="2">
              <a:buSzPct val="45000"/>
              <a:buFont typeface="StarSymbol"/>
              <a:buChar char="●"/>
              <a:defRPr/>
            </a:lvl3pPr>
            <a:lvl4pPr lvl="3">
              <a:buSzPct val="45000"/>
              <a:buFont typeface="StarSymbol"/>
              <a:buChar char="●"/>
              <a:defRPr/>
            </a:lvl4pPr>
            <a:lvl5pPr lvl="4">
              <a:buSzPct val="45000"/>
              <a:buFont typeface="StarSymbol"/>
              <a:buChar char="●"/>
              <a:defRPr/>
            </a:lvl5pPr>
            <a:lvl6pPr lvl="5">
              <a:buSzPct val="45000"/>
              <a:buFont typeface="StarSymbol"/>
              <a:buChar char="●"/>
              <a:defRPr/>
            </a:lvl6pPr>
            <a:lvl7pPr lvl="6">
              <a:buSzPct val="45000"/>
              <a:buFont typeface="StarSymbol"/>
              <a:buChar char="●"/>
              <a:defRPr/>
            </a:lvl7pPr>
            <a:lvl8pPr lvl="7">
              <a:buSzPct val="45000"/>
              <a:buFont typeface="StarSymbol"/>
              <a:buChar char="●"/>
              <a:defRPr/>
            </a:lvl8pPr>
            <a:lvl9pPr lvl="8">
              <a:buSzPct val="45000"/>
              <a:buFont typeface="StarSymbol"/>
              <a:buChar char="●"/>
              <a:defRPr/>
            </a:lvl9pPr>
          </a:lstStyle>
          <a:p>
            <a:pPr>
              <a:buFont typeface="StarSymbol"/>
              <a:buNone/>
            </a:pPr>
            <a:r>
              <a:rPr lang="en-US" sz="3600" b="1" dirty="0" err="1" smtClean="0">
                <a:solidFill>
                  <a:schemeClr val="tx1"/>
                </a:solidFill>
              </a:rPr>
              <a:t>Prvky</a:t>
            </a:r>
            <a:r>
              <a:rPr lang="en-US" sz="3600" b="1" dirty="0" smtClean="0">
                <a:solidFill>
                  <a:schemeClr val="tx1"/>
                </a:solidFill>
              </a:rPr>
              <a:t> </a:t>
            </a:r>
            <a:r>
              <a:rPr lang="en-US" sz="3600" b="1" dirty="0" err="1" smtClean="0">
                <a:solidFill>
                  <a:schemeClr val="tx1"/>
                </a:solidFill>
              </a:rPr>
              <a:t>polytechnické</a:t>
            </a:r>
            <a:r>
              <a:rPr lang="en-US" sz="3600" b="1" dirty="0" smtClean="0">
                <a:solidFill>
                  <a:schemeClr val="tx1"/>
                </a:solidFill>
              </a:rPr>
              <a:t> </a:t>
            </a:r>
            <a:r>
              <a:rPr lang="en-US" sz="3600" b="1" dirty="0" err="1" smtClean="0">
                <a:solidFill>
                  <a:schemeClr val="tx1"/>
                </a:solidFill>
              </a:rPr>
              <a:t>výchovy</a:t>
            </a:r>
            <a:endParaRPr lang="en-US" sz="3600" b="1" dirty="0">
              <a:solidFill>
                <a:schemeClr val="tx1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838080" y="1690562"/>
            <a:ext cx="10515240" cy="3361679"/>
          </a:xfrm>
          <a:prstGeom prst="rect">
            <a:avLst/>
          </a:prstGeom>
        </p:spPr>
        <p:txBody>
          <a:bodyPr vert="horz">
            <a:norm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1800" dirty="0" smtClean="0">
                <a:latin typeface="+mn-lt"/>
              </a:rPr>
              <a:t>  Integrovaný blok: Svátky jara</a:t>
            </a:r>
          </a:p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1800" dirty="0" smtClean="0">
                <a:latin typeface="+mn-lt"/>
              </a:rPr>
              <a:t>  Vzdělávací oblast: Dítě a společnost</a:t>
            </a:r>
          </a:p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1800" dirty="0" smtClean="0">
                <a:latin typeface="+mn-lt"/>
              </a:rPr>
              <a:t>  Téma: Tradice - Velikonoce</a:t>
            </a:r>
          </a:p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1800" dirty="0" smtClean="0">
                <a:latin typeface="+mn-lt"/>
              </a:rPr>
              <a:t>  Konkretizované výstupy: Zobrazovat objekty výtvarnými prostředky</a:t>
            </a:r>
          </a:p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1800" dirty="0" smtClean="0">
                <a:latin typeface="+mn-lt"/>
              </a:rPr>
              <a:t>  Cíle: Vyjadřovat své představy pomocí různých výtvarných činností</a:t>
            </a:r>
          </a:p>
          <a:p>
            <a:pPr marL="0" indent="0">
              <a:spcBef>
                <a:spcPts val="700"/>
              </a:spcBef>
              <a:buFont typeface="StarSymbol"/>
              <a:buNone/>
            </a:pPr>
            <a:endParaRPr lang="cs-CZ" dirty="0">
              <a:latin typeface="Tw Cen MT" pitchFamily="18"/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sz="2700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55395" y="6329765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4400" y="1717286"/>
            <a:ext cx="9582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cs-CZ" dirty="0" smtClean="0"/>
              <a:t>Vlastní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 noGrp="1"/>
          </p:cNvSpPr>
          <p:nvPr>
            <p:ph type="title"/>
          </p:nvPr>
        </p:nvSpPr>
        <p:spPr>
          <a:xfrm>
            <a:off x="902184" y="182880"/>
            <a:ext cx="5827800" cy="890016"/>
          </a:xfrm>
        </p:spPr>
        <p:txBody>
          <a:bodyPr>
            <a:norm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en-US" b="1" dirty="0" err="1"/>
              <a:t>Materiály</a:t>
            </a:r>
            <a:r>
              <a:rPr lang="en-US" b="1" dirty="0"/>
              <a:t>, </a:t>
            </a:r>
            <a:r>
              <a:rPr lang="en-US" b="1" dirty="0" err="1" smtClean="0"/>
              <a:t>pomůcky</a:t>
            </a:r>
            <a:endParaRPr lang="en-US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8819" y="6354149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816840" y="1600200"/>
            <a:ext cx="10870920" cy="4495320"/>
          </a:xfrm>
          <a:prstGeom prst="rect">
            <a:avLst/>
          </a:prstGeom>
        </p:spPr>
        <p:txBody>
          <a:bodyPr vert="horz">
            <a:normAutofit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defPPr>
            <a:lvl1pPr marL="432000" lvl="0" indent="-324000" algn="l" rtl="0" eaLnBrk="1" latinLnBrk="0" hangingPunct="1">
              <a:spcBef>
                <a:spcPts val="0"/>
              </a:spcBef>
              <a:spcAft>
                <a:spcPts val="1417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9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1pPr>
            <a:lvl2pPr marL="864000" lvl="1" indent="-324000" algn="l" rtl="0" eaLnBrk="1" latinLnBrk="0" hangingPunct="1">
              <a:spcBef>
                <a:spcPts val="0"/>
              </a:spcBef>
              <a:spcAft>
                <a:spcPts val="1134"/>
              </a:spcAft>
              <a:buClr>
                <a:schemeClr val="accent1"/>
              </a:buClr>
              <a:buSzPct val="75000"/>
              <a:buFont typeface="StarSymbol"/>
              <a:buChar char="–"/>
              <a:defRPr kumimoji="0" lang="en-US" sz="2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2pPr>
            <a:lvl3pPr marL="1295999" lvl="2" indent="-288000" algn="l" rtl="0" eaLnBrk="1" latinLnBrk="0" hangingPunct="1">
              <a:spcBef>
                <a:spcPts val="0"/>
              </a:spcBef>
              <a:spcAft>
                <a:spcPts val="850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3pPr>
            <a:lvl4pPr marL="1728000" lvl="3" indent="-216000" algn="l" rtl="0" eaLnBrk="1" latinLnBrk="0" hangingPunct="1">
              <a:spcBef>
                <a:spcPts val="0"/>
              </a:spcBef>
              <a:spcAft>
                <a:spcPts val="567"/>
              </a:spcAft>
              <a:buClr>
                <a:schemeClr val="accent3"/>
              </a:buClr>
              <a:buSzPct val="75000"/>
              <a:buFont typeface="StarSymbol"/>
              <a:buChar char="–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4pPr>
            <a:lvl5pPr marL="2160000" lvl="4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5pPr>
            <a:lvl6pPr marL="2592000" lvl="5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1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6pPr>
            <a:lvl7pPr marL="3024000" lvl="6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2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7pPr>
            <a:lvl8pPr marL="3456000" lvl="7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3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8pPr>
            <a:lvl9pPr marL="3887999" lvl="8" indent="-216000" algn="l" rtl="0" eaLnBrk="1" latinLnBrk="0" hangingPunct="1">
              <a:spcBef>
                <a:spcPts val="0"/>
              </a:spcBef>
              <a:spcAft>
                <a:spcPts val="283"/>
              </a:spcAft>
              <a:buClr>
                <a:schemeClr val="accent4"/>
              </a:buClr>
              <a:buSzPct val="45000"/>
              <a:buFont typeface="StarSymbol"/>
              <a:buChar char="●"/>
              <a:defRPr kumimoji="0" lang="en-US" sz="2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Tw Cen MT"/>
                <a:ea typeface="Microsoft YaHei" pitchFamily="2"/>
                <a:cs typeface="Mangal" pitchFamily="2"/>
              </a:defRPr>
            </a:lvl9pPr>
          </a:lstStyle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2000" dirty="0" smtClean="0">
                <a:latin typeface="+mn-lt"/>
              </a:rPr>
              <a:t> Dotyková obrazovka, připojená k PC</a:t>
            </a:r>
          </a:p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2000" dirty="0" smtClean="0">
                <a:latin typeface="+mn-lt"/>
              </a:rPr>
              <a:t> Didaktický kufřík – KUMUČ</a:t>
            </a:r>
          </a:p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sz="2000" dirty="0" smtClean="0">
                <a:latin typeface="+mn-lt"/>
              </a:rPr>
              <a:t> Pomůcky jsou popsány na pracovním listě č.2</a:t>
            </a:r>
          </a:p>
          <a:p>
            <a:pPr marL="0" indent="0">
              <a:spcBef>
                <a:spcPts val="700"/>
              </a:spcBef>
              <a:buClr>
                <a:srgbClr val="DD8047"/>
              </a:buClr>
              <a:buSzPct val="60000"/>
              <a:buFont typeface="StarSymbol"/>
              <a:buNone/>
            </a:pPr>
            <a:endParaRPr lang="cs-CZ" dirty="0" smtClean="0">
              <a:latin typeface="Tw Cen MT" pitchFamily="18"/>
            </a:endParaRPr>
          </a:p>
          <a:p>
            <a:pPr marL="0" indent="0">
              <a:spcBef>
                <a:spcPts val="700"/>
              </a:spcBef>
              <a:buFont typeface="StarSymbol"/>
              <a:buNone/>
            </a:pPr>
            <a:endParaRPr lang="cs-CZ" dirty="0" smtClean="0">
              <a:latin typeface="Tw Cen MT" pitchFamily="18"/>
            </a:endParaRPr>
          </a:p>
          <a:p>
            <a:pPr marL="0" indent="0">
              <a:spcBef>
                <a:spcPts val="700"/>
              </a:spcBef>
              <a:buFont typeface="StarSymbol"/>
              <a:buNone/>
            </a:pPr>
            <a:endParaRPr lang="cs-CZ" dirty="0">
              <a:latin typeface="Tw Cen MT" pitchFamily="18"/>
            </a:endParaRPr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2515" y="6341957"/>
            <a:ext cx="7008532" cy="365125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7"/>
            <a:ext cx="7513903" cy="38399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199445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latin typeface="+mj-lt"/>
                <a:ea typeface="+mj-ea"/>
                <a:cs typeface="+mj-cs"/>
              </a:rPr>
              <a:t>Cíle polytechnické výchovy</a:t>
            </a: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TM02455596[[fn=Jaro]]</Template>
  <TotalTime>0</TotalTime>
  <Words>267</Words>
  <Application>Microsoft Office PowerPoint</Application>
  <PresentationFormat>Širokoúhlá obrazovka</PresentationFormat>
  <Paragraphs>46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20" baseType="lpstr">
      <vt:lpstr>Microsoft YaHei</vt:lpstr>
      <vt:lpstr>Arial</vt:lpstr>
      <vt:lpstr>Century Gothic</vt:lpstr>
      <vt:lpstr>Courier New</vt:lpstr>
      <vt:lpstr>Mangal</vt:lpstr>
      <vt:lpstr>StarSymbol</vt:lpstr>
      <vt:lpstr>Trebuchet MS</vt:lpstr>
      <vt:lpstr>Tw Cen MT</vt:lpstr>
      <vt:lpstr>Verdana</vt:lpstr>
      <vt:lpstr>Wingdings</vt:lpstr>
      <vt:lpstr>Wingdings 2</vt:lpstr>
      <vt:lpstr>Spring</vt:lpstr>
      <vt:lpstr>Tradice - Velikonoce</vt:lpstr>
      <vt:lpstr>Pracovní postup</vt:lpstr>
      <vt:lpstr>Prezentace aplikace PowerPoint</vt:lpstr>
      <vt:lpstr>Prezentace aplikace PowerPoint</vt:lpstr>
      <vt:lpstr>Prezentace aplikace PowerPoint</vt:lpstr>
      <vt:lpstr>Použité zdroje</vt:lpstr>
      <vt:lpstr>Materiály, pomůcky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2015-04-27T13:49:52Z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