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90" r:id="rId1"/>
    <p:sldMasterId id="2147483891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87" r:id="rId10"/>
    <p:sldId id="280" r:id="rId11"/>
    <p:sldId id="275" r:id="rId12"/>
    <p:sldId id="276" r:id="rId13"/>
    <p:sldId id="277" r:id="rId14"/>
    <p:sldId id="278" r:id="rId15"/>
    <p:sldId id="281" r:id="rId16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>
        <p:scale>
          <a:sx n="75" d="100"/>
          <a:sy n="75" d="100"/>
        </p:scale>
        <p:origin x="-54" y="-1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9020D0D-9808-4B37-8775-4F12CFF30869}" type="datetimeFigureOut">
              <a:rPr lang="cs-CZ"/>
              <a:pPr>
                <a:defRPr/>
              </a:pPr>
              <a:t>27.4.2015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90ED81C-3A1F-4958-B72E-910C140BA2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76E4D9A-D1E1-4D7A-BAB0-DB3B4FB5D8BA}" type="datetimeFigureOut">
              <a:rPr lang="cs-CZ"/>
              <a:pPr>
                <a:defRPr/>
              </a:pPr>
              <a:t>27.4.2015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8BF8B5B-3233-424C-A419-EF35F5AF5C5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8D54CF-C3BA-47C3-9B57-A493084EBCD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682" name="Group 2"/>
          <p:cNvGrpSpPr>
            <a:grpSpLocks/>
          </p:cNvGrpSpPr>
          <p:nvPr/>
        </p:nvGrpSpPr>
        <p:grpSpPr bwMode="auto">
          <a:xfrm>
            <a:off x="0" y="0"/>
            <a:ext cx="11277600" cy="5943600"/>
            <a:chOff x="0" y="0"/>
            <a:chExt cx="5328" cy="3744"/>
          </a:xfrm>
        </p:grpSpPr>
        <p:sp>
          <p:nvSpPr>
            <p:cNvPr id="71683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684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68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686" name="Rectangle 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ADD44A9D-E2C7-484F-B7B0-A52E380901A7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71687" name="Rectangle 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688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B57E8E1-ECDD-4876-B20A-669DBE16EB1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68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14400" y="1768475"/>
            <a:ext cx="103632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pic>
        <p:nvPicPr>
          <p:cNvPr id="71690" name="Obrázek 1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54EDB54-5920-46E1-BC8C-3D427C6632B3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07F9E1-7D4C-4E3B-BE7B-A3A26393C3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F702A63-2592-44CE-8663-D6461A448DA7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D4FD10-2ACD-4A16-81CF-A3BBC99F0E7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4102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54102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7EC801-3EB5-4159-8249-0BD5B20E5F3A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95EC13-D0D0-4E14-91C8-02AC4E1D84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B66F3DD-C8F2-428F-98D1-33B8630460C0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4D278C-EDCE-473C-B2DF-128BEF8706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39AB00F-FB15-4BD7-A7F4-2D1AA64B61F1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68CE32-CCF6-4B33-9286-797F9E40481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6E1BDE8-CC28-4800-9AE4-EA4E5940F74F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8DE8AC-06AA-4AB5-B6B8-193E95C4A6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88E9BE-EB68-4E48-9BD3-E43D2B5AF8EC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22C2B1-8E10-4930-9D29-6135967F63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7D8092-C1F0-40A6-A6A8-A7F53384FC2C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8B7D9D-0AF9-476F-A36D-DDBBF7FCBD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ADE79FD-F14D-426A-AE9C-CD5EA63C0085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94CC85-F1E8-4CE0-88D2-4B11629D7E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21362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7200" cy="5821362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B55B1-288C-432D-992E-2254A5E93F4D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61668E-7142-488E-B973-ECE5B67FE58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>
          <a:xfrm>
            <a:off x="-12700" y="6053138"/>
            <a:ext cx="3000375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>
          <a:xfrm>
            <a:off x="3144838" y="6043613"/>
            <a:ext cx="9047162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  <a:prstGeom prst="rect">
            <a:avLst/>
          </a:prstGeom>
        </p:spPr>
        <p:txBody>
          <a:bodyPr vert="horz" anchor="ctr" anchorCtr="0">
            <a:no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20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D545F2-33F3-44A2-9903-2F42DD5948B3}" type="datetimeFigureOut">
              <a:rPr lang="en-US"/>
              <a:pPr>
                <a:defRPr/>
              </a:pPr>
              <a:t>4/27/2015</a:t>
            </a:fld>
            <a:endParaRPr lang="en-US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1300" y="236538"/>
            <a:ext cx="7823200" cy="365125"/>
          </a:xfrm>
        </p:spPr>
        <p:txBody>
          <a:bodyPr/>
          <a:lstStyle>
            <a:lvl1pPr algn="r"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F1F698-E46B-4BDF-B7F9-6BCE8F75375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5"/>
          </a:xfrm>
          <a:prstGeom prst="rect">
            <a:avLst/>
          </a:prstGeom>
        </p:spPr>
        <p:txBody>
          <a:bodyPr vert="horz" anchor="ctr" anchorCtr="0">
            <a:no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2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F1D636-4428-4AAF-9BFE-C7A82F7A4B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812800" y="6248400"/>
            <a:ext cx="72278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8" name="Obrázek 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1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rtlCol="0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rtlCol="0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5B8EEF-1FAD-4008-A753-4B08D1474D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4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812800" y="6248400"/>
            <a:ext cx="7227888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rtlCol="0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11"/>
          <p:cNvSpPr>
            <a:spLocks noGrp="1"/>
          </p:cNvSpPr>
          <p:nvPr>
            <p:ph type="sldNum" sz="quarter" idx="11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rtlCol="0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1FD4B0-3349-4D36-B123-2B97F6F8DC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8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812800" y="6248400"/>
            <a:ext cx="7227888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72278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4C5D44-8BF8-4CB4-BF3E-04AB153EBF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8128000" y="0"/>
            <a:ext cx="427038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8189913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8189913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0"/>
            <a:ext cx="2946400" cy="365125"/>
          </a:xfrm>
          <a:prstGeom prst="rect">
            <a:avLst/>
          </a:prstGeom>
        </p:spPr>
        <p:txBody>
          <a:bodyPr vert="horz"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248400"/>
            <a:ext cx="74310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4819" y="103981"/>
            <a:ext cx="533400" cy="325438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5BD791E-3D0C-4651-B396-3A6FD5D0465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Group 2"/>
          <p:cNvGrpSpPr>
            <a:grpSpLocks/>
          </p:cNvGrpSpPr>
          <p:nvPr/>
        </p:nvGrpSpPr>
        <p:grpSpPr bwMode="auto">
          <a:xfrm>
            <a:off x="0" y="0"/>
            <a:ext cx="9656763" cy="1981200"/>
            <a:chOff x="0" y="0"/>
            <a:chExt cx="4562" cy="1248"/>
          </a:xfrm>
        </p:grpSpPr>
        <p:sp>
          <p:nvSpPr>
            <p:cNvPr id="7065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0660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066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066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066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7FDFA12E-81E3-4F18-86E3-AEB98EF3C6CF}" type="datetimeFigureOut">
              <a:rPr lang="en-US"/>
              <a:pPr/>
              <a:t>4/27/2015</a:t>
            </a:fld>
            <a:endParaRPr lang="cs-CZ"/>
          </a:p>
        </p:txBody>
      </p:sp>
      <p:sp>
        <p:nvSpPr>
          <p:cNvPr id="7066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7066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0B461F75-FA41-4C60-90C4-6BD599EC3B9F}" type="slidenum">
              <a:rPr lang="cs-CZ"/>
              <a:pPr/>
              <a:t>‹#›</a:t>
            </a:fld>
            <a:endParaRPr lang="cs-CZ"/>
          </a:p>
        </p:txBody>
      </p:sp>
      <p:pic>
        <p:nvPicPr>
          <p:cNvPr id="70666" name="Obrázek 14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dk2" tx1="lt1" bg2="dk1" tx2="lt2" accent1="accent1" accent2="accent2" accent3="accent3" accent4="accent4" accent5="accent5" accent6="accent6" hlink="hlink" folHlink="folHlink"/>
  <p:sldLayoutIdLst>
    <p:sldLayoutId id="2147483891" r:id="rId1"/>
    <p:sldLayoutId id="2147483892" r:id="rId2"/>
    <p:sldLayoutId id="2147483893" r:id="rId3"/>
    <p:sldLayoutId id="2147483894" r:id="rId4"/>
    <p:sldLayoutId id="2147483895" r:id="rId5"/>
    <p:sldLayoutId id="2147483896" r:id="rId6"/>
    <p:sldLayoutId id="2147483897" r:id="rId7"/>
    <p:sldLayoutId id="2147483898" r:id="rId8"/>
    <p:sldLayoutId id="2147483899" r:id="rId9"/>
    <p:sldLayoutId id="2147483900" r:id="rId10"/>
    <p:sldLayoutId id="214748390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3277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817563" y="1600200"/>
            <a:ext cx="10871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6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2803525" y="6291263"/>
            <a:ext cx="7159625" cy="238125"/>
          </a:xfrm>
          <a:prstGeom prst="rect">
            <a:avLst/>
          </a:prstGeom>
        </p:spPr>
        <p:txBody>
          <a:bodyPr vert="horz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</p:sldLayoutIdLst>
  <p:transition spd="med">
    <p:fade/>
  </p:transition>
  <p:hf hdr="0" dt="0"/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>
                <a:solidFill>
                  <a:srgbClr val="4A3A2A"/>
                </a:solidFill>
                <a:latin typeface="Century Gothic" pitchFamily="34" charset="0"/>
              </a:rPr>
              <a:t>Velikonoční zápich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/>
          <a:lstStyle/>
          <a:p>
            <a:pPr>
              <a:spcBef>
                <a:spcPct val="0"/>
              </a:spcBef>
            </a:pPr>
            <a:endParaRPr lang="cs-CZ" cap="none" smtClean="0">
              <a:latin typeface="Tw Cen MT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6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OBSAH PREZENTACE</a:t>
            </a:r>
          </a:p>
        </p:txBody>
      </p:sp>
      <p:sp>
        <p:nvSpPr>
          <p:cNvPr id="1843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7227888" cy="365125"/>
          </a:xfrm>
          <a:noFill/>
        </p:spPr>
        <p:txBody>
          <a:bodyPr anchor="ctr"/>
          <a:lstStyle/>
          <a:p>
            <a:pPr algn="r"/>
            <a:r>
              <a:rPr lang="cs-CZ" sz="140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A0BEE8CD-00CA-4EB1-92DC-7921A3285BD2}" type="slidenum">
              <a:rPr lang="cs-CZ" sz="1400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400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Pomůcky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6375400" cy="4495800"/>
          </a:xfrm>
        </p:spPr>
        <p:txBody>
          <a:bodyPr/>
          <a:lstStyle/>
          <a:p>
            <a:r>
              <a:rPr lang="cs-CZ"/>
              <a:t>Lepidlo </a:t>
            </a:r>
          </a:p>
          <a:p>
            <a:r>
              <a:rPr lang="cs-CZ"/>
              <a:t>Nůžky</a:t>
            </a:r>
          </a:p>
          <a:p>
            <a:r>
              <a:rPr lang="cs-CZ"/>
              <a:t>Plastová malá lžička</a:t>
            </a:r>
          </a:p>
          <a:p>
            <a:r>
              <a:rPr lang="cs-CZ"/>
              <a:t>2 vatové tampónky</a:t>
            </a:r>
          </a:p>
          <a:p>
            <a:r>
              <a:rPr lang="cs-CZ"/>
              <a:t>Černý a červený fix</a:t>
            </a:r>
          </a:p>
          <a:p>
            <a:r>
              <a:rPr lang="cs-CZ"/>
              <a:t>Žlutá čtvrtka papíru</a:t>
            </a:r>
          </a:p>
          <a:p>
            <a:r>
              <a:rPr lang="cs-CZ"/>
              <a:t>Tužka </a:t>
            </a:r>
          </a:p>
        </p:txBody>
      </p:sp>
      <p:pic>
        <p:nvPicPr>
          <p:cNvPr id="33796" name="Picture 4" descr="CAM0012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78688" y="1690688"/>
            <a:ext cx="4160837" cy="43434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Postup 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5897563" cy="4495800"/>
          </a:xfrm>
        </p:spPr>
        <p:txBody>
          <a:bodyPr/>
          <a:lstStyle/>
          <a:p>
            <a:r>
              <a:rPr lang="cs-CZ"/>
              <a:t>Tužkou nakreslíme křidýlka v daném tvaru a vystřihneme</a:t>
            </a:r>
          </a:p>
        </p:txBody>
      </p:sp>
      <p:pic>
        <p:nvPicPr>
          <p:cNvPr id="73732" name="Picture 4" descr="CAM0012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23050" y="1843088"/>
            <a:ext cx="5129213" cy="384651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Postup 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Křidýlka uprostřed nalepíme na jeden vatový tampónek.</a:t>
            </a:r>
          </a:p>
        </p:txBody>
      </p:sp>
      <p:pic>
        <p:nvPicPr>
          <p:cNvPr id="74756" name="Picture 4" descr="CAM0012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18375" y="2998788"/>
            <a:ext cx="4132263" cy="30988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Postup 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5730875" cy="4495800"/>
          </a:xfrm>
        </p:spPr>
        <p:txBody>
          <a:bodyPr/>
          <a:lstStyle/>
          <a:p>
            <a:r>
              <a:rPr lang="cs-CZ"/>
              <a:t>Na křidýlka položíme plastovou lžičku vypouklou stranou nahoru a nalepíme přes ni druhý vatový tampónek.</a:t>
            </a:r>
          </a:p>
        </p:txBody>
      </p:sp>
      <p:pic>
        <p:nvPicPr>
          <p:cNvPr id="75780" name="Picture 4" descr="CAM0012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9863" y="2149475"/>
            <a:ext cx="5078412" cy="38084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Postup 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Černým fixem domalujeme oči.</a:t>
            </a:r>
          </a:p>
        </p:txBody>
      </p:sp>
      <p:pic>
        <p:nvPicPr>
          <p:cNvPr id="76804" name="Picture 4" descr="CAM0012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69100" y="2235200"/>
            <a:ext cx="4864100" cy="36480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Postup 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6375400" cy="4495800"/>
          </a:xfrm>
        </p:spPr>
        <p:txBody>
          <a:bodyPr/>
          <a:lstStyle/>
          <a:p>
            <a:r>
              <a:rPr lang="cs-CZ"/>
              <a:t>Černým fixem namalujeme knoflíčky a peří na křidýlka. Tužkou nakreslíme tvar hřebenu a trojúhelníku (zobák) a přilepíme na horní stranu plastové lžičky.  </a:t>
            </a:r>
          </a:p>
        </p:txBody>
      </p:sp>
      <p:pic>
        <p:nvPicPr>
          <p:cNvPr id="77828" name="Picture 4" descr="CAM0012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48500" y="2171700"/>
            <a:ext cx="4843463" cy="36322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863600" y="568325"/>
            <a:ext cx="10514013" cy="831850"/>
          </a:xfrm>
        </p:spPr>
        <p:txBody>
          <a:bodyPr/>
          <a:lstStyle/>
          <a:p>
            <a:r>
              <a:rPr lang="cs-CZ" b="1"/>
              <a:t>Prvky polytechnické výchovy</a:t>
            </a:r>
          </a:p>
        </p:txBody>
      </p:sp>
      <p:sp>
        <p:nvSpPr>
          <p:cNvPr id="19458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7227888" cy="365125"/>
          </a:xfrm>
          <a:noFill/>
        </p:spPr>
        <p:txBody>
          <a:bodyPr anchor="ctr"/>
          <a:lstStyle/>
          <a:p>
            <a:pPr algn="r"/>
            <a:r>
              <a:rPr lang="cs-CZ" sz="140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57CABA42-12E2-421C-B596-17DFBD0CB84A}" type="slidenum">
              <a:rPr lang="cs-CZ" sz="1400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400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30238" y="1690688"/>
            <a:ext cx="10614025" cy="3340100"/>
          </a:xfrm>
        </p:spPr>
        <p:txBody>
          <a:bodyPr>
            <a:normAutofit/>
          </a:bodyPr>
          <a:lstStyle/>
          <a:p>
            <a:pPr marL="44450" indent="0"/>
            <a:r>
              <a:rPr lang="cs-CZ"/>
              <a:t>  Integrovaný blok: Svátky jara</a:t>
            </a:r>
          </a:p>
          <a:p>
            <a:pPr marL="44450" indent="0"/>
            <a:r>
              <a:rPr lang="cs-CZ"/>
              <a:t>  Vzdělávací oblast: Dítě a společnost</a:t>
            </a:r>
          </a:p>
          <a:p>
            <a:pPr marL="44450" indent="0"/>
            <a:r>
              <a:rPr lang="cs-CZ"/>
              <a:t>  Téma: Tradice - Velikonoce</a:t>
            </a:r>
          </a:p>
          <a:p>
            <a:pPr marL="44450" indent="0"/>
            <a:r>
              <a:rPr lang="cs-CZ"/>
              <a:t>  Konkretizované výstupy: Dle instrukcí vytvořit velikonočního beránka</a:t>
            </a:r>
          </a:p>
          <a:p>
            <a:pPr marL="44450" indent="0"/>
            <a:r>
              <a:rPr lang="cs-CZ"/>
              <a:t>  Cíle: Umět zacházet s uvedeným potřebným materiálem</a:t>
            </a:r>
          </a:p>
          <a:p>
            <a:pPr marL="44450" indent="0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>
          <a:xfrm>
            <a:off x="614363" y="274638"/>
            <a:ext cx="10972800" cy="1143000"/>
          </a:xfrm>
        </p:spPr>
        <p:txBody>
          <a:bodyPr/>
          <a:lstStyle/>
          <a:p>
            <a:r>
              <a:rPr lang="cs-CZ"/>
              <a:t>Použité zdroje</a:t>
            </a:r>
          </a:p>
        </p:txBody>
      </p:sp>
      <p:sp>
        <p:nvSpPr>
          <p:cNvPr id="2048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7227888" cy="365125"/>
          </a:xfrm>
          <a:noFill/>
        </p:spPr>
        <p:txBody>
          <a:bodyPr anchor="ctr"/>
          <a:lstStyle/>
          <a:p>
            <a:pPr algn="r"/>
            <a:r>
              <a:rPr lang="cs-CZ" sz="140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155700" y="2133600"/>
            <a:ext cx="3416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 sz="2400"/>
              <a:t> vlastní fotografie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4363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sz="4000" b="1"/>
              <a:t>Metodický postup</a:t>
            </a:r>
            <a:r>
              <a:rPr lang="cs-CZ" sz="4000"/>
              <a:t/>
            </a:r>
            <a:br>
              <a:rPr lang="cs-CZ" sz="4000"/>
            </a:br>
            <a:endParaRPr lang="cs-CZ" sz="2400"/>
          </a:p>
        </p:txBody>
      </p:sp>
      <p:sp>
        <p:nvSpPr>
          <p:cNvPr id="2150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7227888" cy="365125"/>
          </a:xfrm>
          <a:noFill/>
        </p:spPr>
        <p:txBody>
          <a:bodyPr anchor="ctr"/>
          <a:lstStyle/>
          <a:p>
            <a:pPr algn="r"/>
            <a:r>
              <a:rPr lang="cs-CZ" sz="140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1168400" y="1943100"/>
            <a:ext cx="68326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 sz="2000"/>
              <a:t> Pracovní postup k vytvoření jednoduchého velikonočního zápichu z plastové lžičky.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4363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sz="4000" b="1"/>
              <a:t>Materiály, pomůcky</a:t>
            </a:r>
            <a:br>
              <a:rPr lang="cs-CZ" sz="4000" b="1"/>
            </a:br>
            <a:endParaRPr lang="cs-CZ" sz="4000"/>
          </a:p>
        </p:txBody>
      </p:sp>
      <p:sp>
        <p:nvSpPr>
          <p:cNvPr id="22530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7227888" cy="365125"/>
          </a:xfrm>
          <a:noFill/>
        </p:spPr>
        <p:txBody>
          <a:bodyPr anchor="ctr"/>
          <a:lstStyle/>
          <a:p>
            <a:pPr algn="r"/>
            <a:r>
              <a:rPr lang="cs-CZ" sz="140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216917B2-667F-4BA4-AD00-2E249A0D62A2}" type="slidenum">
              <a:rPr lang="cs-CZ" sz="1400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400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  <p:sp>
        <p:nvSpPr>
          <p:cNvPr id="22532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10972800" cy="4465638"/>
          </a:xfrm>
        </p:spPr>
        <p:txBody>
          <a:bodyPr/>
          <a:lstStyle/>
          <a:p>
            <a:r>
              <a:rPr lang="cs-CZ"/>
              <a:t>Dotyková obrazovka, připojená k PC</a:t>
            </a:r>
            <a:endParaRPr lang="cs-CZ" b="1"/>
          </a:p>
          <a:p>
            <a:r>
              <a:rPr lang="cs-CZ"/>
              <a:t>Didaktický kufřík - KUMUČ </a:t>
            </a:r>
          </a:p>
          <a:p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01675" y="428625"/>
            <a:ext cx="9509125" cy="900113"/>
          </a:xfrm>
        </p:spPr>
        <p:txBody>
          <a:bodyPr>
            <a:normAutofit/>
          </a:bodyPr>
          <a:lstStyle/>
          <a:p>
            <a:r>
              <a:rPr lang="cs-CZ" sz="4000" b="1"/>
              <a:t/>
            </a:r>
            <a:br>
              <a:rPr lang="cs-CZ" sz="4000" b="1"/>
            </a:br>
            <a:r>
              <a:rPr lang="cs-CZ" sz="4000" b="1"/>
              <a:t>Práce s interaktivním výukovým materiálem</a:t>
            </a:r>
            <a:br>
              <a:rPr lang="cs-CZ" sz="4000" b="1"/>
            </a:br>
            <a:endParaRPr lang="cs-CZ" sz="4000"/>
          </a:p>
        </p:txBody>
      </p:sp>
      <p:sp>
        <p:nvSpPr>
          <p:cNvPr id="2355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0" y="6248400"/>
            <a:ext cx="7227888" cy="365125"/>
          </a:xfrm>
          <a:noFill/>
        </p:spPr>
        <p:txBody>
          <a:bodyPr anchor="ctr"/>
          <a:lstStyle/>
          <a:p>
            <a:pPr algn="r"/>
            <a:r>
              <a:rPr lang="cs-CZ" sz="1400">
                <a:solidFill>
                  <a:schemeClr val="tx2"/>
                </a:solidFill>
                <a:effectLst/>
                <a:latin typeface="Tw Cen MT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0" y="1271588"/>
            <a:ext cx="711200" cy="244475"/>
          </a:xfrm>
          <a:noFill/>
          <a:ln/>
        </p:spPr>
        <p:txBody>
          <a:bodyPr anchor="ctr">
            <a:normAutofit fontScale="85000" lnSpcReduction="20000"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fld id="{F834262E-AE5A-4808-8754-312463A11A2B}" type="slidenum">
              <a:rPr lang="cs-CZ" sz="1400" b="1">
                <a:solidFill>
                  <a:srgbClr val="FFFFFF"/>
                </a:solidFill>
                <a:effectLst/>
                <a:latin typeface="+mn-lt"/>
                <a:cs typeface="+mn-cs"/>
              </a:rPr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400" b="1" dirty="0">
              <a:solidFill>
                <a:srgbClr val="FFFFFF"/>
              </a:solidFill>
              <a:effectLst/>
              <a:latin typeface="+mn-lt"/>
              <a:cs typeface="+mn-cs"/>
            </a:endParaRPr>
          </a:p>
        </p:txBody>
      </p:sp>
      <p:sp>
        <p:nvSpPr>
          <p:cNvPr id="23556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701675" y="2197100"/>
            <a:ext cx="10185400" cy="2889250"/>
          </a:xfrm>
        </p:spPr>
        <p:txBody>
          <a:bodyPr/>
          <a:lstStyle/>
          <a:p>
            <a:r>
              <a:rPr lang="cs-CZ"/>
              <a:t>Na této prezentaci nejsou použity žádné efekty a animace.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Tw Cen MT"/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grpSp>
        <p:nvGrpSpPr>
          <p:cNvPr id="24578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675" y="479425"/>
            <a:ext cx="9509125" cy="1089025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</TotalTime>
  <Words>288</Words>
  <Application>Microsoft Office PowerPoint</Application>
  <PresentationFormat>Vlastní</PresentationFormat>
  <Paragraphs>55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Tw Cen MT</vt:lpstr>
      <vt:lpstr>Arial</vt:lpstr>
      <vt:lpstr>Wingdings</vt:lpstr>
      <vt:lpstr>Wingdings 2</vt:lpstr>
      <vt:lpstr>Century Gothic</vt:lpstr>
      <vt:lpstr>Tahoma</vt:lpstr>
      <vt:lpstr>Times New Roman</vt:lpstr>
      <vt:lpstr>Medián</vt:lpstr>
      <vt:lpstr>Medián</vt:lpstr>
      <vt:lpstr>Medián</vt:lpstr>
      <vt:lpstr>Medián</vt:lpstr>
      <vt:lpstr>Medián</vt:lpstr>
      <vt:lpstr>Medián</vt:lpstr>
      <vt:lpstr>Medián</vt:lpstr>
      <vt:lpstr>Štěrbina</vt:lpstr>
      <vt:lpstr>Velikonoční zápich</vt:lpstr>
      <vt:lpstr>OBSAH PREZENTACE</vt:lpstr>
      <vt:lpstr>Pomůcky </vt:lpstr>
      <vt:lpstr>Postup </vt:lpstr>
      <vt:lpstr>Postup </vt:lpstr>
      <vt:lpstr>Postup </vt:lpstr>
      <vt:lpstr>Postup </vt:lpstr>
      <vt:lpstr>Postup </vt:lpstr>
      <vt:lpstr>Prvky polytechnické výchovy</vt:lpstr>
      <vt:lpstr>Použité zdroje</vt:lpstr>
      <vt:lpstr>Metodický postup </vt:lpstr>
      <vt:lpstr>Materiály, pomůcky </vt:lpstr>
      <vt:lpstr> Práce s interaktivním výukovým materiálem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Velikonoční zápich</dc:title>
  <dc:creator/>
  <cp:lastModifiedBy/>
  <cp:revision>2</cp:revision>
  <dcterms:created xsi:type="dcterms:W3CDTF">2014-08-05T12:38:58Z</dcterms:created>
  <dcterms:modified xsi:type="dcterms:W3CDTF">2015-04-27T14:32:25Z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