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4" r:id="rId4"/>
    <p:sldId id="285" r:id="rId5"/>
    <p:sldId id="286" r:id="rId6"/>
    <p:sldId id="282" r:id="rId7"/>
    <p:sldId id="287" r:id="rId8"/>
    <p:sldId id="288" r:id="rId9"/>
    <p:sldId id="275" r:id="rId10"/>
    <p:sldId id="277" r:id="rId11"/>
    <p:sldId id="276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4"/>
            <p14:sldId id="285"/>
            <p14:sldId id="286"/>
            <p14:sldId id="282"/>
            <p14:sldId id="287"/>
            <p14:sldId id="288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4.png"/><Relationship Id="rId7" Type="http://schemas.openxmlformats.org/officeDocument/2006/relationships/image" Target="../media/image17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9.png"/><Relationship Id="rId10" Type="http://schemas.openxmlformats.org/officeDocument/2006/relationships/image" Target="../media/image20.png"/><Relationship Id="rId4" Type="http://schemas.openxmlformats.org/officeDocument/2006/relationships/image" Target="../media/image15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1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6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5.png"/><Relationship Id="rId3" Type="http://schemas.openxmlformats.org/officeDocument/2006/relationships/image" Target="../media/image13.jpe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4.png"/><Relationship Id="rId2" Type="http://schemas.openxmlformats.org/officeDocument/2006/relationships/audio" Target="../media/audio1.wav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microsoft.com/office/2007/relationships/hdphoto" Target="../media/hdphoto1.wdp"/><Relationship Id="rId10" Type="http://schemas.openxmlformats.org/officeDocument/2006/relationships/image" Target="../media/image28.png"/><Relationship Id="rId19" Type="http://schemas.openxmlformats.org/officeDocument/2006/relationships/image" Target="../media/image36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5.png"/><Relationship Id="rId3" Type="http://schemas.openxmlformats.org/officeDocument/2006/relationships/image" Target="../media/image13.jpe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4.png"/><Relationship Id="rId2" Type="http://schemas.openxmlformats.org/officeDocument/2006/relationships/audio" Target="../media/audio1.wav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microsoft.com/office/2007/relationships/hdphoto" Target="../media/hdphoto1.wdp"/><Relationship Id="rId10" Type="http://schemas.openxmlformats.org/officeDocument/2006/relationships/image" Target="../media/image28.png"/><Relationship Id="rId19" Type="http://schemas.openxmlformats.org/officeDocument/2006/relationships/image" Target="../media/image36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18" Type="http://schemas.openxmlformats.org/officeDocument/2006/relationships/image" Target="../media/image35.png"/><Relationship Id="rId3" Type="http://schemas.openxmlformats.org/officeDocument/2006/relationships/image" Target="../media/image13.jpe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17" Type="http://schemas.openxmlformats.org/officeDocument/2006/relationships/image" Target="../media/image34.png"/><Relationship Id="rId2" Type="http://schemas.openxmlformats.org/officeDocument/2006/relationships/audio" Target="../media/audio1.wav"/><Relationship Id="rId16" Type="http://schemas.openxmlformats.org/officeDocument/2006/relationships/image" Target="../media/image3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microsoft.com/office/2007/relationships/hdphoto" Target="../media/hdphoto1.wdp"/><Relationship Id="rId10" Type="http://schemas.openxmlformats.org/officeDocument/2006/relationships/image" Target="../media/image28.png"/><Relationship Id="rId19" Type="http://schemas.openxmlformats.org/officeDocument/2006/relationships/image" Target="../media/image36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vectors.org/en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Svět hudby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smtClean="0"/>
              <a:t>Hudební nástroje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6" descr="Loudspeaker, Sound, Music, Orange, Audio, Electroni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506" y="594857"/>
            <a:ext cx="1699824" cy="2901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330226" y="438330"/>
            <a:ext cx="4248396" cy="1119723"/>
          </a:xfrm>
        </p:spPr>
        <p:txBody>
          <a:bodyPr/>
          <a:lstStyle/>
          <a:p>
            <a:r>
              <a:rPr lang="cs-CZ" b="1" dirty="0" smtClean="0"/>
              <a:t>Jak lze poslouchat hudbu ?</a:t>
            </a:r>
            <a:endParaRPr lang="cs-CZ" b="1" dirty="0"/>
          </a:p>
        </p:txBody>
      </p:sp>
      <p:pic>
        <p:nvPicPr>
          <p:cNvPr id="10" name="Picture 10" descr="http://publicdomainvectors.org/photos/vinyl_recor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86880" y="4217235"/>
            <a:ext cx="2599407" cy="191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publicdomainvectors.org/photos/SteveLambert_Jukebox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51314" y="4343400"/>
            <a:ext cx="2199132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Ipod, Mp3, Mp3 Player, Player, Music, Gadget, Devic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93711" y="625005"/>
            <a:ext cx="1156064" cy="231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SLUCHATKA" descr="Sluchátka, Sluchátka S Mikrofonem, Audio, Zvuk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6451" y="1513295"/>
            <a:ext cx="2753039" cy="1423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adio, Tuner, Receiver, Antenna, Media, Communication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305" r="19915"/>
          <a:stretch/>
        </p:blipFill>
        <p:spPr bwMode="auto">
          <a:xfrm>
            <a:off x="411838" y="4127337"/>
            <a:ext cx="2589743" cy="2336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Laptop, Black, Blue, Screen, Monitor, Keyboard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6451" y="3272282"/>
            <a:ext cx="2909560" cy="2718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ORCHESTR" descr="Orchestra, Music, Musician, Instrument, Band, Playi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3714" y="1917712"/>
            <a:ext cx="3169516" cy="17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5"/>
          <p:cNvSpPr txBox="1">
            <a:spLocks/>
          </p:cNvSpPr>
          <p:nvPr/>
        </p:nvSpPr>
        <p:spPr>
          <a:xfrm>
            <a:off x="4248355" y="2685892"/>
            <a:ext cx="1143455" cy="5024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ŽIVĚ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Nadpis 5"/>
          <p:cNvSpPr txBox="1">
            <a:spLocks/>
          </p:cNvSpPr>
          <p:nvPr/>
        </p:nvSpPr>
        <p:spPr>
          <a:xfrm>
            <a:off x="7973180" y="594856"/>
            <a:ext cx="2101537" cy="583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Z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NAHRÁVKY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0483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2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754506" y="2366041"/>
            <a:ext cx="5225934" cy="560760"/>
          </a:xfrm>
        </p:spPr>
        <p:txBody>
          <a:bodyPr anchor="t"/>
          <a:lstStyle/>
          <a:p>
            <a:r>
              <a:rPr lang="cs-CZ" b="1" dirty="0" smtClean="0"/>
              <a:t>Co jsou nosiče hudby?</a:t>
            </a:r>
            <a:endParaRPr lang="cs-CZ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45032" y="3876038"/>
            <a:ext cx="2240861" cy="2834291"/>
          </a:xfrm>
          <a:prstGeom prst="rect">
            <a:avLst/>
          </a:prstGeom>
        </p:spPr>
      </p:pic>
      <p:pic>
        <p:nvPicPr>
          <p:cNvPr id="1026" name="Picture 2" descr="Hudba, Bere Na V&amp;ecaron;domí, Zam&amp;ecaron;stnanci, Housle, Klí&amp;ccaron;, Píse&amp;ncaron;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4113" b="18250"/>
          <a:stretch/>
        </p:blipFill>
        <p:spPr bwMode="auto">
          <a:xfrm>
            <a:off x="3080676" y="2845260"/>
            <a:ext cx="6096000" cy="2061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luchátka, Sluchátka S Mikrofonem, Audio, Zvu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911391">
            <a:off x="-76095" y="1074826"/>
            <a:ext cx="3533281" cy="182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icrophone, Microphone Stand, Karaoke, Speech, Mi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06070" y="821856"/>
            <a:ext cx="2201248" cy="210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Usb Pero, Flash Disk, Flashdisku, Usb, Skladován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088800">
            <a:off x="419914" y="3908946"/>
            <a:ext cx="1967675" cy="199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Kompaktní Kazeta, Musicassette, Mc, Kazetová Páska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0556" y="900174"/>
            <a:ext cx="2150199" cy="138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vd, Cd Rom, Kompaktní Disk, Cd, Digitální, Disk, Hudb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2766" y="4718889"/>
            <a:ext cx="1858483" cy="185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Gramofonové Desky, Vinylové Desky, Hudební Záznam, Dj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1249" y="429116"/>
            <a:ext cx="2561986" cy="1697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1" cstate="print"/>
          <a:srcRect l="42751" t="23424" r="4016" b="17775"/>
          <a:stretch/>
        </p:blipFill>
        <p:spPr>
          <a:xfrm>
            <a:off x="2271032" y="4792887"/>
            <a:ext cx="1544235" cy="176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0591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9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0" dur="indefinit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1" dur="indefinite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754506" y="2366041"/>
            <a:ext cx="5225934" cy="560760"/>
          </a:xfrm>
        </p:spPr>
        <p:txBody>
          <a:bodyPr anchor="t"/>
          <a:lstStyle/>
          <a:p>
            <a:r>
              <a:rPr lang="cs-CZ" b="1" dirty="0" smtClean="0"/>
              <a:t>K čemu co je?</a:t>
            </a:r>
            <a:endParaRPr lang="cs-CZ" b="1" dirty="0"/>
          </a:p>
        </p:txBody>
      </p:sp>
      <p:pic>
        <p:nvPicPr>
          <p:cNvPr id="12" name="METRONOM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45032" y="3876038"/>
            <a:ext cx="2240861" cy="2834291"/>
          </a:xfrm>
          <a:prstGeom prst="rect">
            <a:avLst/>
          </a:prstGeom>
        </p:spPr>
      </p:pic>
      <p:pic>
        <p:nvPicPr>
          <p:cNvPr id="1028" name="SLUCHATKA" descr="Sluchátka, Sluchátka S Mikrofonem, Audio, Zvu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7911391">
            <a:off x="-76095" y="1074826"/>
            <a:ext cx="3533281" cy="182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MIKROFON" descr="Microphone, Microphone Stand, Karaoke, Speech, Mic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506070" y="821856"/>
            <a:ext cx="2201248" cy="2104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2271032" y="2845260"/>
            <a:ext cx="6905644" cy="3715242"/>
            <a:chOff x="2271032" y="2845260"/>
            <a:chExt cx="6905644" cy="3715242"/>
          </a:xfrm>
        </p:grpSpPr>
        <p:pic>
          <p:nvPicPr>
            <p:cNvPr id="1026" name="Picture 2" descr="Hudba, Bere Na V&amp;ecaron;domí, Zam&amp;ecaron;stnanci, Housle, Klí&amp;ccaron;, Píse&amp;ncaron;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14113" b="18250"/>
            <a:stretch/>
          </p:blipFill>
          <p:spPr bwMode="auto">
            <a:xfrm>
              <a:off x="3080676" y="2845260"/>
              <a:ext cx="6096000" cy="2061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7" cstate="print"/>
            <a:srcRect l="42751" t="23424" r="4016" b="17775"/>
            <a:stretch/>
          </p:blipFill>
          <p:spPr>
            <a:xfrm>
              <a:off x="2271032" y="4792887"/>
              <a:ext cx="1544235" cy="1767615"/>
            </a:xfrm>
            <a:prstGeom prst="rect">
              <a:avLst/>
            </a:prstGeom>
          </p:spPr>
        </p:pic>
      </p:grpSp>
      <p:sp>
        <p:nvSpPr>
          <p:cNvPr id="14" name="Nadpis 5"/>
          <p:cNvSpPr txBox="1">
            <a:spLocks/>
          </p:cNvSpPr>
          <p:nvPr/>
        </p:nvSpPr>
        <p:spPr>
          <a:xfrm>
            <a:off x="169495" y="530211"/>
            <a:ext cx="2101537" cy="583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SLUCHÁTKA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5" name="Nadpis 5"/>
          <p:cNvSpPr txBox="1">
            <a:spLocks/>
          </p:cNvSpPr>
          <p:nvPr/>
        </p:nvSpPr>
        <p:spPr>
          <a:xfrm>
            <a:off x="4011317" y="4743382"/>
            <a:ext cx="2101537" cy="583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NOTY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Nadpis 5"/>
          <p:cNvSpPr txBox="1">
            <a:spLocks/>
          </p:cNvSpPr>
          <p:nvPr/>
        </p:nvSpPr>
        <p:spPr>
          <a:xfrm>
            <a:off x="10210800" y="515816"/>
            <a:ext cx="2101537" cy="583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MIKROFON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7" name="Nadpis 5"/>
          <p:cNvSpPr txBox="1">
            <a:spLocks/>
          </p:cNvSpPr>
          <p:nvPr/>
        </p:nvSpPr>
        <p:spPr>
          <a:xfrm>
            <a:off x="9934831" y="3232841"/>
            <a:ext cx="2101537" cy="5832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solidFill>
                  <a:schemeClr val="bg1"/>
                </a:solidFill>
              </a:rPr>
              <a:t>METRONOM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1808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044" b="18739"/>
          <a:stretch/>
        </p:blipFill>
        <p:spPr>
          <a:xfrm rot="5400000">
            <a:off x="-470838" y="3817727"/>
            <a:ext cx="2582380" cy="11856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7429">
            <a:off x="5293848" y="754448"/>
            <a:ext cx="2543429" cy="33912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71" r="5235"/>
          <a:stretch/>
        </p:blipFill>
        <p:spPr>
          <a:xfrm rot="21190313">
            <a:off x="7998620" y="512158"/>
            <a:ext cx="1127419" cy="272323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49" t="27570" r="10151" b="13839"/>
          <a:stretch/>
        </p:blipFill>
        <p:spPr>
          <a:xfrm>
            <a:off x="3217332" y="3655286"/>
            <a:ext cx="1917666" cy="92332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699544" y="1883468"/>
            <a:ext cx="2558706" cy="191903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48" b="19423"/>
          <a:stretch/>
        </p:blipFill>
        <p:spPr>
          <a:xfrm>
            <a:off x="9240575" y="121562"/>
            <a:ext cx="2580530" cy="14420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33" t="3348" r="8262"/>
          <a:stretch/>
        </p:blipFill>
        <p:spPr>
          <a:xfrm>
            <a:off x="329336" y="1454921"/>
            <a:ext cx="1954399" cy="168046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5" t="23278" r="3843" b="14996"/>
          <a:stretch/>
        </p:blipFill>
        <p:spPr>
          <a:xfrm rot="11535265">
            <a:off x="442484" y="436608"/>
            <a:ext cx="3399884" cy="1493673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25" t="19242" r="8301" b="16387"/>
          <a:stretch/>
        </p:blipFill>
        <p:spPr>
          <a:xfrm>
            <a:off x="3571487" y="4821856"/>
            <a:ext cx="1690131" cy="203614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81546" y="3720965"/>
            <a:ext cx="1437750" cy="14513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941" b="89951" l="3115" r="98361">
                        <a14:backgroundMark x1="5082" y1="53676" x2="17049" y2="81863"/>
                        <a14:backgroundMark x1="18197" y1="80882" x2="25410" y2="89216"/>
                        <a14:backgroundMark x1="20328" y1="49020" x2="21803" y2="50245"/>
                        <a14:backgroundMark x1="38525" y1="41422" x2="39672" y2="41667"/>
                        <a14:backgroundMark x1="52951" y1="35294" x2="54590" y2="360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9928" y="3524738"/>
            <a:ext cx="2535424" cy="16955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40" r="9093" b="10128"/>
          <a:stretch/>
        </p:blipFill>
        <p:spPr>
          <a:xfrm>
            <a:off x="4115473" y="126375"/>
            <a:ext cx="1648919" cy="21838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013" y="5552600"/>
            <a:ext cx="2610799" cy="1305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5235" y="4595105"/>
            <a:ext cx="2532582" cy="17965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5165" y="4419306"/>
            <a:ext cx="2799812" cy="2196102"/>
          </a:xfrm>
          <a:prstGeom prst="rect">
            <a:avLst/>
          </a:prstGeom>
        </p:spPr>
      </p:pic>
      <p:sp>
        <p:nvSpPr>
          <p:cNvPr id="18" name="Nadpis 5"/>
          <p:cNvSpPr>
            <a:spLocks noGrp="1"/>
          </p:cNvSpPr>
          <p:nvPr>
            <p:ph type="title"/>
          </p:nvPr>
        </p:nvSpPr>
        <p:spPr>
          <a:xfrm>
            <a:off x="2414889" y="2450068"/>
            <a:ext cx="2981078" cy="1136531"/>
          </a:xfrm>
        </p:spPr>
        <p:txBody>
          <a:bodyPr anchor="t">
            <a:normAutofit/>
          </a:bodyPr>
          <a:lstStyle/>
          <a:p>
            <a:r>
              <a:rPr lang="cs-CZ" sz="2800" b="1" dirty="0" smtClean="0"/>
              <a:t>Vyber strunné nástroje…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213823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044" b="18739"/>
          <a:stretch/>
        </p:blipFill>
        <p:spPr>
          <a:xfrm rot="5400000">
            <a:off x="-470838" y="3817727"/>
            <a:ext cx="2582380" cy="11856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7429">
            <a:off x="5293848" y="754448"/>
            <a:ext cx="2543429" cy="33912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71" r="5235"/>
          <a:stretch/>
        </p:blipFill>
        <p:spPr>
          <a:xfrm rot="21190313">
            <a:off x="7998620" y="512158"/>
            <a:ext cx="1127419" cy="272323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49" t="27570" r="10151" b="13839"/>
          <a:stretch/>
        </p:blipFill>
        <p:spPr>
          <a:xfrm>
            <a:off x="3217332" y="3655286"/>
            <a:ext cx="1917666" cy="92332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699544" y="1883468"/>
            <a:ext cx="2558706" cy="191903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48" b="19423"/>
          <a:stretch/>
        </p:blipFill>
        <p:spPr>
          <a:xfrm>
            <a:off x="9240575" y="121562"/>
            <a:ext cx="2580530" cy="14420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33" t="3348" r="8262"/>
          <a:stretch/>
        </p:blipFill>
        <p:spPr>
          <a:xfrm>
            <a:off x="329336" y="1454921"/>
            <a:ext cx="1954399" cy="168046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5" t="23278" r="3843" b="14996"/>
          <a:stretch/>
        </p:blipFill>
        <p:spPr>
          <a:xfrm rot="11535265">
            <a:off x="442484" y="436608"/>
            <a:ext cx="3399884" cy="1493673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25" t="19242" r="8301" b="16387"/>
          <a:stretch/>
        </p:blipFill>
        <p:spPr>
          <a:xfrm>
            <a:off x="3571487" y="4821856"/>
            <a:ext cx="1690131" cy="203614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81546" y="3720965"/>
            <a:ext cx="1437750" cy="14513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941" b="89951" l="3115" r="98361">
                        <a14:backgroundMark x1="5082" y1="53676" x2="17049" y2="81863"/>
                        <a14:backgroundMark x1="18197" y1="80882" x2="25410" y2="89216"/>
                        <a14:backgroundMark x1="20328" y1="49020" x2="21803" y2="50245"/>
                        <a14:backgroundMark x1="38525" y1="41422" x2="39672" y2="41667"/>
                        <a14:backgroundMark x1="52951" y1="35294" x2="54590" y2="360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9928" y="3524738"/>
            <a:ext cx="2535424" cy="16955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40" r="9093" b="10128"/>
          <a:stretch/>
        </p:blipFill>
        <p:spPr>
          <a:xfrm>
            <a:off x="4115473" y="126375"/>
            <a:ext cx="1648919" cy="21838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013" y="5552600"/>
            <a:ext cx="2610799" cy="1305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5235" y="4595105"/>
            <a:ext cx="2532582" cy="17965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5165" y="4419306"/>
            <a:ext cx="2799812" cy="2196102"/>
          </a:xfrm>
          <a:prstGeom prst="rect">
            <a:avLst/>
          </a:prstGeom>
        </p:spPr>
      </p:pic>
      <p:sp>
        <p:nvSpPr>
          <p:cNvPr id="18" name="Nadpis 5"/>
          <p:cNvSpPr>
            <a:spLocks noGrp="1"/>
          </p:cNvSpPr>
          <p:nvPr>
            <p:ph type="title"/>
          </p:nvPr>
        </p:nvSpPr>
        <p:spPr>
          <a:xfrm>
            <a:off x="2414888" y="2450069"/>
            <a:ext cx="2990277" cy="1074670"/>
          </a:xfrm>
        </p:spPr>
        <p:txBody>
          <a:bodyPr anchor="t">
            <a:normAutofit/>
          </a:bodyPr>
          <a:lstStyle/>
          <a:p>
            <a:r>
              <a:rPr lang="cs-CZ" sz="2800" b="1" dirty="0" smtClean="0"/>
              <a:t>Vyber žesťové nástroje…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249348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9" fill="hold">
                      <p:stCondLst>
                        <p:cond delay="0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13000" b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0044" b="18739"/>
          <a:stretch/>
        </p:blipFill>
        <p:spPr>
          <a:xfrm rot="5400000">
            <a:off x="-470838" y="3817727"/>
            <a:ext cx="2582380" cy="11856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27429">
            <a:off x="5293848" y="754448"/>
            <a:ext cx="2543429" cy="339123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71" r="5235"/>
          <a:stretch/>
        </p:blipFill>
        <p:spPr>
          <a:xfrm rot="21190313">
            <a:off x="7998620" y="512158"/>
            <a:ext cx="1127419" cy="272323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849" t="27570" r="10151" b="13839"/>
          <a:stretch/>
        </p:blipFill>
        <p:spPr>
          <a:xfrm>
            <a:off x="3217332" y="3655286"/>
            <a:ext cx="1917666" cy="92332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699544" y="1883468"/>
            <a:ext cx="2558706" cy="191903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348" b="19423"/>
          <a:stretch/>
        </p:blipFill>
        <p:spPr>
          <a:xfrm>
            <a:off x="9240575" y="121562"/>
            <a:ext cx="2580530" cy="14420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33" t="3348" r="8262"/>
          <a:stretch/>
        </p:blipFill>
        <p:spPr>
          <a:xfrm>
            <a:off x="329336" y="1454921"/>
            <a:ext cx="1954399" cy="168046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5" t="23278" r="3843" b="14996"/>
          <a:stretch/>
        </p:blipFill>
        <p:spPr>
          <a:xfrm rot="11535265">
            <a:off x="442484" y="436608"/>
            <a:ext cx="3399884" cy="1493673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425" t="19242" r="8301" b="16387"/>
          <a:stretch/>
        </p:blipFill>
        <p:spPr>
          <a:xfrm>
            <a:off x="3571487" y="4821856"/>
            <a:ext cx="1690131" cy="203614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81546" y="3720965"/>
            <a:ext cx="1437750" cy="145135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941" b="89951" l="3115" r="98361">
                        <a14:backgroundMark x1="5082" y1="53676" x2="17049" y2="81863"/>
                        <a14:backgroundMark x1="18197" y1="80882" x2="25410" y2="89216"/>
                        <a14:backgroundMark x1="20328" y1="49020" x2="21803" y2="50245"/>
                        <a14:backgroundMark x1="38525" y1="41422" x2="39672" y2="41667"/>
                        <a14:backgroundMark x1="52951" y1="35294" x2="54590" y2="3602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19928" y="3524738"/>
            <a:ext cx="2535424" cy="16955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040" r="9093" b="10128"/>
          <a:stretch/>
        </p:blipFill>
        <p:spPr>
          <a:xfrm>
            <a:off x="4115473" y="126375"/>
            <a:ext cx="1648919" cy="21838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0013" y="5552600"/>
            <a:ext cx="2610799" cy="13054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5235" y="4595105"/>
            <a:ext cx="2532582" cy="179655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5165" y="4419306"/>
            <a:ext cx="2799812" cy="2196102"/>
          </a:xfrm>
          <a:prstGeom prst="rect">
            <a:avLst/>
          </a:prstGeom>
        </p:spPr>
      </p:pic>
      <p:sp>
        <p:nvSpPr>
          <p:cNvPr id="18" name="Nadpis 5"/>
          <p:cNvSpPr>
            <a:spLocks noGrp="1"/>
          </p:cNvSpPr>
          <p:nvPr>
            <p:ph type="title"/>
          </p:nvPr>
        </p:nvSpPr>
        <p:spPr>
          <a:xfrm>
            <a:off x="2414888" y="2450069"/>
            <a:ext cx="2990277" cy="1074670"/>
          </a:xfrm>
        </p:spPr>
        <p:txBody>
          <a:bodyPr anchor="t">
            <a:normAutofit/>
          </a:bodyPr>
          <a:lstStyle/>
          <a:p>
            <a:r>
              <a:rPr lang="cs-CZ" sz="2800" b="1" dirty="0" smtClean="0"/>
              <a:t>Vyber bicí nástroje…</a:t>
            </a:r>
            <a:endParaRPr lang="cs-CZ" sz="2800" b="1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35" t="23278" r="3843" b="14996"/>
          <a:stretch/>
        </p:blipFill>
        <p:spPr>
          <a:xfrm rot="11535265">
            <a:off x="-3519668" y="-2178255"/>
            <a:ext cx="3399884" cy="149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2086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0" fill="hold">
                      <p:stCondLst>
                        <p:cond delay="0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2" fill="hold">
                      <p:stCondLst>
                        <p:cond delay="0"/>
                      </p:stCondLst>
                      <p:childTnLst>
                        <p:par>
                          <p:cTn id="213" fill="hold">
                            <p:stCondLst>
                              <p:cond delay="0"/>
                            </p:stCondLst>
                            <p:childTnLst>
                              <p:par>
                                <p:cTn id="21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4" fill="hold">
                      <p:stCondLst>
                        <p:cond delay="0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http://publicdomainvectors.org/en/</a:t>
            </a:r>
            <a:r>
              <a:rPr lang="cs-CZ" dirty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(HUDEBNÍ NÁSTROJE)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Jak lze poslouchat hudbu ( živá hudba, média, elektronika). Označením zjistíme hudbu živě či nahrávka.</a:t>
            </a:r>
          </a:p>
          <a:p>
            <a:r>
              <a:rPr lang="cs-CZ" dirty="0" smtClean="0"/>
              <a:t>Co je nosičem hudby? Při správném označení se správný předmět otáčí, zakývá.</a:t>
            </a:r>
          </a:p>
          <a:p>
            <a:r>
              <a:rPr lang="cs-CZ" dirty="0" smtClean="0"/>
              <a:t>K čemu slouží dané předměty. Po označení se objeví název.</a:t>
            </a:r>
          </a:p>
          <a:p>
            <a:r>
              <a:rPr lang="cs-CZ" dirty="0" smtClean="0"/>
              <a:t>Při výběru </a:t>
            </a:r>
            <a:r>
              <a:rPr lang="cs-CZ" dirty="0" smtClean="0"/>
              <a:t>strunných, žesťových  </a:t>
            </a:r>
            <a:r>
              <a:rPr lang="cs-CZ" dirty="0" smtClean="0"/>
              <a:t>a bicích nástrojů správným označením se obrázek nástroje otočí a zazní potlesk. V opačném případě obrázek hudebního nástroje zmizí.</a:t>
            </a:r>
          </a:p>
          <a:p>
            <a:pPr marL="45720" indent="0">
              <a:buNone/>
            </a:pPr>
            <a:endParaRPr lang="cs-CZ" b="1" dirty="0"/>
          </a:p>
          <a:p>
            <a:r>
              <a:rPr lang="cs-CZ" dirty="0" smtClean="0"/>
              <a:t>Co bude dítě po použití materiálu znát – názvy hudebních nástrojů, děti poznávají hudební nástroje podle vzhledu, obrázku, zvuků, kde mohou děti hudbu slyšet.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Jak lze poslouchat hudbu </a:t>
            </a:r>
            <a:r>
              <a:rPr lang="cs-CZ" dirty="0" smtClean="0"/>
              <a:t>(živá </a:t>
            </a:r>
            <a:r>
              <a:rPr lang="cs-CZ" dirty="0"/>
              <a:t>hudba, média, elektronika). Označením zjistíme hudbu živě či nahrávka.</a:t>
            </a:r>
          </a:p>
          <a:p>
            <a:r>
              <a:rPr lang="cs-CZ" dirty="0"/>
              <a:t>Co je nosičem hudby? Při správném označení se správný předmět otáčí, zakývá.</a:t>
            </a:r>
          </a:p>
          <a:p>
            <a:r>
              <a:rPr lang="cs-CZ" dirty="0"/>
              <a:t>K čemu slouží dané předměty. Po označení se objeví název.</a:t>
            </a:r>
          </a:p>
          <a:p>
            <a:r>
              <a:rPr lang="cs-CZ" dirty="0"/>
              <a:t>Při výběru </a:t>
            </a:r>
            <a:r>
              <a:rPr lang="cs-CZ" dirty="0" smtClean="0"/>
              <a:t>strunných, žesťových  </a:t>
            </a:r>
            <a:r>
              <a:rPr lang="cs-CZ" dirty="0"/>
              <a:t>a bicích nástrojů správným označením se obrázek nástroje otočí a zazní potlesk. V opačném případě obrázek hudebního nástroje zmizí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Označením správných obrázků se vám obrázek otáčí, kývá, slyšíte potlesk. Nespávný obrázek </a:t>
            </a:r>
            <a:r>
              <a:rPr lang="cs-CZ" dirty="0" smtClean="0"/>
              <a:t>mizí. Ověřujete </a:t>
            </a:r>
            <a:r>
              <a:rPr lang="cs-CZ" dirty="0" smtClean="0"/>
              <a:t>si, seznamujete se s názvy daných předmětů ze světa hudby.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znázornit </a:t>
            </a:r>
            <a:r>
              <a:rPr lang="cs-CZ" b="1" dirty="0"/>
              <a:t>proces vyjádřený na jednotlivých tabulkách. Děti mají za úkol seřadit tabulky ve správném pořadí.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1 vyber z kartiček začáteční písmeno daného hudebního nástroje</a:t>
            </a:r>
            <a:r>
              <a:rPr lang="cs-CZ" b="1" dirty="0" smtClean="0"/>
              <a:t>…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2 rozděl hudební nástroje na dechové, klávesové a smyčcové </a:t>
            </a:r>
            <a:r>
              <a:rPr lang="cs-CZ" b="1" dirty="0" smtClean="0"/>
              <a:t>…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3 hudebníci bez nástrojů – dohledej správné hudební nástroje</a:t>
            </a:r>
            <a:r>
              <a:rPr lang="cs-CZ" b="1" dirty="0" smtClean="0"/>
              <a:t>…</a:t>
            </a:r>
            <a:endParaRPr lang="cs-CZ" dirty="0"/>
          </a:p>
          <a:p>
            <a:pPr lvl="0"/>
            <a:r>
              <a:rPr lang="cs-CZ" dirty="0"/>
              <a:t>Na magnetickou tabulku č</a:t>
            </a:r>
            <a:r>
              <a:rPr lang="cs-CZ" dirty="0" smtClean="0"/>
              <a:t>. 4 tvoříme hudební nástroje</a:t>
            </a:r>
            <a:r>
              <a:rPr lang="cs-CZ" b="1" dirty="0" smtClean="0"/>
              <a:t> …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Název</a:t>
            </a:r>
            <a:r>
              <a:rPr lang="cs-CZ" b="1" dirty="0"/>
              <a:t> </a:t>
            </a:r>
            <a:r>
              <a:rPr lang="cs-CZ" dirty="0"/>
              <a:t>VZDĚLÁVACÍ </a:t>
            </a:r>
            <a:r>
              <a:rPr lang="cs-CZ" dirty="0" smtClean="0"/>
              <a:t>OBLASTI</a:t>
            </a:r>
          </a:p>
          <a:p>
            <a:r>
              <a:rPr lang="cs-CZ" b="1" dirty="0"/>
              <a:t>Název </a:t>
            </a:r>
            <a:r>
              <a:rPr lang="cs-CZ" dirty="0"/>
              <a:t>VZDĚLÁVACÍ </a:t>
            </a:r>
            <a:r>
              <a:rPr lang="cs-CZ" dirty="0" smtClean="0"/>
              <a:t>PODOBLASTI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prvky </a:t>
            </a:r>
            <a:r>
              <a:rPr lang="cs-CZ" dirty="0"/>
              <a:t>polytechnické výchovy a vzdělávání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487</Words>
  <Application>Microsoft Office PowerPoint</Application>
  <PresentationFormat>Vlastní</PresentationFormat>
  <Paragraphs>69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Svět hudby</vt:lpstr>
      <vt:lpstr>Jak lze poslouchat hudbu ?</vt:lpstr>
      <vt:lpstr>Co jsou nosiče hudby?</vt:lpstr>
      <vt:lpstr>K čemu co je?</vt:lpstr>
      <vt:lpstr>Vyber strunné nástroje…</vt:lpstr>
      <vt:lpstr>Vyber žesťové nástroje…</vt:lpstr>
      <vt:lpstr>Vyber bicí nástroje…</vt:lpstr>
      <vt:lpstr>Použité zdroje obrázků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2015-04-27T16:43:56Z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