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2"/>
  </p:notesMasterIdLst>
  <p:handoutMasterIdLst>
    <p:handoutMasterId r:id="rId23"/>
  </p:handoutMasterIdLst>
  <p:sldIdLst>
    <p:sldId id="272" r:id="rId3"/>
    <p:sldId id="282" r:id="rId4"/>
    <p:sldId id="286" r:id="rId5"/>
    <p:sldId id="283" r:id="rId6"/>
    <p:sldId id="287" r:id="rId7"/>
    <p:sldId id="284" r:id="rId8"/>
    <p:sldId id="288" r:id="rId9"/>
    <p:sldId id="289" r:id="rId10"/>
    <p:sldId id="291" r:id="rId11"/>
    <p:sldId id="292" r:id="rId12"/>
    <p:sldId id="293" r:id="rId13"/>
    <p:sldId id="294" r:id="rId14"/>
    <p:sldId id="295" r:id="rId15"/>
    <p:sldId id="275" r:id="rId16"/>
    <p:sldId id="277" r:id="rId17"/>
    <p:sldId id="276" r:id="rId18"/>
    <p:sldId id="278" r:id="rId19"/>
    <p:sldId id="280" r:id="rId20"/>
    <p:sldId id="28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82"/>
            <p14:sldId id="286"/>
            <p14:sldId id="283"/>
            <p14:sldId id="287"/>
            <p14:sldId id="284"/>
            <p14:sldId id="288"/>
          </p14:sldIdLst>
        </p14:section>
        <p14:section name="pl" id="{69C956AB-6BE3-49AF-96E9-F5E548FD3EDC}">
          <p14:sldIdLst>
            <p14:sldId id="289"/>
            <p14:sldId id="291"/>
            <p14:sldId id="292"/>
            <p14:sldId id="293"/>
            <p14:sldId id="294"/>
            <p14:sldId id="295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116" autoAdjust="0"/>
    <p:restoredTop sz="94660"/>
  </p:normalViewPr>
  <p:slideViewPr>
    <p:cSldViewPr snapToGrid="0">
      <p:cViewPr varScale="1">
        <p:scale>
          <a:sx n="60" d="100"/>
          <a:sy n="60" d="100"/>
        </p:scale>
        <p:origin x="96" y="486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commentAuthors" Target="commentAuthor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27. 4. 2015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27. 4. 2015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18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microsoft.com/office/2007/relationships/hdphoto" Target="../media/hdphoto1.wdp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Zvířátka z celé planety 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b="1" dirty="0" smtClean="0"/>
              <a:t>ZOO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vál 27"/>
          <p:cNvSpPr/>
          <p:nvPr/>
        </p:nvSpPr>
        <p:spPr>
          <a:xfrm>
            <a:off x="6141071" y="734336"/>
            <a:ext cx="1200902" cy="803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743198" y="214880"/>
            <a:ext cx="9448801" cy="711562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73" y="245562"/>
            <a:ext cx="3483952" cy="3371566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7" t="14233" r="4438" b="9453"/>
          <a:stretch/>
        </p:blipFill>
        <p:spPr>
          <a:xfrm rot="362340">
            <a:off x="7572864" y="3064853"/>
            <a:ext cx="1968954" cy="113267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7" t="14233" r="4438" b="9453"/>
          <a:stretch/>
        </p:blipFill>
        <p:spPr>
          <a:xfrm rot="362340">
            <a:off x="8856211" y="167997"/>
            <a:ext cx="1968954" cy="113267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7" t="14233" r="4438" b="9453"/>
          <a:stretch/>
        </p:blipFill>
        <p:spPr>
          <a:xfrm rot="362340">
            <a:off x="9610720" y="2958731"/>
            <a:ext cx="1968954" cy="113267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7" t="14233" r="4438" b="9453"/>
          <a:stretch/>
        </p:blipFill>
        <p:spPr>
          <a:xfrm rot="362340">
            <a:off x="7278513" y="4379169"/>
            <a:ext cx="1968954" cy="113267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7" t="14233" r="4438" b="9453"/>
          <a:stretch/>
        </p:blipFill>
        <p:spPr>
          <a:xfrm rot="362340">
            <a:off x="4757150" y="3050790"/>
            <a:ext cx="1968954" cy="113267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7" t="14233" r="4438" b="9453"/>
          <a:stretch/>
        </p:blipFill>
        <p:spPr>
          <a:xfrm rot="362340">
            <a:off x="6664637" y="2063451"/>
            <a:ext cx="1968954" cy="113267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7" t="14233" r="4438" b="9453"/>
          <a:stretch/>
        </p:blipFill>
        <p:spPr>
          <a:xfrm rot="362340">
            <a:off x="7843459" y="1161433"/>
            <a:ext cx="1968954" cy="113267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7" t="14233" r="4438" b="9453"/>
          <a:stretch/>
        </p:blipFill>
        <p:spPr>
          <a:xfrm rot="362340">
            <a:off x="5156594" y="4684521"/>
            <a:ext cx="1968954" cy="113267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7" t="14233" r="4438" b="9453"/>
          <a:stretch/>
        </p:blipFill>
        <p:spPr>
          <a:xfrm rot="362340">
            <a:off x="3004848" y="4099729"/>
            <a:ext cx="1968954" cy="113267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7" t="14233" r="4438" b="9453"/>
          <a:stretch/>
        </p:blipFill>
        <p:spPr>
          <a:xfrm rot="362340">
            <a:off x="9812713" y="1828200"/>
            <a:ext cx="1968954" cy="1132677"/>
          </a:xfrm>
          <a:prstGeom prst="rect">
            <a:avLst/>
          </a:prstGeom>
        </p:spPr>
      </p:pic>
      <p:sp>
        <p:nvSpPr>
          <p:cNvPr id="25" name="TextovéPole 24"/>
          <p:cNvSpPr txBox="1"/>
          <p:nvPr/>
        </p:nvSpPr>
        <p:spPr>
          <a:xfrm>
            <a:off x="5741627" y="734335"/>
            <a:ext cx="19074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4</a:t>
            </a:r>
            <a:endParaRPr lang="cs-CZ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0201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4.07407E-6 L -0.12161 -0.331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81" y="-16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-1.85185E-6 L -0.52096 0.1053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55" y="5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-4.44444E-6 L -0.60091 0.2502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52" y="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-4.07407E-6 L -0.67774 0.02014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893" y="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4.81481E-6 L -0.27408 -0.14097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11" y="-7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7.40741E-7 L -0.30052 -0.39329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26" y="-19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4.81481E-6 L -0.47148 -0.37199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581" y="-18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636 0.02245 L -0.50182 -0.19352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409" y="-10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1.11111E-6 L -0.67057 -0.14931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529" y="-7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-3.33333E-6 L -0.42734 -0.00879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67" y="-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000"/>
                            </p:stCondLst>
                            <p:childTnLst>
                              <p:par>
                                <p:cTn id="8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Obrázek 3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491900" y="130300"/>
            <a:ext cx="2444290" cy="1814122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477" y="441233"/>
            <a:ext cx="2444291" cy="1814122"/>
          </a:xfrm>
          <a:prstGeom prst="rect">
            <a:avLst/>
          </a:prstGeom>
        </p:spPr>
      </p:pic>
      <p:pic>
        <p:nvPicPr>
          <p:cNvPr id="1036" name="Picture 12" descr="Rocks, Rock, Mountain, Teal, Iceberg, Ice, Cold, Natur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43838" y="1298219"/>
            <a:ext cx="12186362" cy="6093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1028" name="Picture 4" descr="Zoo, Animals, Nature, Penguin, Animal, Bird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65" t="6153" r="5508" b="7992"/>
          <a:stretch/>
        </p:blipFill>
        <p:spPr bwMode="auto">
          <a:xfrm>
            <a:off x="3356337" y="2894028"/>
            <a:ext cx="1246736" cy="1889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African Penguin, Aves, Spheniscus Demersus, Bird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37" t="5618" r="18078" b="7540"/>
          <a:stretch/>
        </p:blipFill>
        <p:spPr bwMode="auto">
          <a:xfrm flipH="1">
            <a:off x="6196668" y="2993137"/>
            <a:ext cx="1235719" cy="1742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Water, Penguin, Penguins, Bird, Birds, Animal, Animals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71" t="7986" r="21631" b="11487"/>
          <a:stretch/>
        </p:blipFill>
        <p:spPr bwMode="auto">
          <a:xfrm>
            <a:off x="8271413" y="2603621"/>
            <a:ext cx="1408551" cy="1882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0" descr="Water, Penguin, Penguins, Bird, Birds, Animal, Animals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71" t="7986" r="21631" b="11487"/>
          <a:stretch/>
        </p:blipFill>
        <p:spPr bwMode="auto">
          <a:xfrm>
            <a:off x="4512178" y="4485790"/>
            <a:ext cx="1408551" cy="1882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6" descr="Penguin, Animal, Zoo, Animal World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38" t="10693" r="9923" b="10163"/>
          <a:stretch/>
        </p:blipFill>
        <p:spPr bwMode="auto">
          <a:xfrm flipH="1">
            <a:off x="4964912" y="929107"/>
            <a:ext cx="1287685" cy="1891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8" descr="African Penguin, Aves, Spheniscus Demersus, Bird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37" t="5618" r="18078" b="7540"/>
          <a:stretch/>
        </p:blipFill>
        <p:spPr bwMode="auto">
          <a:xfrm>
            <a:off x="7204915" y="304013"/>
            <a:ext cx="1192975" cy="168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Ovál 31"/>
          <p:cNvSpPr/>
          <p:nvPr/>
        </p:nvSpPr>
        <p:spPr>
          <a:xfrm>
            <a:off x="5753961" y="441234"/>
            <a:ext cx="1200902" cy="803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5354517" y="441233"/>
            <a:ext cx="19074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3</a:t>
            </a:r>
            <a:endParaRPr lang="cs-CZ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9" name="Picture 4" descr="Zoo, Animals, Nature, Penguin, Animal, Bird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65" t="6153" r="5508" b="7992"/>
          <a:stretch/>
        </p:blipFill>
        <p:spPr bwMode="auto">
          <a:xfrm flipH="1">
            <a:off x="9470562" y="1627074"/>
            <a:ext cx="1141525" cy="1730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Penguin, Animal, Zoo, Animal World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38" t="10693" r="9923" b="10163"/>
          <a:stretch/>
        </p:blipFill>
        <p:spPr bwMode="auto">
          <a:xfrm>
            <a:off x="9846797" y="3901038"/>
            <a:ext cx="1251733" cy="1838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0675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3.7037E-7 L -0.24896 -0.0520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48" y="-2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" dur="1000" fill="hold"/>
                                        <p:tgtEl>
                                          <p:spTgt spid="30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1.85185E-6 L 0.19766 0.00069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83" y="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1000" fill="hold"/>
                                        <p:tgtEl>
                                          <p:spTgt spid="31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4.07407E-6 L -0.62044 -0.15672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029" y="-7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1000" fill="hold"/>
                                        <p:tgtEl>
                                          <p:spTgt spid="29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1.85185E-6 L -0.52071 -0.31019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42" y="-15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1000" fill="hold"/>
                                        <p:tgtEl>
                                          <p:spTgt spid="1034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2.22222E-6 L -0.03528 -0.5213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1" y="-260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3" dur="1000" fill="hold"/>
                                        <p:tgtEl>
                                          <p:spTgt spid="1030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"/>
                            </p:stCondLst>
                            <p:childTnLst>
                              <p:par>
                                <p:cTn id="55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07407E-6 L -0.34336 -0.35672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74" y="-17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4" dur="1000" fill="hold"/>
                                        <p:tgtEl>
                                          <p:spTgt spid="1032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000"/>
                            </p:stCondLst>
                            <p:childTnLst>
                              <p:par>
                                <p:cTn id="6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-3.7037E-6 L -0.21679 -0.56967 " pathEditMode="relative" rAng="0" ptsTypes="AA">
                                      <p:cBhvr>
                                        <p:cTn id="7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846" y="-284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5" dur="1000" fill="hold"/>
                                        <p:tgtEl>
                                          <p:spTgt spid="28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3000"/>
                            </p:stCondLst>
                            <p:childTnLst>
                              <p:par>
                                <p:cTn id="7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-2.22222E-6 L 0.51107 -0.39213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547" y="-196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000"/>
                            </p:stCondLst>
                            <p:childTnLst>
                              <p:par>
                                <p:cTn id="8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6" dur="1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3000"/>
                            </p:stCondLst>
                            <p:childTnLst>
                              <p:par>
                                <p:cTn id="8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58" y="109512"/>
            <a:ext cx="5873930" cy="293696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2826" y="-14710"/>
            <a:ext cx="1200150" cy="17145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8358" y="-339282"/>
            <a:ext cx="1200150" cy="17145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4422" y="618363"/>
            <a:ext cx="1200150" cy="17145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5000" b="93889" l="30741" r="84444">
                        <a14:backgroundMark x1="35185" y1="46111" x2="35185" y2="46111"/>
                        <a14:backgroundMark x1="40000" y1="37222" x2="40000" y2="37222"/>
                        <a14:backgroundMark x1="45556" y1="30556" x2="45556" y2="30556"/>
                        <a14:backgroundMark x1="80741" y1="31111" x2="80741" y2="31111"/>
                        <a14:backgroundMark x1="73704" y1="30000" x2="73704" y2="30000"/>
                        <a14:backgroundMark x1="80370" y1="55556" x2="80370" y2="55556"/>
                        <a14:backgroundMark x1="81481" y1="80556" x2="81481" y2="80556"/>
                        <a14:backgroundMark x1="76296" y1="88333" x2="76296" y2="88333"/>
                        <a14:backgroundMark x1="38889" y1="87222" x2="38889" y2="87222"/>
                        <a14:backgroundMark x1="34815" y1="80556" x2="34815" y2="805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6540" y="741945"/>
            <a:ext cx="1100502" cy="73366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008" y="1309309"/>
            <a:ext cx="1100502" cy="73366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4870" y="1632844"/>
            <a:ext cx="1100502" cy="73366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9568" y="1845772"/>
            <a:ext cx="1100502" cy="733668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665372" y="1278046"/>
            <a:ext cx="8257272" cy="621831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82" t="27047" r="7742" b="33788"/>
          <a:stretch/>
        </p:blipFill>
        <p:spPr>
          <a:xfrm>
            <a:off x="9066913" y="1522834"/>
            <a:ext cx="2944425" cy="10639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82" t="27047" r="7742" b="33788"/>
          <a:stretch/>
        </p:blipFill>
        <p:spPr>
          <a:xfrm>
            <a:off x="3680544" y="4692749"/>
            <a:ext cx="2630751" cy="95060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82" t="27047" r="7742" b="33788"/>
          <a:stretch/>
        </p:blipFill>
        <p:spPr>
          <a:xfrm>
            <a:off x="4656490" y="3679551"/>
            <a:ext cx="2663279" cy="96236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82" t="27047" r="7742" b="33788"/>
          <a:stretch/>
        </p:blipFill>
        <p:spPr>
          <a:xfrm>
            <a:off x="7179766" y="2181510"/>
            <a:ext cx="2770389" cy="1001063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82" t="27047" r="7742" b="33788"/>
          <a:stretch/>
        </p:blipFill>
        <p:spPr>
          <a:xfrm>
            <a:off x="6290112" y="3289107"/>
            <a:ext cx="2930581" cy="105894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82" t="27047" r="7742" b="33788"/>
          <a:stretch/>
        </p:blipFill>
        <p:spPr>
          <a:xfrm>
            <a:off x="6216508" y="4854978"/>
            <a:ext cx="2713612" cy="980547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82" t="27047" r="7742" b="33788"/>
          <a:stretch/>
        </p:blipFill>
        <p:spPr>
          <a:xfrm>
            <a:off x="9628557" y="2684122"/>
            <a:ext cx="2910596" cy="1051726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82" t="27047" r="7742" b="33788"/>
          <a:stretch/>
        </p:blipFill>
        <p:spPr>
          <a:xfrm>
            <a:off x="8276295" y="4731237"/>
            <a:ext cx="2630751" cy="950606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82" t="27047" r="7742" b="33788"/>
          <a:stretch/>
        </p:blipFill>
        <p:spPr>
          <a:xfrm>
            <a:off x="9049183" y="3628666"/>
            <a:ext cx="2630751" cy="95060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863" y="992365"/>
            <a:ext cx="1100502" cy="733668"/>
          </a:xfrm>
          <a:prstGeom prst="rect">
            <a:avLst/>
          </a:prstGeom>
        </p:spPr>
      </p:pic>
      <p:sp>
        <p:nvSpPr>
          <p:cNvPr id="16" name="Ovál 15"/>
          <p:cNvSpPr/>
          <p:nvPr/>
        </p:nvSpPr>
        <p:spPr>
          <a:xfrm>
            <a:off x="7077322" y="297472"/>
            <a:ext cx="1172193" cy="74107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6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7137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2.22222E-6 L -0.20834 -0.4944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17" y="-2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96296E-6 L -0.19675 -0.3476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44" y="-17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-2.96296E-6 L -0.2194 -0.2622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977" y="-13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-2.22222E-6 L -0.2914 -0.16528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70" y="-82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2.96296E-6 L -0.47773 -0.06528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893" y="-32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4.44444E-6 L -0.54205 -0.2676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109" y="-13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3.7037E-7 L -0.49935 -0.37292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974" y="-18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2.22222E-6 L -0.45742 -0.51134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878" y="-25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1.85185E-6 L -0.3069 -0.41806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52" y="-209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2766" y="-675786"/>
            <a:ext cx="5585955" cy="3840344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5753961" y="441234"/>
            <a:ext cx="1200902" cy="803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5354517" y="441233"/>
            <a:ext cx="19074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1</a:t>
            </a:r>
            <a:endParaRPr lang="cs-CZ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Picture 2" descr="Africa, African, Animal, Big, Brown, Standing, Cut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74" t="9013" r="14907" b="10065"/>
          <a:stretch/>
        </p:blipFill>
        <p:spPr bwMode="auto">
          <a:xfrm rot="21390934">
            <a:off x="7790544" y="859703"/>
            <a:ext cx="2233452" cy="3619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Africa, African, Animal, Big, Brown, Close-Up, Cute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6" t="10669" r="4522" b="6482"/>
          <a:stretch/>
        </p:blipFill>
        <p:spPr bwMode="auto">
          <a:xfrm>
            <a:off x="7535255" y="4120814"/>
            <a:ext cx="1773533" cy="2477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Baby, Giraffe, Animal, Africa, Cute, African, Wildlife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02" t="7787" r="26551" b="5514"/>
          <a:stretch/>
        </p:blipFill>
        <p:spPr bwMode="auto">
          <a:xfrm>
            <a:off x="4650468" y="4148445"/>
            <a:ext cx="990529" cy="2402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0" descr="Giraffe, Animal, Wildlife, Fruit, Juicy, Food, Ripe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29" t="12630" r="34568"/>
          <a:stretch/>
        </p:blipFill>
        <p:spPr bwMode="auto">
          <a:xfrm rot="21404176" flipH="1">
            <a:off x="5003799" y="1600765"/>
            <a:ext cx="2370441" cy="287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Africa, African, Animal, Big, Brown, Standing, Cut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74" t="9013" r="14907" b="10065"/>
          <a:stretch/>
        </p:blipFill>
        <p:spPr bwMode="auto">
          <a:xfrm flipH="1">
            <a:off x="240534" y="3240145"/>
            <a:ext cx="2137816" cy="3464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Giraffe, Animal, Safari, Africa, Watering Hole, Move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39" r="10511"/>
          <a:stretch/>
        </p:blipFill>
        <p:spPr bwMode="auto">
          <a:xfrm flipH="1">
            <a:off x="9600648" y="928453"/>
            <a:ext cx="2249776" cy="4656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Giraffe, Animal, Safari, Africa, Watering Hole, Move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39" r="10511"/>
          <a:stretch/>
        </p:blipFill>
        <p:spPr bwMode="auto">
          <a:xfrm>
            <a:off x="2459370" y="1957137"/>
            <a:ext cx="2244693" cy="464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0266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3.7037E-7 L -0.52878 -0.165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445" y="-82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4.44444E-6 L -0.32734 -0.21852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67" y="-10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1000" fill="hold"/>
                                        <p:tgtEl>
                                          <p:spTgt spid="20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07407E-6 L -0.07995 -0.40023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97" y="-20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1000" fill="hold"/>
                                        <p:tgtEl>
                                          <p:spTgt spid="25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1.11022E-16 L 0.09427 -0.43032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14" y="-21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1000" fill="hold"/>
                                        <p:tgtEl>
                                          <p:spTgt spid="21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-2.59259E-6 L -0.22032 -0.50231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16" y="-25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3" dur="1000" fill="hold"/>
                                        <p:tgtEl>
                                          <p:spTgt spid="19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"/>
                            </p:stCondLst>
                            <p:childTnLst>
                              <p:par>
                                <p:cTn id="55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48148E-6 L -0.69545 -0.21736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779" y="-108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4" dur="1000" fill="hold"/>
                                        <p:tgtEl>
                                          <p:spTgt spid="22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000"/>
                            </p:stCondLst>
                            <p:childTnLst>
                              <p:par>
                                <p:cTn id="6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Obrázek 2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73" y="245562"/>
            <a:ext cx="3483952" cy="337156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675231" y="290797"/>
            <a:ext cx="9448801" cy="711562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43" t="16197" r="30938" b="9624"/>
          <a:stretch/>
        </p:blipFill>
        <p:spPr>
          <a:xfrm rot="268161">
            <a:off x="9373845" y="2817922"/>
            <a:ext cx="1702160" cy="148177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43" t="16197" r="30938" b="9624"/>
          <a:stretch/>
        </p:blipFill>
        <p:spPr>
          <a:xfrm rot="268161">
            <a:off x="5727880" y="4051227"/>
            <a:ext cx="1785826" cy="155460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43" t="16197" r="30938" b="9624"/>
          <a:stretch/>
        </p:blipFill>
        <p:spPr>
          <a:xfrm rot="268161">
            <a:off x="3973066" y="2737598"/>
            <a:ext cx="1982170" cy="172552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43" t="16197" r="30938" b="9624"/>
          <a:stretch/>
        </p:blipFill>
        <p:spPr>
          <a:xfrm rot="268161">
            <a:off x="5993912" y="2278729"/>
            <a:ext cx="1619656" cy="140994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43" t="16197" r="30938" b="9624"/>
          <a:stretch/>
        </p:blipFill>
        <p:spPr>
          <a:xfrm rot="268161">
            <a:off x="9111009" y="70694"/>
            <a:ext cx="1878225" cy="163504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43" t="16197" r="30938" b="9624"/>
          <a:stretch/>
        </p:blipFill>
        <p:spPr>
          <a:xfrm rot="268161">
            <a:off x="3806176" y="4516553"/>
            <a:ext cx="1806957" cy="157299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43" t="16197" r="30938" b="9624"/>
          <a:stretch/>
        </p:blipFill>
        <p:spPr>
          <a:xfrm rot="268161">
            <a:off x="7701502" y="4160565"/>
            <a:ext cx="1720021" cy="149731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43" t="16197" r="30938" b="9624"/>
          <a:stretch/>
        </p:blipFill>
        <p:spPr>
          <a:xfrm rot="268161">
            <a:off x="10265100" y="1540463"/>
            <a:ext cx="1676057" cy="145904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43" t="16197" r="30938" b="9624"/>
          <a:stretch/>
        </p:blipFill>
        <p:spPr>
          <a:xfrm rot="268161">
            <a:off x="7228388" y="612630"/>
            <a:ext cx="1976560" cy="172064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43" t="16197" r="30938" b="9624"/>
          <a:stretch/>
        </p:blipFill>
        <p:spPr>
          <a:xfrm rot="268161">
            <a:off x="7700923" y="2492311"/>
            <a:ext cx="1702160" cy="1481771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5670023" y="538233"/>
            <a:ext cx="1328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5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5352230" y="417934"/>
            <a:ext cx="1411257" cy="97926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5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0934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1.85185E-6 L -0.63737 0.1939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875" y="9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-4.81481E-6 L -0.46784 0.1368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398" y="6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2.96296E-6 L -0.71185 0.0365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599" y="1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3.7037E-6 L -0.37356 -0.07268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685" y="-3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3.7037E-6 L -0.51328 -0.10278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664" y="-5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0 L -0.64818 -0.13356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409" y="-66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7.40741E-7 L -0.5177 -0.36458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885" y="-18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4.81481E-6 L -0.35248 -0.34977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630" y="-17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1.85185E-6 L -0.19297 -0.41898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648" y="-209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1.48148E-6 L -0.20364 -0.20139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182" y="-10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000"/>
                            </p:stCondLst>
                            <p:childTnLst>
                              <p:par>
                                <p:cTn id="8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bambu" descr="Bamboo, Grass, Japan, Jungle, Pla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0318" y="0"/>
            <a:ext cx="7590562" cy="7044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5753961" y="441234"/>
            <a:ext cx="1200902" cy="803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5354517" y="441233"/>
            <a:ext cx="19074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2</a:t>
            </a:r>
            <a:endParaRPr lang="cs-CZ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chatrč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150" y="441233"/>
            <a:ext cx="3128317" cy="2287582"/>
          </a:xfrm>
          <a:prstGeom prst="rect">
            <a:avLst/>
          </a:prstGeom>
        </p:spPr>
      </p:pic>
      <p:pic>
        <p:nvPicPr>
          <p:cNvPr id="24" name="k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69" r="30313"/>
          <a:stretch/>
        </p:blipFill>
        <p:spPr>
          <a:xfrm rot="267429">
            <a:off x="4226190" y="802626"/>
            <a:ext cx="1355131" cy="192618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69" r="30313"/>
          <a:stretch/>
        </p:blipFill>
        <p:spPr>
          <a:xfrm rot="260742">
            <a:off x="6041905" y="1554264"/>
            <a:ext cx="1355131" cy="192618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69" r="30313"/>
          <a:stretch/>
        </p:blipFill>
        <p:spPr>
          <a:xfrm rot="339541">
            <a:off x="4716211" y="3108528"/>
            <a:ext cx="1355131" cy="192618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69" r="30313"/>
          <a:stretch/>
        </p:blipFill>
        <p:spPr>
          <a:xfrm rot="386621">
            <a:off x="7725923" y="441233"/>
            <a:ext cx="1355131" cy="192618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69" r="30313"/>
          <a:stretch/>
        </p:blipFill>
        <p:spPr>
          <a:xfrm>
            <a:off x="6308260" y="4097054"/>
            <a:ext cx="1355131" cy="192618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69" r="30313"/>
          <a:stretch/>
        </p:blipFill>
        <p:spPr>
          <a:xfrm rot="388061">
            <a:off x="8004483" y="3059050"/>
            <a:ext cx="1355131" cy="192618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69" r="30313"/>
          <a:stretch/>
        </p:blipFill>
        <p:spPr>
          <a:xfrm rot="390301">
            <a:off x="9496473" y="1771735"/>
            <a:ext cx="1355131" cy="1926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248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3.7037E-7 L -0.51159 0.0761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86" y="37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-1.11111E-6 L -0.65691 -0.10856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852" y="-5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1000" fill="hold"/>
                                        <p:tgtEl>
                                          <p:spTgt spid="25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-2.59259E-6 L -0.53581 -0.32199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97" y="-16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1000" fill="hold"/>
                                        <p:tgtEl>
                                          <p:spTgt spid="26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1.85185E-6 L -0.37877 -0.07176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945" y="-3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1000" fill="hold"/>
                                        <p:tgtEl>
                                          <p:spTgt spid="23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2.59259E-6 L -0.23776 0.03495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88" y="17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3" dur="1000" fill="hold"/>
                                        <p:tgtEl>
                                          <p:spTgt spid="24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"/>
                            </p:stCondLst>
                            <p:childTnLst>
                              <p:par>
                                <p:cTn id="55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1.48148E-6 L -0.27656 -0.29884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28" y="-1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000"/>
                            </p:stCondLst>
                            <p:childTnLst>
                              <p:par>
                                <p:cTn id="6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48148E-6 L -0.40456 -0.46042 " pathEditMode="relative" rAng="0" ptsTypes="AA">
                                      <p:cBhvr>
                                        <p:cTn id="7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234" y="-230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5" dur="1000" fill="hold"/>
                                        <p:tgtEl>
                                          <p:spTgt spid="15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3000"/>
                            </p:stCondLst>
                            <p:childTnLst>
                              <p:par>
                                <p:cTn id="7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69" r="30313"/>
          <a:stretch/>
        </p:blipFill>
        <p:spPr>
          <a:xfrm rot="16200000">
            <a:off x="2737750" y="-760552"/>
            <a:ext cx="5907487" cy="8396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4011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43" t="16197" r="30938" b="9624"/>
          <a:stretch/>
        </p:blipFill>
        <p:spPr>
          <a:xfrm rot="169556">
            <a:off x="2031258" y="-11881"/>
            <a:ext cx="7855329" cy="6838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382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  <p:pic>
        <p:nvPicPr>
          <p:cNvPr id="6" name="Picture 2" descr="Africa, African, Animal, Big, Brown, Standing, Cute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74" t="9013" r="14907" b="10065"/>
          <a:stretch/>
        </p:blipFill>
        <p:spPr bwMode="auto">
          <a:xfrm rot="5613780">
            <a:off x="2946117" y="-1903608"/>
            <a:ext cx="6443943" cy="10442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96598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82" t="27047" r="7742" b="33788"/>
          <a:stretch/>
        </p:blipFill>
        <p:spPr>
          <a:xfrm>
            <a:off x="382759" y="1411707"/>
            <a:ext cx="11809242" cy="4267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8142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  <p:pic>
        <p:nvPicPr>
          <p:cNvPr id="6" name="Picture 8" descr="African Penguin, Aves, Spheniscus Demersus, Bird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37" t="5618" r="18078" b="7540"/>
          <a:stretch/>
        </p:blipFill>
        <p:spPr bwMode="auto">
          <a:xfrm rot="5842620" flipH="1">
            <a:off x="2897285" y="-819719"/>
            <a:ext cx="6217017" cy="876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8232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7" t="14233" r="4438" b="9453"/>
          <a:stretch/>
        </p:blipFill>
        <p:spPr>
          <a:xfrm rot="362340">
            <a:off x="320751" y="328993"/>
            <a:ext cx="11175165" cy="6428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99594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375412"/>
            <a:ext cx="9509760" cy="108813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</a:t>
            </a:r>
            <a:r>
              <a:rPr lang="cs-CZ" dirty="0" smtClean="0"/>
              <a:t>pracovní listy zvířátek – jednotlivé listy vytisknout, rozstříhat a poté obrázky poskládat.</a:t>
            </a:r>
            <a:r>
              <a:rPr lang="cs-CZ" dirty="0" smtClean="0"/>
              <a:t>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Všechny snímky jsou zaměřené na matematiku a pozornost.</a:t>
            </a:r>
            <a:r>
              <a:rPr lang="cs-CZ" dirty="0" smtClean="0"/>
              <a:t> </a:t>
            </a:r>
            <a:endParaRPr lang="cs-CZ" b="1" dirty="0"/>
          </a:p>
          <a:p>
            <a:r>
              <a:rPr lang="cs-CZ" dirty="0" smtClean="0"/>
              <a:t>Děti si procvičí počítání, vizuálně rozpoznají číslice 1-6 a poznají jednotlivá zvířátka ze zoo.</a:t>
            </a:r>
            <a:endParaRPr lang="cs-CZ" dirty="0"/>
          </a:p>
          <a:p>
            <a:r>
              <a:rPr lang="cs-CZ" dirty="0" smtClean="0"/>
              <a:t>Na snímkách má zůstat daný počet zvířátek, který je vždy uveden ve žlutém kruhu.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všech snímkách po kliknutí odcházejí zvířátka do svých domečků (chatrč, iglú, bažina…) a následovně v domečku zmizí. </a:t>
            </a:r>
            <a:endParaRPr lang="cs-CZ" dirty="0" smtClean="0"/>
          </a:p>
          <a:p>
            <a:r>
              <a:rPr lang="cs-CZ" dirty="0" smtClean="0"/>
              <a:t>Prezentace obsahuje šest pracovních listů (jednotlivá zvířátka), která nejsou v prezentaci vidět. Slouží pouze k vytisknutí.</a:t>
            </a:r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d</a:t>
            </a:r>
            <a:r>
              <a:rPr lang="cs-CZ" dirty="0" smtClean="0"/>
              <a:t>ítě a jeho psychika</a:t>
            </a:r>
            <a:endParaRPr lang="cs-CZ" dirty="0" smtClean="0"/>
          </a:p>
          <a:p>
            <a:r>
              <a:rPr lang="cs-CZ" dirty="0" smtClean="0"/>
              <a:t>Podoblast - </a:t>
            </a:r>
            <a:r>
              <a:rPr lang="cs-CZ" dirty="0" smtClean="0"/>
              <a:t>Základní matematické, početní a číselné pojmy a operace </a:t>
            </a:r>
            <a:endParaRPr lang="cs-CZ" dirty="0" smtClean="0"/>
          </a:p>
          <a:p>
            <a:r>
              <a:rPr lang="cs-CZ" dirty="0" smtClean="0"/>
              <a:t>Dosažené konkretizované výstupy – </a:t>
            </a:r>
            <a:r>
              <a:rPr lang="cs-CZ" dirty="0" smtClean="0"/>
              <a:t>Orientovat se v číselné řadě 1- 10. Chápat, že číslovka označuje počet.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292</Words>
  <Application>Microsoft Office PowerPoint</Application>
  <PresentationFormat>Širokoúhlá obrazovka</PresentationFormat>
  <Paragraphs>55</Paragraphs>
  <Slides>19</Slides>
  <Notes>1</Notes>
  <HiddenSlides>6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3" baseType="lpstr">
      <vt:lpstr>Arial</vt:lpstr>
      <vt:lpstr>Century Gothic</vt:lpstr>
      <vt:lpstr>Times New Roman</vt:lpstr>
      <vt:lpstr>Sheer Green 16x9</vt:lpstr>
      <vt:lpstr>Zvířátka z celé planety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Použitý zdroj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2015-04-27T15:07:42Z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