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347" r:id="rId3"/>
    <p:sldId id="285" r:id="rId4"/>
    <p:sldId id="303" r:id="rId5"/>
    <p:sldId id="307" r:id="rId6"/>
    <p:sldId id="305" r:id="rId7"/>
    <p:sldId id="306" r:id="rId8"/>
    <p:sldId id="304" r:id="rId9"/>
    <p:sldId id="286" r:id="rId10"/>
    <p:sldId id="327" r:id="rId11"/>
    <p:sldId id="328" r:id="rId12"/>
    <p:sldId id="335" r:id="rId13"/>
    <p:sldId id="321" r:id="rId14"/>
    <p:sldId id="345" r:id="rId15"/>
    <p:sldId id="34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47"/>
          </p14:sldIdLst>
        </p14:section>
        <p14:section name="obsah" id="{B6707796-E6B6-457E-A385-D5A3BB8693D5}">
          <p14:sldIdLst>
            <p14:sldId id="285"/>
            <p14:sldId id="303"/>
            <p14:sldId id="307"/>
            <p14:sldId id="305"/>
            <p14:sldId id="306"/>
            <p14:sldId id="304"/>
            <p14:sldId id="286"/>
          </p14:sldIdLst>
        </p14:section>
        <p14:section name="popisy" id="{06D0B986-1A35-41F5-A7A7-36D393F58743}">
          <p14:sldIdLst>
            <p14:sldId id="327"/>
            <p14:sldId id="328"/>
            <p14:sldId id="335"/>
            <p14:sldId id="321"/>
            <p14:sldId id="345"/>
            <p14:sldId id="346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705"/>
    <a:srgbClr val="FFCCFF"/>
    <a:srgbClr val="00CC00"/>
    <a:srgbClr val="E9FFFF"/>
    <a:srgbClr val="89CEFF"/>
    <a:srgbClr val="25AFFF"/>
    <a:srgbClr val="005482"/>
    <a:srgbClr val="006600"/>
    <a:srgbClr val="FF99FF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6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7162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8.png"/><Relationship Id="rId7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22.png"/><Relationship Id="rId7" Type="http://schemas.openxmlformats.org/officeDocument/2006/relationships/image" Target="../media/image29.png"/><Relationship Id="rId12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image" Target="../media/image21.png"/><Relationship Id="rId5" Type="http://schemas.openxmlformats.org/officeDocument/2006/relationships/image" Target="../media/image27.png"/><Relationship Id="rId10" Type="http://schemas.openxmlformats.org/officeDocument/2006/relationships/image" Target="../media/image20.png"/><Relationship Id="rId4" Type="http://schemas.openxmlformats.org/officeDocument/2006/relationships/image" Target="../media/image16.pn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pclipart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Brzy budu školákem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Co</a:t>
            </a:r>
            <a:r>
              <a:rPr lang="cs-CZ" sz="2400" b="1" i="0" dirty="0" smtClean="0"/>
              <a:t> vše už </a:t>
            </a:r>
            <a:r>
              <a:rPr lang="cs-CZ" b="1" dirty="0" smtClean="0"/>
              <a:t>Umím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795641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Co vše patří do aktovky?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1088" y="219457"/>
            <a:ext cx="4181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4626" y="3189846"/>
            <a:ext cx="1955170" cy="189651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979" y="4895377"/>
            <a:ext cx="1930243" cy="131256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0258" y="3401441"/>
            <a:ext cx="1801660" cy="297874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3526" y="4413801"/>
            <a:ext cx="1096115" cy="2013197"/>
          </a:xfrm>
          <a:prstGeom prst="rect">
            <a:avLst/>
          </a:prstGeom>
        </p:spPr>
      </p:pic>
      <p:pic>
        <p:nvPicPr>
          <p:cNvPr id="1026" name="Picture 2" descr="Chalk Rady, Školy, Vzd&amp;ecaron;lávání, Tabule, Školní Tabul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830" y="2110858"/>
            <a:ext cx="2617908" cy="23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encil cas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9057" l="0" r="100000">
                        <a14:foregroundMark x1="50530" y1="85472" x2="50000" y2="86981"/>
                        <a14:foregroundMark x1="72085" y1="10943" x2="72968" y2="84528"/>
                        <a14:foregroundMark x1="86396" y1="69811" x2="83922" y2="77358"/>
                        <a14:foregroundMark x1="51943" y1="97170" x2="50530" y2="833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90741" y="882084"/>
            <a:ext cx="1779220" cy="166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třih, Nůžky, Ořezávání, Nástroj, Ikon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818389">
            <a:off x="8494141" y="4853639"/>
            <a:ext cx="1309865" cy="135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ravítko, Rovně, Hrana, Nástroj, Geometrie, Matematik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86270">
            <a:off x="6106702" y="2026806"/>
            <a:ext cx="2259836" cy="113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Ořezávátko, Kancelář, Školy, Oranžová, Nástroj, Tužka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0" y="722352"/>
            <a:ext cx="1439877" cy="120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clker.com/cliparts/z/r/p/v/V/w/pen-md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6792" y="2450622"/>
            <a:ext cx="1265967" cy="127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7981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Click="0">
        <p:split orient="vert"/>
      </p:transition>
    </mc:Choice>
    <mc:Fallback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9373" y="59506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Pojmenuj </a:t>
            </a:r>
            <a:r>
              <a:rPr lang="cs-CZ" sz="3200" b="1" dirty="0"/>
              <a:t>barvy podle první </a:t>
            </a:r>
            <a:r>
              <a:rPr lang="cs-CZ" sz="3200" b="1" dirty="0" smtClean="0"/>
              <a:t>hlásky.                     Najdi vždy první hlásku pro označený balónek.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0603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6670" y="1628001"/>
            <a:ext cx="3998972" cy="3555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85962" y="2596148"/>
            <a:ext cx="1065196" cy="86713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83225"/>
            <a:ext cx="2438094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883133"/>
            <a:ext cx="1508346" cy="1440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>
            <a:off x="6144253" y="2529583"/>
            <a:ext cx="1067918" cy="933702"/>
          </a:xfrm>
          <a:prstGeom prst="ellipse">
            <a:avLst/>
          </a:prstGeom>
          <a:noFill/>
          <a:ln w="38100"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66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85185E-6 L 0.38295 0.052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41" y="26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220717"/>
            <a:ext cx="9509760" cy="9269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Pokračuj v hledání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b="1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0603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6670" y="1628001"/>
            <a:ext cx="3998972" cy="3555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883133"/>
            <a:ext cx="1508346" cy="14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6754550" y="3645750"/>
            <a:ext cx="1347537" cy="1059714"/>
          </a:xfrm>
          <a:prstGeom prst="ellipse">
            <a:avLst/>
          </a:prstGeom>
          <a:noFill/>
          <a:ln w="38100">
            <a:solidFill>
              <a:srgbClr val="00548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4551" y="3805405"/>
            <a:ext cx="1347537" cy="79588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38442"/>
            <a:ext cx="2438094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7852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96296E-6 L 0.45586 -0.1620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86" y="-8102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1341120" y="268014"/>
            <a:ext cx="9509760" cy="87962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Už budeš mít tři balónky</a:t>
            </a:r>
            <a:endParaRPr lang="cs-CZ" sz="3200" b="1" dirty="0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b="1" dirty="0"/>
          </a:p>
        </p:txBody>
      </p:sp>
      <p:sp>
        <p:nvSpPr>
          <p:cNvPr id="19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210800" y="6391656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6670" y="1628001"/>
            <a:ext cx="3998972" cy="355533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958442"/>
            <a:ext cx="1508346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38442"/>
            <a:ext cx="2438094" cy="1440000"/>
          </a:xfrm>
          <a:prstGeom prst="rect">
            <a:avLst/>
          </a:prstGeom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5834" y="3518498"/>
            <a:ext cx="1228957" cy="1016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1727" y="3607996"/>
            <a:ext cx="1117173" cy="83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2359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5709E-6 4.44444E-6 L -0.06083 -0.3465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48" y="-17338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958442"/>
            <a:ext cx="1508346" cy="1440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38442"/>
            <a:ext cx="2438094" cy="1440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291260"/>
            <a:ext cx="9509760" cy="85386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A teď čtvrtý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210800" y="6350981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b="1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0603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6670" y="1628001"/>
            <a:ext cx="3998972" cy="3555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sp>
        <p:nvSpPr>
          <p:cNvPr id="16" name="Ovál 15"/>
          <p:cNvSpPr/>
          <p:nvPr/>
        </p:nvSpPr>
        <p:spPr>
          <a:xfrm>
            <a:off x="3977608" y="4397054"/>
            <a:ext cx="1186130" cy="947456"/>
          </a:xfrm>
          <a:prstGeom prst="ellipse">
            <a:avLst/>
          </a:prstGeom>
          <a:noFill/>
          <a:ln w="38100">
            <a:solidFill>
              <a:srgbClr val="00548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0696" y="4428054"/>
            <a:ext cx="959954" cy="91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6034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7.40741E-7 L -0.475 -0.1567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50" y="-7847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252248"/>
            <a:ext cx="9509760" cy="895393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Šikula, zvládls </a:t>
            </a:r>
            <a:r>
              <a:rPr lang="cs-CZ" sz="3200" b="1" dirty="0"/>
              <a:t>to!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0603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6670" y="1619465"/>
            <a:ext cx="3998972" cy="355533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883133"/>
            <a:ext cx="1508346" cy="1440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 rot="393135">
            <a:off x="3879691" y="3062696"/>
            <a:ext cx="1174191" cy="1042910"/>
          </a:xfrm>
          <a:prstGeom prst="ellipse">
            <a:avLst/>
          </a:prstGeom>
          <a:noFill/>
          <a:ln w="38100">
            <a:solidFill>
              <a:srgbClr val="00548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38442"/>
            <a:ext cx="2438094" cy="14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0438" y="3268603"/>
            <a:ext cx="1233816" cy="74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07739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061E-6 -2.22222E-6 L -0.45304 0.2136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2" y="10671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 txBox="1">
            <a:spLocks/>
          </p:cNvSpPr>
          <p:nvPr/>
        </p:nvSpPr>
        <p:spPr>
          <a:xfrm>
            <a:off x="1341120" y="252248"/>
            <a:ext cx="9509760" cy="8953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/>
              <a:t>Který balónek neměl své písmeno?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06036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57581" y="1607877"/>
            <a:ext cx="3998972" cy="3555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4551" y="3805405"/>
            <a:ext cx="1347537" cy="7958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85962" y="2596148"/>
            <a:ext cx="1065196" cy="8671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23423" y="4305420"/>
            <a:ext cx="972531" cy="92846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4682" y="3513831"/>
            <a:ext cx="1122948" cy="84221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3120" y="3244334"/>
            <a:ext cx="1159157" cy="776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1122" y="1607877"/>
            <a:ext cx="1768906" cy="144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2926" y="4883133"/>
            <a:ext cx="1508346" cy="1440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9848" y="1147642"/>
            <a:ext cx="2148250" cy="14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550" y="5233883"/>
            <a:ext cx="1920000" cy="1440000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10646311" y="2875002"/>
            <a:ext cx="922020" cy="1107996"/>
            <a:chOff x="10599731" y="2699547"/>
            <a:chExt cx="922020" cy="1107996"/>
          </a:xfrm>
        </p:grpSpPr>
        <p:sp>
          <p:nvSpPr>
            <p:cNvPr id="5" name="Obdélník 4"/>
            <p:cNvSpPr/>
            <p:nvPr/>
          </p:nvSpPr>
          <p:spPr>
            <a:xfrm>
              <a:off x="10599731" y="2783324"/>
              <a:ext cx="922020" cy="922020"/>
            </a:xfrm>
            <a:prstGeom prst="rect">
              <a:avLst/>
            </a:prstGeom>
            <a:solidFill>
              <a:srgbClr val="BFFDFF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804300" y="2699547"/>
              <a:ext cx="586070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b="1" dirty="0" smtClean="0">
                  <a:solidFill>
                    <a:srgbClr val="2A3C48"/>
                  </a:solidFill>
                  <a:latin typeface="Palatino Linotype" panose="02040502050505030304" pitchFamily="18" charset="0"/>
                </a:rPr>
                <a:t>?</a:t>
              </a:r>
              <a:endParaRPr lang="cs-CZ" sz="6600" b="1" dirty="0">
                <a:solidFill>
                  <a:srgbClr val="2A3C48"/>
                </a:solidFill>
                <a:latin typeface="Palatino Linotype" panose="02040502050505030304" pitchFamily="18" charset="0"/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4925518" y="1909207"/>
            <a:ext cx="17930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BFFDFF"/>
                </a:solidFill>
                <a:latin typeface="Palatino Linotype" panose="02040502050505030304" pitchFamily="18" charset="0"/>
              </a:rPr>
              <a:t>Čč</a:t>
            </a:r>
            <a:endParaRPr lang="cs-CZ" sz="4000" dirty="0">
              <a:solidFill>
                <a:srgbClr val="BFFDFF"/>
              </a:solidFill>
              <a:latin typeface="Palatino Linotype" panose="02040502050505030304" pitchFamily="18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20" y="4238442"/>
            <a:ext cx="2438094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872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7 L -0.48516 0.2314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58" y="1157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85185E-6 L -0.49349 -0.0960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74" y="-4815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85185E-6 L 0.38295 0.0523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41" y="2616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11111E-6 L -0.09545 -0.3048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79" y="-15255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96296E-6 L 0.45586 -0.16204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86" y="-8102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3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www.clker.com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www.wpclipart.com</a:t>
            </a:r>
            <a:r>
              <a:rPr lang="cs-CZ" dirty="0" smtClean="0"/>
              <a:t> 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9338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r>
              <a:rPr lang="cs-CZ" dirty="0"/>
              <a:t>Didaktický kufřík - KUMUČ </a:t>
            </a:r>
            <a:r>
              <a:rPr lang="cs-CZ" dirty="0" smtClean="0"/>
              <a:t>(barevné nafukovací balonky, kartičky s písmenky)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7604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procvičí znalosti, které pro ně budou užitečné v prostředí základní školy – co patří do aktovky; Barvy a písmenka. Kartičky s písmenky mohou děti využívat jako odpověď na otázku v prezentaci. Po prezentaci budou děti nafukovat další barevné balonky a procvičí další barvy a písmenka.</a:t>
            </a:r>
          </a:p>
          <a:p>
            <a:r>
              <a:rPr lang="cs-CZ" dirty="0" smtClean="0"/>
              <a:t>Materiál vznikl v sadě („Brzy budu školákem“) s dalšími materiály.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2330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se po dotyku správné odpovědi zatočí. Věci, které do aktovky </a:t>
            </a:r>
            <a:r>
              <a:rPr lang="cs-CZ" dirty="0" smtClean="0"/>
              <a:t>nepatří, </a:t>
            </a:r>
            <a:r>
              <a:rPr lang="cs-CZ" dirty="0" smtClean="0"/>
              <a:t>po dotyku změní </a:t>
            </a:r>
            <a:r>
              <a:rPr lang="cs-CZ" dirty="0" smtClean="0"/>
              <a:t>velikost a </a:t>
            </a:r>
            <a:r>
              <a:rPr lang="cs-CZ" dirty="0" smtClean="0"/>
              <a:t>zesvětlají.</a:t>
            </a:r>
          </a:p>
          <a:p>
            <a:r>
              <a:rPr lang="cs-CZ" dirty="0" smtClean="0"/>
              <a:t>Na dalších snímcích se písmenka, která k danému balonku </a:t>
            </a:r>
            <a:r>
              <a:rPr lang="cs-CZ" dirty="0"/>
              <a:t>nepatří (po </a:t>
            </a:r>
            <a:r>
              <a:rPr lang="cs-CZ" dirty="0" smtClean="0"/>
              <a:t>dotyku), zahoupou</a:t>
            </a:r>
            <a:r>
              <a:rPr lang="cs-CZ" dirty="0" smtClean="0"/>
              <a:t>. Správné písmenko doputuje na označený balonek.</a:t>
            </a:r>
          </a:p>
          <a:p>
            <a:r>
              <a:rPr lang="cs-CZ" dirty="0" smtClean="0"/>
              <a:t>Na posledním snímku se objeví poslední písmenko po kliknutí/ dotyku na tlačítko s otazníkem.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1868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Téma: </a:t>
            </a:r>
            <a:r>
              <a:rPr lang="cs-CZ" b="1" dirty="0"/>
              <a:t>BRZY BUDU ŠKOLÁKEM </a:t>
            </a:r>
          </a:p>
          <a:p>
            <a:r>
              <a:rPr lang="cs-CZ" dirty="0"/>
              <a:t>Vzdělávací oblast </a:t>
            </a:r>
            <a:r>
              <a:rPr lang="cs-CZ" b="1" dirty="0"/>
              <a:t>DÍTĚ A JEHO PSYCHIKA (PSYCHOLOGICKÁ)</a:t>
            </a:r>
          </a:p>
          <a:p>
            <a:r>
              <a:rPr lang="cs-CZ" dirty="0"/>
              <a:t>Podoblast – </a:t>
            </a:r>
            <a:r>
              <a:rPr lang="cs-CZ" b="1" dirty="0"/>
              <a:t>POZNÁVACÍ SCHOPNOSTI – Základní matematické, početní a číselné pojmy a operace</a:t>
            </a:r>
          </a:p>
          <a:p>
            <a:r>
              <a:rPr lang="cs-CZ" b="1" dirty="0"/>
              <a:t>Dosažené konkretizované výstupy </a:t>
            </a:r>
            <a:r>
              <a:rPr lang="cs-CZ" dirty="0"/>
              <a:t>– </a:t>
            </a:r>
            <a:r>
              <a:rPr lang="cs-CZ" dirty="0" smtClean="0"/>
              <a:t>chápat jednoduché souvislosti, nacházet znaky společné a rozdílné; poznat, co do skupiny nepatří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109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59230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383</Words>
  <Application>Microsoft Office PowerPoint</Application>
  <PresentationFormat>Vlastní</PresentationFormat>
  <Paragraphs>57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Brzy budu školákem</vt:lpstr>
      <vt:lpstr>Co vše patří do aktovky?</vt:lpstr>
      <vt:lpstr>Pojmenuj barvy podle první hlásky.                     Najdi vždy první hlásku pro označený balónek.</vt:lpstr>
      <vt:lpstr>Pokračuj v hledání</vt:lpstr>
      <vt:lpstr>Už budeš mít tři balónky</vt:lpstr>
      <vt:lpstr>A teď čtvrtý</vt:lpstr>
      <vt:lpstr>Šikula, zvládls to!</vt:lpstr>
      <vt:lpstr>Snímek 8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2015-04-28T11:03:46Z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