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349" r:id="rId3"/>
    <p:sldId id="294" r:id="rId4"/>
    <p:sldId id="296" r:id="rId5"/>
    <p:sldId id="297" r:id="rId6"/>
    <p:sldId id="298" r:id="rId7"/>
    <p:sldId id="311" r:id="rId8"/>
    <p:sldId id="290" r:id="rId9"/>
    <p:sldId id="326" r:id="rId10"/>
    <p:sldId id="331" r:id="rId11"/>
    <p:sldId id="332" r:id="rId12"/>
    <p:sldId id="337" r:id="rId13"/>
    <p:sldId id="324" r:id="rId14"/>
    <p:sldId id="341" r:id="rId15"/>
    <p:sldId id="34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349"/>
          </p14:sldIdLst>
        </p14:section>
        <p14:section name="obsah" id="{1B304855-DCE6-4AAE-BD7D-AFA12533F48A}">
          <p14:sldIdLst>
            <p14:sldId id="294"/>
            <p14:sldId id="296"/>
            <p14:sldId id="297"/>
            <p14:sldId id="298"/>
            <p14:sldId id="311"/>
            <p14:sldId id="290"/>
            <p14:sldId id="326"/>
          </p14:sldIdLst>
        </p14:section>
        <p14:section name="popisy" id="{AF460555-F854-4138-8CEF-92F9360C7475}">
          <p14:sldIdLst>
            <p14:sldId id="331"/>
            <p14:sldId id="332"/>
            <p14:sldId id="337"/>
            <p14:sldId id="324"/>
            <p14:sldId id="341"/>
            <p14:sldId id="342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705"/>
    <a:srgbClr val="FFCCFF"/>
    <a:srgbClr val="00CC00"/>
    <a:srgbClr val="E9FFFF"/>
    <a:srgbClr val="89CEFF"/>
    <a:srgbClr val="25AFFF"/>
    <a:srgbClr val="005482"/>
    <a:srgbClr val="006600"/>
    <a:srgbClr val="FF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6" autoAdjust="0"/>
    <p:restoredTop sz="94660"/>
  </p:normalViewPr>
  <p:slideViewPr>
    <p:cSldViewPr snapToGrid="0">
      <p:cViewPr varScale="1">
        <p:scale>
          <a:sx n="72" d="100"/>
          <a:sy n="72" d="100"/>
        </p:scale>
        <p:origin x="348" y="5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15. 4. 2015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15. 4. 2015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283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1" i="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Brzy budu školákem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baseline="0" dirty="0" smtClean="0"/>
              <a:t>posloupnosti</a:t>
            </a:r>
            <a:endParaRPr lang="cs-CZ" sz="2400" b="1" i="0" baseline="0" dirty="0"/>
          </a:p>
        </p:txBody>
      </p:sp>
    </p:spTree>
    <p:extLst>
      <p:ext uri="{BB962C8B-B14F-4D97-AF65-F5344CB8AC3E}">
        <p14:creationId xmlns:p14="http://schemas.microsoft.com/office/powerpoint/2010/main" val="26944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22790" y="157655"/>
            <a:ext cx="9509760" cy="143245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Dej zvířátka do domečků od nejmenšího          k největšímu</a:t>
            </a:r>
            <a:r>
              <a:rPr lang="cs-CZ" sz="3200" b="1" dirty="0"/>
              <a:t> </a:t>
            </a:r>
            <a:r>
              <a:rPr lang="cs-CZ" sz="3200" b="1" dirty="0" smtClean="0"/>
              <a:t>a nenech se splést skutečností. Pozor, začínáme!  </a:t>
            </a:r>
            <a:endParaRPr lang="cs-CZ" sz="3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224858" y="6142398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sp>
        <p:nvSpPr>
          <p:cNvPr id="23" name="Minus 22"/>
          <p:cNvSpPr/>
          <p:nvPr/>
        </p:nvSpPr>
        <p:spPr>
          <a:xfrm>
            <a:off x="865590" y="2040936"/>
            <a:ext cx="914400" cy="914400"/>
          </a:xfrm>
          <a:prstGeom prst="mathMin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Minus 23"/>
          <p:cNvSpPr/>
          <p:nvPr/>
        </p:nvSpPr>
        <p:spPr>
          <a:xfrm>
            <a:off x="2366370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Minus 24"/>
          <p:cNvSpPr/>
          <p:nvPr/>
        </p:nvSpPr>
        <p:spPr>
          <a:xfrm>
            <a:off x="4353717" y="2060622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inus 25"/>
          <p:cNvSpPr/>
          <p:nvPr/>
        </p:nvSpPr>
        <p:spPr>
          <a:xfrm>
            <a:off x="6654182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9580234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0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7348"/>
            <a:ext cx="309384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840" y="3534618"/>
            <a:ext cx="1888527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17" y="2583186"/>
            <a:ext cx="3305530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29" y="3055734"/>
            <a:ext cx="2065784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960" y="4900980"/>
            <a:ext cx="1131259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06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7037E-7 L -0.81562 -0.419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794" y="-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Minus 23"/>
          <p:cNvSpPr/>
          <p:nvPr/>
        </p:nvSpPr>
        <p:spPr>
          <a:xfrm>
            <a:off x="2366370" y="2040936"/>
            <a:ext cx="914400" cy="914400"/>
          </a:xfrm>
          <a:prstGeom prst="mathMin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365" y="3534618"/>
            <a:ext cx="1888527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90" y="2040936"/>
            <a:ext cx="1131259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1219" y="202429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Najdi druhé nejmenší zvířátko</a:t>
            </a:r>
            <a:endParaRPr lang="cs-CZ" sz="3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224858" y="6142398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sp>
        <p:nvSpPr>
          <p:cNvPr id="25" name="Minus 24"/>
          <p:cNvSpPr/>
          <p:nvPr/>
        </p:nvSpPr>
        <p:spPr>
          <a:xfrm>
            <a:off x="4353717" y="2060622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inus 25"/>
          <p:cNvSpPr/>
          <p:nvPr/>
        </p:nvSpPr>
        <p:spPr>
          <a:xfrm>
            <a:off x="6654182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9580234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0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7348"/>
            <a:ext cx="309384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17" y="2583186"/>
            <a:ext cx="3305530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29" y="3055734"/>
            <a:ext cx="2065784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71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4.81481E-6 L -0.09062 -0.2555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31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6849" y="1773186"/>
            <a:ext cx="1888527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590" y="2040936"/>
            <a:ext cx="1131259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1219" y="155133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Kdo je na řadě teď?</a:t>
            </a:r>
            <a:endParaRPr lang="cs-CZ" sz="3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224858" y="6142398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sp>
        <p:nvSpPr>
          <p:cNvPr id="25" name="Minus 24"/>
          <p:cNvSpPr/>
          <p:nvPr/>
        </p:nvSpPr>
        <p:spPr>
          <a:xfrm>
            <a:off x="4353717" y="2060622"/>
            <a:ext cx="914400" cy="914400"/>
          </a:xfrm>
          <a:prstGeom prst="mathMin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Minus 25"/>
          <p:cNvSpPr/>
          <p:nvPr/>
        </p:nvSpPr>
        <p:spPr>
          <a:xfrm>
            <a:off x="6654182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9580234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0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7348"/>
            <a:ext cx="309384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17" y="2583186"/>
            <a:ext cx="3305530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629" y="3055734"/>
            <a:ext cx="2065784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50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22222E-6 L -0.36562 -0.2277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81" y="-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266" y="1527048"/>
            <a:ext cx="2065784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183" y="1773186"/>
            <a:ext cx="1888527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24" y="2040936"/>
            <a:ext cx="1131259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69170" y="170899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Za chvilku budeš v cíli.</a:t>
            </a:r>
            <a:endParaRPr lang="cs-CZ" sz="3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224858" y="6142398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sp>
        <p:nvSpPr>
          <p:cNvPr id="26" name="Minus 25"/>
          <p:cNvSpPr/>
          <p:nvPr/>
        </p:nvSpPr>
        <p:spPr>
          <a:xfrm>
            <a:off x="6654182" y="2040936"/>
            <a:ext cx="914400" cy="914400"/>
          </a:xfrm>
          <a:prstGeom prst="mathMin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9580234" y="2040936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0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7348"/>
            <a:ext cx="309384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17" y="2583186"/>
            <a:ext cx="3305530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91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33333E-6 L 0.47969 -0.2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-1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266" y="1527048"/>
            <a:ext cx="2065784" cy="23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183" y="1773186"/>
            <a:ext cx="1888527" cy="1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24" y="2040936"/>
            <a:ext cx="1131259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69170" y="0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Hurá, všechna zvířátka mají svůj domeček.</a:t>
            </a:r>
            <a:endParaRPr lang="cs-CZ" sz="32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10224858" y="6142398"/>
            <a:ext cx="640080" cy="237744"/>
          </a:xfrm>
        </p:spPr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sp>
        <p:nvSpPr>
          <p:cNvPr id="26" name="Minus 25"/>
          <p:cNvSpPr/>
          <p:nvPr/>
        </p:nvSpPr>
        <p:spPr>
          <a:xfrm>
            <a:off x="6654182" y="2040936"/>
            <a:ext cx="914400" cy="914400"/>
          </a:xfrm>
          <a:prstGeom prst="mathMin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9580234" y="2040936"/>
            <a:ext cx="914400" cy="914400"/>
          </a:xfrm>
          <a:prstGeom prst="mathMinu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0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712" y="1053186"/>
            <a:ext cx="3093840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417" y="2583186"/>
            <a:ext cx="3305530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944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2642E-6 -2.22222E-6 L 0.30402 -0.2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1" y="-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0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37953" y="0"/>
            <a:ext cx="9509760" cy="1088136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Teď to zkus podle skutečnosti.</a:t>
            </a:r>
            <a:endParaRPr lang="cs-CZ" sz="3200" b="1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1357877" y="6315456"/>
            <a:ext cx="7159752" cy="237744"/>
          </a:xfrm>
        </p:spPr>
        <p:txBody>
          <a:bodyPr/>
          <a:lstStyle/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sp>
        <p:nvSpPr>
          <p:cNvPr id="11" name="Minus 10"/>
          <p:cNvSpPr/>
          <p:nvPr/>
        </p:nvSpPr>
        <p:spPr>
          <a:xfrm>
            <a:off x="533400" y="1981518"/>
            <a:ext cx="914400" cy="914400"/>
          </a:xfrm>
          <a:prstGeom prst="mathMinus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Minus 12"/>
          <p:cNvSpPr/>
          <p:nvPr/>
        </p:nvSpPr>
        <p:spPr>
          <a:xfrm>
            <a:off x="2000302" y="1981518"/>
            <a:ext cx="914400" cy="914400"/>
          </a:xfrm>
          <a:prstGeom prst="mathMinus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Minus 13"/>
          <p:cNvSpPr/>
          <p:nvPr/>
        </p:nvSpPr>
        <p:spPr>
          <a:xfrm>
            <a:off x="3962398" y="1981518"/>
            <a:ext cx="914400" cy="914400"/>
          </a:xfrm>
          <a:prstGeom prst="mathMinus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inus 14"/>
          <p:cNvSpPr/>
          <p:nvPr/>
        </p:nvSpPr>
        <p:spPr>
          <a:xfrm>
            <a:off x="6477384" y="1981518"/>
            <a:ext cx="914400" cy="914400"/>
          </a:xfrm>
          <a:prstGeom prst="mathMinus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inus 15"/>
          <p:cNvSpPr/>
          <p:nvPr/>
        </p:nvSpPr>
        <p:spPr>
          <a:xfrm>
            <a:off x="9397008" y="1981518"/>
            <a:ext cx="914400" cy="914400"/>
          </a:xfrm>
          <a:prstGeom prst="mathMinus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 descr="Slon, Zvíře, Savec, Černá, Šedá, Dítě, Velké, Dlouh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06234"/>
            <a:ext cx="4147961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Sowa, Sovy, Pták, Divoký, Ptáci, Pero, Zobák, Pe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399" y="3786234"/>
            <a:ext cx="143718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Tučňák, Linux, Malé, Dítě, Pták, Zvíře, Málo, Izolovaný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859" y="3786234"/>
            <a:ext cx="2547867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Myš, Šedá, Málo, Zvíře, Roztomilý, Šťastný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7990" y="3966234"/>
            <a:ext cx="1259018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6" descr="Kráva, Mléko, Zemědělství, Zvíře, Oči, Farma, Sko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7008" y="3365784"/>
            <a:ext cx="2701411" cy="30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7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3.33333E-6 L 0.6625 -0.338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25" y="-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23125 -0.3694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1.11111E-6 L -0.32656 -0.3527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28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22031 -0.3111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16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4.44444E-6 L -0.63281 -0.3111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41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318" y="3997489"/>
            <a:ext cx="2390537" cy="2707865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27" y="353554"/>
            <a:ext cx="3009953" cy="287356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487" y="4117390"/>
            <a:ext cx="2571298" cy="2535139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260" y="704727"/>
            <a:ext cx="2513382" cy="2641321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91" y="3098802"/>
            <a:ext cx="2248843" cy="3553727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4" y="3766328"/>
            <a:ext cx="2543465" cy="2886201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406" y="514661"/>
            <a:ext cx="2633185" cy="3092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41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http://pixabay.com</a:t>
            </a: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2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PC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(pastelky, nůžky)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Děti procvičí znalosti, které pro ně budou užitečné v prostředí základní školy – posloupnosti podle kritéria velikosti.</a:t>
            </a:r>
          </a:p>
          <a:p>
            <a:r>
              <a:rPr lang="cs-CZ" dirty="0" smtClean="0"/>
              <a:t>Součástí materiálu je pracovní list, který je určený k tisku. Děti zvířátka vybarví, vystříhají a mohou je seřadit podle stejných kritérií jako při prezentaci.</a:t>
            </a:r>
          </a:p>
          <a:p>
            <a:r>
              <a:rPr lang="cs-CZ" dirty="0" smtClean="0"/>
              <a:t>Materiál vznikl v sadě („Brzy budu školákem“) s dalšími materiály.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994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 prvních čtyřech snímcích doputuje na zvýrazněné políčko po dotyku vždy nejmenší zbývající zvíře (na prvním snímku je to slon, dále pak myš, kráva, tučňák a nakonec sova). Ostatní zvířata se po dotyku zahoupou.</a:t>
            </a:r>
          </a:p>
          <a:p>
            <a:r>
              <a:rPr lang="cs-CZ" dirty="0" smtClean="0"/>
              <a:t>Na posledním snímku se zvířata posunou na správnou pozici po dotyku.</a:t>
            </a:r>
          </a:p>
          <a:p>
            <a:r>
              <a:rPr lang="cs-CZ" dirty="0" smtClean="0"/>
              <a:t>Pracovní list je určený k tisku, při prezentaci se nezobrazuje.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120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Téma: </a:t>
            </a:r>
            <a:r>
              <a:rPr lang="cs-CZ" b="1" dirty="0" smtClean="0"/>
              <a:t>BRZY BUDU ŠKOLÁKEM </a:t>
            </a:r>
          </a:p>
          <a:p>
            <a:r>
              <a:rPr lang="cs-CZ" dirty="0" smtClean="0"/>
              <a:t>Vzdělávací oblast </a:t>
            </a:r>
            <a:r>
              <a:rPr lang="cs-CZ" b="1" dirty="0" smtClean="0"/>
              <a:t>DÍTĚ A JEHO PSYCHIKA (PSYCHOLOGICKÁ)</a:t>
            </a:r>
          </a:p>
          <a:p>
            <a:r>
              <a:rPr lang="cs-CZ" dirty="0" smtClean="0"/>
              <a:t>Podoblast – </a:t>
            </a:r>
            <a:r>
              <a:rPr lang="cs-CZ" b="1" dirty="0" smtClean="0"/>
              <a:t>POZNÁVACÍ SCHOPNOSTI – Základní matematické, početní a číselné pojmy a operace</a:t>
            </a:r>
          </a:p>
          <a:p>
            <a:r>
              <a:rPr lang="cs-CZ" b="1" dirty="0" smtClean="0"/>
              <a:t>Dosažené konkretizované výstupy </a:t>
            </a:r>
            <a:r>
              <a:rPr lang="cs-CZ" dirty="0" smtClean="0"/>
              <a:t>– rozumět a používat základní pojmy označující velikost (menší/větší, nejmenší/ největší); porovnat a uspořádat předměty dle stanoveného pravidla (od nejmenšího k největšímu)</a:t>
            </a:r>
          </a:p>
          <a:p>
            <a:pPr>
              <a:buFontTx/>
              <a:buChar char="-"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153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557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386</Words>
  <Application>Microsoft Office PowerPoint</Application>
  <PresentationFormat>Širokoúhlá obrazovka</PresentationFormat>
  <Paragraphs>52</Paragraphs>
  <Slides>14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Sheer Green 16x9</vt:lpstr>
      <vt:lpstr>Brzy budu školákem</vt:lpstr>
      <vt:lpstr>Dej zvířátka do domečků od nejmenšího          k největšímu a nenech se splést skutečností. Pozor, začínáme!  </vt:lpstr>
      <vt:lpstr>Najdi druhé nejmenší zvířátko</vt:lpstr>
      <vt:lpstr>Kdo je na řadě teď?</vt:lpstr>
      <vt:lpstr>Za chvilku budeš v cíli.</vt:lpstr>
      <vt:lpstr>Hurá, všechna zvířátka mají svůj domeček.</vt:lpstr>
      <vt:lpstr>Teď to zkus podle skutečnosti.</vt:lpstr>
      <vt:lpstr>Prezentace aplikace PowerPoint</vt:lpstr>
      <vt:lpstr>Použitý zdroj obrázků</vt:lpstr>
      <vt:lpstr>Materiály, pomůcky a technické vybavení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2015-04-15T19:30:43Z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