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ppt/comments/comment5.xml" ContentType="application/vnd.openxmlformats-officedocument.presentationml.comments+xml"/>
  <Override PartName="/ppt/comments/comment6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8"/>
  </p:notesMasterIdLst>
  <p:handoutMasterIdLst>
    <p:handoutMasterId r:id="rId19"/>
  </p:handoutMasterIdLst>
  <p:sldIdLst>
    <p:sldId id="272" r:id="rId3"/>
    <p:sldId id="282" r:id="rId4"/>
    <p:sldId id="284" r:id="rId5"/>
    <p:sldId id="290" r:id="rId6"/>
    <p:sldId id="285" r:id="rId7"/>
    <p:sldId id="286" r:id="rId8"/>
    <p:sldId id="287" r:id="rId9"/>
    <p:sldId id="288" r:id="rId10"/>
    <p:sldId id="275" r:id="rId11"/>
    <p:sldId id="276" r:id="rId12"/>
    <p:sldId id="277" r:id="rId13"/>
    <p:sldId id="278" r:id="rId14"/>
    <p:sldId id="279" r:id="rId15"/>
    <p:sldId id="280" r:id="rId16"/>
    <p:sldId id="28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8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4C8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94918" autoAdjust="0"/>
  </p:normalViewPr>
  <p:slideViewPr>
    <p:cSldViewPr snapToGrid="0">
      <p:cViewPr varScale="1">
        <p:scale>
          <a:sx n="74" d="100"/>
          <a:sy n="74" d="100"/>
        </p:scale>
        <p:origin x="888" y="90"/>
      </p:cViewPr>
      <p:guideLst>
        <p:guide pos="3840"/>
        <p:guide orient="horz" pos="216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3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4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5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6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7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8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t>29. 4. 2015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t>29. 4. 2015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305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70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3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4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5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6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Mícháme barvy</a:t>
            </a:r>
            <a:endParaRPr lang="cs-CZ" sz="36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dirty="0" smtClean="0"/>
              <a:t>vnímání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859971" y="783771"/>
            <a:ext cx="77506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Jaká vznikne barva smícháním...?</a:t>
            </a:r>
            <a:endParaRPr lang="cs-CZ" sz="3600" dirty="0"/>
          </a:p>
        </p:txBody>
      </p:sp>
      <p:sp>
        <p:nvSpPr>
          <p:cNvPr id="5" name="Mrak 4"/>
          <p:cNvSpPr/>
          <p:nvPr/>
        </p:nvSpPr>
        <p:spPr>
          <a:xfrm>
            <a:off x="590323" y="2154047"/>
            <a:ext cx="1924277" cy="1663474"/>
          </a:xfrm>
          <a:prstGeom prst="cloud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091543" y="2148566"/>
            <a:ext cx="111034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/>
              <a:t>+</a:t>
            </a:r>
            <a:endParaRPr lang="cs-CZ" sz="9600" dirty="0"/>
          </a:p>
        </p:txBody>
      </p:sp>
      <p:sp>
        <p:nvSpPr>
          <p:cNvPr id="7" name="Mrak 6"/>
          <p:cNvSpPr/>
          <p:nvPr/>
        </p:nvSpPr>
        <p:spPr>
          <a:xfrm>
            <a:off x="4349881" y="2200955"/>
            <a:ext cx="1956934" cy="1616566"/>
          </a:xfrm>
          <a:prstGeom prst="cloud">
            <a:avLst/>
          </a:prstGeom>
          <a:solidFill>
            <a:srgbClr val="C00000"/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11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11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6858000" y="2148566"/>
            <a:ext cx="19920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/>
              <a:t>=</a:t>
            </a:r>
            <a:endParaRPr lang="cs-CZ" sz="9600" dirty="0"/>
          </a:p>
        </p:txBody>
      </p:sp>
      <p:sp>
        <p:nvSpPr>
          <p:cNvPr id="11" name="Mrak 10"/>
          <p:cNvSpPr/>
          <p:nvPr/>
        </p:nvSpPr>
        <p:spPr>
          <a:xfrm>
            <a:off x="8367128" y="2200955"/>
            <a:ext cx="2068286" cy="1616566"/>
          </a:xfrm>
          <a:prstGeom prst="cloud">
            <a:avLst/>
          </a:prstGeom>
          <a:solidFill>
            <a:schemeClr val="accent2"/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11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11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019421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859971" y="783771"/>
            <a:ext cx="77506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Jaká vznikne barva smícháním...?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76601" y="2059099"/>
            <a:ext cx="111034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/>
              <a:t>+</a:t>
            </a:r>
            <a:endParaRPr lang="cs-CZ" sz="96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966857" y="2054983"/>
            <a:ext cx="19920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/>
              <a:t>=</a:t>
            </a:r>
            <a:endParaRPr lang="cs-CZ" sz="9600" dirty="0"/>
          </a:p>
        </p:txBody>
      </p:sp>
      <p:sp>
        <p:nvSpPr>
          <p:cNvPr id="9" name="Mrak 8"/>
          <p:cNvSpPr/>
          <p:nvPr/>
        </p:nvSpPr>
        <p:spPr>
          <a:xfrm>
            <a:off x="1003979" y="2065904"/>
            <a:ext cx="2044020" cy="1398135"/>
          </a:xfrm>
          <a:prstGeom prst="cloud">
            <a:avLst/>
          </a:prstGeom>
          <a:solidFill>
            <a:srgbClr val="C00000"/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11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11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10" name="Mrak 9"/>
          <p:cNvSpPr/>
          <p:nvPr/>
        </p:nvSpPr>
        <p:spPr>
          <a:xfrm>
            <a:off x="4512580" y="2065905"/>
            <a:ext cx="2007963" cy="1398134"/>
          </a:xfrm>
          <a:prstGeom prst="cloud">
            <a:avLst/>
          </a:prstGeom>
          <a:solidFill>
            <a:srgbClr val="0070C0"/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/>
              <a:t> 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/>
              <a:t> </a:t>
            </a:r>
          </a:p>
        </p:txBody>
      </p:sp>
      <p:sp>
        <p:nvSpPr>
          <p:cNvPr id="12" name="Mrak 11"/>
          <p:cNvSpPr/>
          <p:nvPr/>
        </p:nvSpPr>
        <p:spPr>
          <a:xfrm>
            <a:off x="8479970" y="2065904"/>
            <a:ext cx="1937659" cy="1398135"/>
          </a:xfrm>
          <a:prstGeom prst="cloud">
            <a:avLst/>
          </a:prstGeom>
          <a:solidFill>
            <a:srgbClr val="7030A0"/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11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11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958479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859971" y="783771"/>
            <a:ext cx="77506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Jaká vznikne barva smícháním...?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16284" y="2148566"/>
            <a:ext cx="111034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/>
              <a:t>+</a:t>
            </a:r>
            <a:endParaRPr lang="cs-CZ" sz="9600" dirty="0"/>
          </a:p>
        </p:txBody>
      </p:sp>
      <p:sp>
        <p:nvSpPr>
          <p:cNvPr id="7" name="Mrak 6"/>
          <p:cNvSpPr/>
          <p:nvPr/>
        </p:nvSpPr>
        <p:spPr>
          <a:xfrm>
            <a:off x="858725" y="2322021"/>
            <a:ext cx="1956934" cy="1616566"/>
          </a:xfrm>
          <a:prstGeom prst="cloud">
            <a:avLst/>
          </a:prstGeom>
          <a:solidFill>
            <a:srgbClr val="C00000"/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11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11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6858000" y="2148566"/>
            <a:ext cx="19920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/>
              <a:t>=</a:t>
            </a:r>
            <a:endParaRPr lang="cs-CZ" sz="9600" dirty="0"/>
          </a:p>
        </p:txBody>
      </p:sp>
      <p:sp>
        <p:nvSpPr>
          <p:cNvPr id="9" name="Mrak 8"/>
          <p:cNvSpPr/>
          <p:nvPr/>
        </p:nvSpPr>
        <p:spPr>
          <a:xfrm>
            <a:off x="4547735" y="2322021"/>
            <a:ext cx="1983694" cy="1507709"/>
          </a:xfrm>
          <a:prstGeom prst="cloud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11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11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10" name="Mrak 9"/>
          <p:cNvSpPr/>
          <p:nvPr/>
        </p:nvSpPr>
        <p:spPr>
          <a:xfrm>
            <a:off x="8536894" y="2322021"/>
            <a:ext cx="2022249" cy="1507710"/>
          </a:xfrm>
          <a:prstGeom prst="cloud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11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11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036383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859971" y="783771"/>
            <a:ext cx="77506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Jaká vznikne barva smícháním...?</a:t>
            </a:r>
            <a:endParaRPr lang="cs-CZ" sz="3600" dirty="0"/>
          </a:p>
        </p:txBody>
      </p:sp>
      <p:sp>
        <p:nvSpPr>
          <p:cNvPr id="5" name="Mrak 4"/>
          <p:cNvSpPr/>
          <p:nvPr/>
        </p:nvSpPr>
        <p:spPr>
          <a:xfrm>
            <a:off x="590323" y="2154047"/>
            <a:ext cx="1924277" cy="1663474"/>
          </a:xfrm>
          <a:prstGeom prst="cloud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091543" y="2148566"/>
            <a:ext cx="111034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/>
              <a:t>+</a:t>
            </a:r>
            <a:endParaRPr lang="cs-CZ" sz="96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858000" y="2148566"/>
            <a:ext cx="19920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/>
              <a:t>=</a:t>
            </a:r>
            <a:endParaRPr lang="cs-CZ" sz="9600" dirty="0"/>
          </a:p>
        </p:txBody>
      </p:sp>
      <p:sp>
        <p:nvSpPr>
          <p:cNvPr id="9" name="Mrak 8"/>
          <p:cNvSpPr/>
          <p:nvPr/>
        </p:nvSpPr>
        <p:spPr>
          <a:xfrm>
            <a:off x="4335008" y="2299985"/>
            <a:ext cx="2098449" cy="1517536"/>
          </a:xfrm>
          <a:prstGeom prst="cloud">
            <a:avLst/>
          </a:prstGeom>
          <a:solidFill>
            <a:srgbClr val="0070C0"/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10" name="Mrak 9"/>
          <p:cNvSpPr/>
          <p:nvPr/>
        </p:nvSpPr>
        <p:spPr>
          <a:xfrm>
            <a:off x="8236584" y="2151306"/>
            <a:ext cx="2076089" cy="1668955"/>
          </a:xfrm>
          <a:prstGeom prst="cloud">
            <a:avLst/>
          </a:prstGeom>
          <a:solidFill>
            <a:srgbClr val="92D050"/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11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11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078502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859971" y="783771"/>
            <a:ext cx="77506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Jaká vznikne barva smícháním...?</a:t>
            </a:r>
            <a:endParaRPr lang="cs-CZ" sz="3600" dirty="0"/>
          </a:p>
        </p:txBody>
      </p:sp>
      <p:sp>
        <p:nvSpPr>
          <p:cNvPr id="5" name="Mrak 4"/>
          <p:cNvSpPr/>
          <p:nvPr/>
        </p:nvSpPr>
        <p:spPr>
          <a:xfrm>
            <a:off x="590323" y="2154047"/>
            <a:ext cx="1924277" cy="1663474"/>
          </a:xfrm>
          <a:prstGeom prst="cloud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110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cs-CZ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091543" y="2148566"/>
            <a:ext cx="111034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/>
              <a:t>+</a:t>
            </a:r>
            <a:endParaRPr lang="cs-CZ" sz="9600" dirty="0"/>
          </a:p>
        </p:txBody>
      </p:sp>
      <p:sp>
        <p:nvSpPr>
          <p:cNvPr id="7" name="Mrak 6"/>
          <p:cNvSpPr/>
          <p:nvPr/>
        </p:nvSpPr>
        <p:spPr>
          <a:xfrm>
            <a:off x="4349881" y="2200955"/>
            <a:ext cx="1956934" cy="1616566"/>
          </a:xfrm>
          <a:prstGeom prst="cloud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6858000" y="2148566"/>
            <a:ext cx="19920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/>
              <a:t>=</a:t>
            </a:r>
            <a:endParaRPr lang="cs-CZ" sz="9600" dirty="0"/>
          </a:p>
        </p:txBody>
      </p:sp>
      <p:sp>
        <p:nvSpPr>
          <p:cNvPr id="11" name="Mrak 10"/>
          <p:cNvSpPr/>
          <p:nvPr/>
        </p:nvSpPr>
        <p:spPr>
          <a:xfrm>
            <a:off x="8367128" y="2200955"/>
            <a:ext cx="2068286" cy="1616566"/>
          </a:xfrm>
          <a:prstGeom prst="cloud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11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11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49941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859971" y="783771"/>
            <a:ext cx="77506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Jaká vznikne barva smícháním...?</a:t>
            </a:r>
            <a:endParaRPr lang="cs-CZ" sz="3600" dirty="0"/>
          </a:p>
        </p:txBody>
      </p:sp>
      <p:sp>
        <p:nvSpPr>
          <p:cNvPr id="5" name="Mrak 4"/>
          <p:cNvSpPr/>
          <p:nvPr/>
        </p:nvSpPr>
        <p:spPr>
          <a:xfrm>
            <a:off x="590323" y="2154047"/>
            <a:ext cx="1924277" cy="1663474"/>
          </a:xfrm>
          <a:prstGeom prst="cloud">
            <a:avLst/>
          </a:prstGeom>
          <a:solidFill>
            <a:srgbClr val="92D050"/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091543" y="2148566"/>
            <a:ext cx="111034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/>
              <a:t>+</a:t>
            </a:r>
            <a:endParaRPr lang="cs-CZ" sz="9600" dirty="0"/>
          </a:p>
        </p:txBody>
      </p:sp>
      <p:sp>
        <p:nvSpPr>
          <p:cNvPr id="7" name="Mrak 6"/>
          <p:cNvSpPr/>
          <p:nvPr/>
        </p:nvSpPr>
        <p:spPr>
          <a:xfrm>
            <a:off x="4349881" y="2200955"/>
            <a:ext cx="1956934" cy="1616566"/>
          </a:xfrm>
          <a:prstGeom prst="cloud">
            <a:avLst/>
          </a:prstGeom>
          <a:solidFill>
            <a:srgbClr val="C00000"/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11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11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6858000" y="2148566"/>
            <a:ext cx="19920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/>
              <a:t>=</a:t>
            </a:r>
            <a:endParaRPr lang="cs-CZ" sz="9600" dirty="0"/>
          </a:p>
        </p:txBody>
      </p:sp>
      <p:sp>
        <p:nvSpPr>
          <p:cNvPr id="11" name="Mrak 10"/>
          <p:cNvSpPr/>
          <p:nvPr/>
        </p:nvSpPr>
        <p:spPr>
          <a:xfrm>
            <a:off x="8367128" y="2200955"/>
            <a:ext cx="2068286" cy="1616566"/>
          </a:xfrm>
          <a:prstGeom prst="cloud">
            <a:avLst/>
          </a:prstGeom>
          <a:solidFill>
            <a:schemeClr val="accent4">
              <a:lumMod val="50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11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11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808392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859971" y="783771"/>
            <a:ext cx="77506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Jaká vznikne barva smícháním...?</a:t>
            </a:r>
            <a:endParaRPr lang="cs-CZ" sz="3600" dirty="0"/>
          </a:p>
        </p:txBody>
      </p:sp>
      <p:sp>
        <p:nvSpPr>
          <p:cNvPr id="5" name="Mrak 4"/>
          <p:cNvSpPr/>
          <p:nvPr/>
        </p:nvSpPr>
        <p:spPr>
          <a:xfrm>
            <a:off x="590323" y="2154047"/>
            <a:ext cx="1924277" cy="1663474"/>
          </a:xfrm>
          <a:prstGeom prst="cloud">
            <a:avLst/>
          </a:prstGeom>
          <a:solidFill>
            <a:srgbClr val="002060"/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091543" y="2148566"/>
            <a:ext cx="111034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/>
              <a:t>+</a:t>
            </a:r>
            <a:endParaRPr lang="cs-CZ" sz="9600" dirty="0"/>
          </a:p>
        </p:txBody>
      </p:sp>
      <p:sp>
        <p:nvSpPr>
          <p:cNvPr id="7" name="Mrak 6"/>
          <p:cNvSpPr/>
          <p:nvPr/>
        </p:nvSpPr>
        <p:spPr>
          <a:xfrm>
            <a:off x="4349881" y="2200955"/>
            <a:ext cx="1956934" cy="1616566"/>
          </a:xfrm>
          <a:prstGeom prst="cloud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11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11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6858000" y="2148566"/>
            <a:ext cx="19920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/>
              <a:t>=</a:t>
            </a:r>
            <a:endParaRPr lang="cs-CZ" sz="9600" dirty="0"/>
          </a:p>
        </p:txBody>
      </p:sp>
      <p:sp>
        <p:nvSpPr>
          <p:cNvPr id="11" name="Mrak 10"/>
          <p:cNvSpPr/>
          <p:nvPr/>
        </p:nvSpPr>
        <p:spPr>
          <a:xfrm>
            <a:off x="8367128" y="2200955"/>
            <a:ext cx="2068286" cy="1616566"/>
          </a:xfrm>
          <a:prstGeom prst="cloud">
            <a:avLst/>
          </a:prstGeom>
          <a:solidFill>
            <a:srgbClr val="A4C8FE"/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11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sz="11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419940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30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(vnímání)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Učíme se míchat barvy</a:t>
            </a:r>
          </a:p>
          <a:p>
            <a:r>
              <a:rPr lang="cs-CZ" b="1" dirty="0" smtClean="0"/>
              <a:t>Očekávání </a:t>
            </a:r>
            <a:r>
              <a:rPr lang="cs-CZ" b="1" dirty="0"/>
              <a:t>a cíle</a:t>
            </a:r>
          </a:p>
          <a:p>
            <a:r>
              <a:rPr lang="cs-CZ" dirty="0" smtClean="0"/>
              <a:t>Děti pochopí, jak funguje míchání barev.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Materiál slouží jako pomůcka k praktickému cvičení – míchání barev. Děti se nejprve snaží odhadnout, jaká barva vznikne, poté si ji prakticky namíchají. Tento materiál slouží jako kontrola správnosti výsledku.</a:t>
            </a:r>
          </a:p>
          <a:p>
            <a:r>
              <a:rPr lang="cs-CZ" dirty="0" smtClean="0"/>
              <a:t>Kliknutím na snímek se objeví výsledná barva.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08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Děti přikládají na magnetickou tabulku barevné odstíny a snaží se odhadnout výslednou barvu.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8622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Rozlišit tvary předmětů, základní geometrické tvary, základní barvy (červená, modrá, žlutá), barvy složené (oranžová, zelená, fialová), další barevné kvality (odstíny aj.) a vlastnosti objektů např. lesk, hladkost a jiné specifické znaky </a:t>
            </a:r>
          </a:p>
          <a:p>
            <a:pPr marL="45720" indent="0">
              <a:buNone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15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344</Words>
  <Application>Microsoft Office PowerPoint</Application>
  <PresentationFormat>Širokoúhlá obrazovka</PresentationFormat>
  <Paragraphs>110</Paragraphs>
  <Slides>15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20" baseType="lpstr">
      <vt:lpstr>Arial</vt:lpstr>
      <vt:lpstr>Calibri</vt:lpstr>
      <vt:lpstr>Century Gothic</vt:lpstr>
      <vt:lpstr>Times New Roman</vt:lpstr>
      <vt:lpstr>Sheer Green 16x9</vt:lpstr>
      <vt:lpstr>Mícháme barvy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odkazy</vt:lpstr>
      <vt:lpstr>Metodický pokyn Integrovaný blok: (vnímání)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2015-04-29T06:23:22Z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