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1"/>
  </p:notesMasterIdLst>
  <p:handoutMasterIdLst>
    <p:handoutMasterId r:id="rId22"/>
  </p:handoutMasterIdLst>
  <p:sldIdLst>
    <p:sldId id="272" r:id="rId3"/>
    <p:sldId id="294" r:id="rId4"/>
    <p:sldId id="292" r:id="rId5"/>
    <p:sldId id="284" r:id="rId6"/>
    <p:sldId id="293" r:id="rId7"/>
    <p:sldId id="286" r:id="rId8"/>
    <p:sldId id="287" r:id="rId9"/>
    <p:sldId id="288" r:id="rId10"/>
    <p:sldId id="289" r:id="rId11"/>
    <p:sldId id="296" r:id="rId12"/>
    <p:sldId id="283" r:id="rId13"/>
    <p:sldId id="291" r:id="rId14"/>
    <p:sldId id="275" r:id="rId15"/>
    <p:sldId id="276" r:id="rId16"/>
    <p:sldId id="277" r:id="rId17"/>
    <p:sldId id="278" r:id="rId18"/>
    <p:sldId id="280" r:id="rId19"/>
    <p:sldId id="28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7353" autoAdjust="0"/>
    <p:restoredTop sz="89427" autoAdjust="0"/>
  </p:normalViewPr>
  <p:slideViewPr>
    <p:cSldViewPr snapToGrid="0">
      <p:cViewPr varScale="1">
        <p:scale>
          <a:sx n="65" d="100"/>
          <a:sy n="65" d="100"/>
        </p:scale>
        <p:origin x="-1242" y="-10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4. 5. 2015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4. 5. 2015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 zimě jabloň odpočívá</a:t>
            </a:r>
            <a:r>
              <a:rPr lang="cs-CZ" baseline="0" dirty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39725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</a:t>
            </a:r>
            <a:r>
              <a:rPr lang="cs-CZ" baseline="0" dirty="0" smtClean="0"/>
              <a:t> </a:t>
            </a:r>
            <a:r>
              <a:rPr lang="cs-CZ" baseline="0" dirty="0"/>
              <a:t>jaře začnou na</a:t>
            </a:r>
            <a:r>
              <a:rPr lang="cs-CZ" baseline="0" dirty="0" smtClean="0"/>
              <a:t> jabloni </a:t>
            </a:r>
            <a:r>
              <a:rPr lang="cs-CZ" baseline="0" dirty="0"/>
              <a:t>rašit </a:t>
            </a:r>
            <a:r>
              <a:rPr lang="cs-CZ" baseline="0" dirty="0" smtClean="0"/>
              <a:t>pupeny.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84966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Po čase </a:t>
            </a:r>
            <a:r>
              <a:rPr lang="cs-CZ" baseline="0" dirty="0"/>
              <a:t>začíná jabloň kvést.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2406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350" dirty="0"/>
              <a:t>Jabloň kvete. Přiletí včely a květy opylují</a:t>
            </a:r>
            <a:r>
              <a:rPr lang="cs-CZ" sz="1350" baseline="0" dirty="0"/>
              <a:t>.</a:t>
            </a:r>
            <a:endParaRPr lang="cs-CZ" sz="135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22930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Z opylovaného květu začíná růst jablíčko.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16621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Jablíčko pomalu roste a dozrává</a:t>
            </a:r>
            <a:r>
              <a:rPr lang="cs-CZ" baseline="0" dirty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00843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Jablíčko dozrálo. V létě </a:t>
            </a:r>
            <a:r>
              <a:rPr lang="pl-PL" dirty="0"/>
              <a:t>nebo na podzim si již můžeme </a:t>
            </a:r>
            <a:r>
              <a:rPr lang="cs-CZ" dirty="0"/>
              <a:t>jablíčko utrhnout.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27120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Utržené jablíčko </a:t>
            </a:r>
            <a:r>
              <a:rPr lang="cs-CZ" dirty="0" smtClean="0"/>
              <a:t>umyjeme </a:t>
            </a:r>
            <a:r>
              <a:rPr lang="cs-CZ" baseline="0" dirty="0"/>
              <a:t>a můžeme ho sníst.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57696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A kde se vzala jabloň? Vyrostla třeba právě z tohoto malého jadérka</a:t>
            </a:r>
            <a:r>
              <a:rPr lang="cs-CZ" baseline="0" dirty="0"/>
              <a:t>. </a:t>
            </a:r>
            <a:br>
              <a:rPr lang="cs-CZ" baseline="0" dirty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21835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l-PL" dirty="0"/>
              <a:t>Seřaďte obrázky tak, jak jdou za sebou.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73145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95525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9057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04334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01511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47327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920020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9089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>
              <a:spcBef>
                <a:spcPts val="0"/>
              </a:spcBef>
            </a:pPr>
            <a:r>
              <a:rPr lang="cs-CZ" sz="3600" dirty="0" smtClean="0"/>
              <a:t>Kde </a:t>
            </a:r>
            <a:r>
              <a:rPr lang="cs-CZ" sz="3600" dirty="0"/>
              <a:t>se vzalo jablíčko</a:t>
            </a:r>
            <a:r>
              <a:rPr lang="cs-CZ" sz="3600" dirty="0" smtClean="0"/>
              <a:t>?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Pozornost, soustředěnost,</a:t>
            </a:r>
            <a:r>
              <a:rPr lang="cs-CZ" sz="2400" b="0" i="0" dirty="0" smtClean="0"/>
              <a:t> </a:t>
            </a:r>
            <a:r>
              <a:rPr lang="cs-CZ" sz="2400" b="0" i="0" baseline="0" dirty="0" smtClean="0"/>
              <a:t>paměť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 descr="road-277735_128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1358" y="468569"/>
            <a:ext cx="10196803" cy="574467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318442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plant-103614_128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4603" y="462985"/>
            <a:ext cx="8008572" cy="602830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65596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87252" y="277320"/>
            <a:ext cx="9387335" cy="625499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bee-251665_1280 (1)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9585" y="428439"/>
            <a:ext cx="9007556" cy="602082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103493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44152" y="458464"/>
            <a:ext cx="8010866" cy="600914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992962" y="396123"/>
            <a:ext cx="8312594" cy="600212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28527" y="366713"/>
            <a:ext cx="8223536" cy="616804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19436" y="295233"/>
            <a:ext cx="8432515" cy="632399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Obrázek13.png"/>
          <p:cNvPicPr>
            <a:picLocks noChangeAspect="1"/>
          </p:cNvPicPr>
          <p:nvPr/>
        </p:nvPicPr>
        <p:blipFill>
          <a:blip r:embed="rId3"/>
          <a:srcRect l="21912" t="5412" r="20181" b="6739"/>
          <a:stretch>
            <a:fillRect/>
          </a:stretch>
        </p:blipFill>
        <p:spPr>
          <a:xfrm>
            <a:off x="2561845" y="-69849"/>
            <a:ext cx="6737422" cy="6803919"/>
          </a:xfrm>
          <a:prstGeom prst="rect">
            <a:avLst/>
          </a:prstGeom>
        </p:spPr>
      </p:pic>
      <p:cxnSp>
        <p:nvCxnSpPr>
          <p:cNvPr id="5" name="Přímá spojnice se šipkou 4"/>
          <p:cNvCxnSpPr/>
          <p:nvPr/>
        </p:nvCxnSpPr>
        <p:spPr>
          <a:xfrm flipH="1">
            <a:off x="6812164" y="2072549"/>
            <a:ext cx="1572140" cy="1290097"/>
          </a:xfrm>
          <a:prstGeom prst="straightConnector1">
            <a:avLst/>
          </a:prstGeom>
          <a:ln w="57150">
            <a:headEnd type="none"/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69147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07831" y="4866438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 descr="road-277735_1280.jpg"/>
          <p:cNvPicPr>
            <a:picLocks noChangeAspect="1"/>
          </p:cNvPicPr>
          <p:nvPr/>
        </p:nvPicPr>
        <p:blipFill>
          <a:blip r:embed="rId3" cstate="print"/>
          <a:srcRect l="12285" r="15901"/>
          <a:stretch>
            <a:fillRect/>
          </a:stretch>
        </p:blipFill>
        <p:spPr>
          <a:xfrm>
            <a:off x="6262838" y="726674"/>
            <a:ext cx="2627571" cy="206132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" name="Obrázek 2" descr="plant-103614_1280.jpg"/>
          <p:cNvPicPr>
            <a:picLocks noChangeAspect="1"/>
          </p:cNvPicPr>
          <p:nvPr/>
        </p:nvPicPr>
        <p:blipFill>
          <a:blip r:embed="rId4" cstate="print"/>
          <a:srcRect l="-12" r="4424"/>
          <a:stretch>
            <a:fillRect/>
          </a:stretch>
        </p:blipFill>
        <p:spPr>
          <a:xfrm>
            <a:off x="9143638" y="726674"/>
            <a:ext cx="2622160" cy="2057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7" name="Obrázek 16" descr="flower-577446_1280.jpg"/>
          <p:cNvPicPr>
            <a:picLocks noChangeAspect="1"/>
          </p:cNvPicPr>
          <p:nvPr/>
        </p:nvPicPr>
        <p:blipFill>
          <a:blip r:embed="rId5" cstate="print"/>
          <a:srcRect l="9348" r="4274"/>
          <a:stretch>
            <a:fillRect/>
          </a:stretch>
        </p:blipFill>
        <p:spPr>
          <a:xfrm>
            <a:off x="359705" y="726674"/>
            <a:ext cx="2653473" cy="204544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8" name="Obrázek 17" descr="apple-blossom-330526_1280.jpg"/>
          <p:cNvPicPr>
            <a:picLocks noChangeAspect="1"/>
          </p:cNvPicPr>
          <p:nvPr/>
        </p:nvPicPr>
        <p:blipFill>
          <a:blip r:embed="rId6" cstate="print"/>
          <a:srcRect t="-83" b="39198"/>
          <a:stretch>
            <a:fillRect/>
          </a:stretch>
        </p:blipFill>
        <p:spPr>
          <a:xfrm>
            <a:off x="9201778" y="3745545"/>
            <a:ext cx="2743200" cy="20781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9" name="Obrázek 18" descr="apple-blossom-330526_1280.jpg"/>
          <p:cNvPicPr>
            <a:picLocks noChangeAspect="1"/>
          </p:cNvPicPr>
          <p:nvPr/>
        </p:nvPicPr>
        <p:blipFill>
          <a:blip r:embed="rId6" cstate="print"/>
          <a:srcRect t="-83" b="39198"/>
          <a:stretch>
            <a:fillRect/>
          </a:stretch>
        </p:blipFill>
        <p:spPr>
          <a:xfrm>
            <a:off x="3266408" y="726674"/>
            <a:ext cx="2743200" cy="20781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0" name="Obrázek 19" descr="road-277735_1280.jpg"/>
          <p:cNvPicPr>
            <a:picLocks noChangeAspect="1"/>
          </p:cNvPicPr>
          <p:nvPr/>
        </p:nvPicPr>
        <p:blipFill>
          <a:blip r:embed="rId3" cstate="print"/>
          <a:srcRect l="12285" r="15901"/>
          <a:stretch>
            <a:fillRect/>
          </a:stretch>
        </p:blipFill>
        <p:spPr>
          <a:xfrm>
            <a:off x="429709" y="3749304"/>
            <a:ext cx="2627571" cy="206132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1" name="Obrázek 20" descr="plant-103614_1280.jpg"/>
          <p:cNvPicPr>
            <a:picLocks noChangeAspect="1"/>
          </p:cNvPicPr>
          <p:nvPr/>
        </p:nvPicPr>
        <p:blipFill>
          <a:blip r:embed="rId4" cstate="print"/>
          <a:srcRect l="-12" r="4424"/>
          <a:stretch>
            <a:fillRect/>
          </a:stretch>
        </p:blipFill>
        <p:spPr>
          <a:xfrm>
            <a:off x="3309703" y="3744783"/>
            <a:ext cx="2622160" cy="2057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2" name="Obrázek 21" descr="flower-577446_1280.jpg"/>
          <p:cNvPicPr>
            <a:picLocks noChangeAspect="1"/>
          </p:cNvPicPr>
          <p:nvPr/>
        </p:nvPicPr>
        <p:blipFill>
          <a:blip r:embed="rId5" cstate="print"/>
          <a:srcRect l="9348" r="4274"/>
          <a:stretch>
            <a:fillRect/>
          </a:stretch>
        </p:blipFill>
        <p:spPr>
          <a:xfrm>
            <a:off x="6238162" y="3730405"/>
            <a:ext cx="2653473" cy="204544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4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4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apple-370641_1280.jpg"/>
          <p:cNvPicPr>
            <a:picLocks noChangeAspect="1"/>
          </p:cNvPicPr>
          <p:nvPr/>
        </p:nvPicPr>
        <p:blipFill>
          <a:blip r:embed="rId3" cstate="print"/>
          <a:srcRect t="-16" b="4666"/>
          <a:stretch>
            <a:fillRect/>
          </a:stretch>
        </p:blipFill>
        <p:spPr>
          <a:xfrm>
            <a:off x="9338295" y="689097"/>
            <a:ext cx="2853705" cy="204395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" name="Obrázek 1" descr="apple-21073_640.jpg"/>
          <p:cNvPicPr>
            <a:picLocks noChangeAspect="1"/>
          </p:cNvPicPr>
          <p:nvPr/>
        </p:nvPicPr>
        <p:blipFill>
          <a:blip r:embed="rId4"/>
          <a:srcRect l="4224" r="-11"/>
          <a:stretch>
            <a:fillRect/>
          </a:stretch>
        </p:blipFill>
        <p:spPr>
          <a:xfrm flipH="1">
            <a:off x="361314" y="689097"/>
            <a:ext cx="2756115" cy="207654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" name="Obrázek 2" descr="apple-212511_128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362251" y="689097"/>
            <a:ext cx="2743200" cy="2057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Obrázek 8" descr="apple-181193_128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350273" y="689097"/>
            <a:ext cx="2743200" cy="2057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Obrázek 9" descr="apple-370641_1280.jpg"/>
          <p:cNvPicPr>
            <a:picLocks noChangeAspect="1"/>
          </p:cNvPicPr>
          <p:nvPr/>
        </p:nvPicPr>
        <p:blipFill>
          <a:blip r:embed="rId3" cstate="print"/>
          <a:srcRect t="-16" b="4666"/>
          <a:stretch>
            <a:fillRect/>
          </a:stretch>
        </p:blipFill>
        <p:spPr>
          <a:xfrm>
            <a:off x="191442" y="3783698"/>
            <a:ext cx="2853705" cy="204395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1" name="Obrázek 10" descr="apple-21073_640.jpg"/>
          <p:cNvPicPr>
            <a:picLocks noChangeAspect="1"/>
          </p:cNvPicPr>
          <p:nvPr/>
        </p:nvPicPr>
        <p:blipFill>
          <a:blip r:embed="rId4"/>
          <a:srcRect l="4224" r="-11"/>
          <a:stretch>
            <a:fillRect/>
          </a:stretch>
        </p:blipFill>
        <p:spPr>
          <a:xfrm flipH="1">
            <a:off x="3278052" y="3750422"/>
            <a:ext cx="2756115" cy="207654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Obrázek 11" descr="apple-212511_128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75622" y="3789033"/>
            <a:ext cx="2743200" cy="2057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3" name="Obrázek 12" descr="apple-181193_128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312021" y="3764799"/>
            <a:ext cx="2743200" cy="2057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754950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4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4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/>
              <a:t>Obrázky:</a:t>
            </a:r>
          </a:p>
          <a:p>
            <a:r>
              <a:rPr lang="cs-CZ" dirty="0"/>
              <a:t>snímek 2: </a:t>
            </a:r>
            <a:r>
              <a:rPr lang="cs-CZ" dirty="0">
                <a:latin typeface="Century Gothic" charset="0"/>
              </a:rPr>
              <a:t>SCHUÉ, Holger. </a:t>
            </a:r>
            <a:r>
              <a:rPr lang="cs-CZ" i="1" dirty="0">
                <a:latin typeface="Century Gothic" charset="0"/>
              </a:rPr>
              <a:t>pixabay.com</a:t>
            </a:r>
            <a:r>
              <a:rPr lang="cs-CZ" dirty="0">
                <a:latin typeface="Century Gothic" charset="0"/>
              </a:rPr>
              <a:t> [online]. [cit. 28.2.2015]. Dostupný na WWW: http://pixabay.com/cs/silnice-strom-p%C5%99%C3%ADrody-pupen-zimn%C3%AD-277735/ </a:t>
            </a:r>
          </a:p>
          <a:p>
            <a:r>
              <a:rPr lang="cs-CZ" dirty="0"/>
              <a:t>snímek 3: </a:t>
            </a:r>
            <a:r>
              <a:rPr lang="cs-CZ" dirty="0">
                <a:latin typeface="Century Gothic" charset="0"/>
              </a:rPr>
              <a:t>PIRCHER, Florian. </a:t>
            </a:r>
            <a:r>
              <a:rPr lang="cs-CZ" i="1" dirty="0">
                <a:latin typeface="Century Gothic" charset="0"/>
              </a:rPr>
              <a:t>pixabay.com</a:t>
            </a:r>
            <a:r>
              <a:rPr lang="cs-CZ" dirty="0">
                <a:latin typeface="Century Gothic" charset="0"/>
              </a:rPr>
              <a:t> [online]. [cit. 28.2.2015]. Dostupný na WWW: http://pixabay.com/cs/rostlin-p%C5%99%C3%ADrody-zelen%C3%A1-pupen-b%C3%ADl%C3%A1-103614/ </a:t>
            </a:r>
          </a:p>
          <a:p>
            <a:r>
              <a:rPr lang="cs-CZ" dirty="0"/>
              <a:t>snímek 4: </a:t>
            </a:r>
            <a:r>
              <a:rPr lang="pt-BR" dirty="0">
                <a:latin typeface="Century Gothic" charset="0"/>
              </a:rPr>
              <a:t>N, Andreas. </a:t>
            </a:r>
            <a:r>
              <a:rPr lang="pt-BR" i="1" dirty="0">
                <a:latin typeface="Century Gothic" charset="0"/>
              </a:rPr>
              <a:t>pixabay.com</a:t>
            </a:r>
            <a:r>
              <a:rPr lang="pt-BR" dirty="0">
                <a:latin typeface="Century Gothic" charset="0"/>
              </a:rPr>
              <a:t> [online]. [cit. 28.2.2015]. Dostupný na WWW: http://pixabay.com/cs/kv%C4%9Btina-makro-jablo%C5%88-zahrada-577446/ </a:t>
            </a:r>
            <a:endParaRPr lang="cs-CZ" dirty="0">
              <a:latin typeface="Century Gothic" charset="0"/>
            </a:endParaRPr>
          </a:p>
          <a:p>
            <a:r>
              <a:rPr lang="cs-CZ" dirty="0"/>
              <a:t>snímek 5: </a:t>
            </a:r>
            <a:r>
              <a:rPr lang="cs-CZ" dirty="0">
                <a:latin typeface="Century Gothic" charset="0"/>
              </a:rPr>
              <a:t>JACOBS, Uwe. </a:t>
            </a:r>
            <a:r>
              <a:rPr lang="cs-CZ" i="1" dirty="0">
                <a:latin typeface="Century Gothic" charset="0"/>
              </a:rPr>
              <a:t>pixabay.com</a:t>
            </a:r>
            <a:r>
              <a:rPr lang="cs-CZ" dirty="0">
                <a:latin typeface="Century Gothic" charset="0"/>
              </a:rPr>
              <a:t> [online]. [cit. 28.2.2015]. Dostupný na WWW: http://pixabay.com/cs/v%C4%8Dela-kv%C4%9Btina-makro-hmyz-rostlin-251665/ </a:t>
            </a:r>
          </a:p>
          <a:p>
            <a:r>
              <a:rPr lang="cs-CZ" dirty="0"/>
              <a:t>snímek 6: </a:t>
            </a:r>
            <a:r>
              <a:rPr lang="cs-CZ" dirty="0">
                <a:latin typeface="Century Gothic" charset="0"/>
              </a:rPr>
              <a:t>NEUVEDEN, Autor. </a:t>
            </a:r>
            <a:r>
              <a:rPr lang="cs-CZ" i="1" dirty="0">
                <a:latin typeface="Century Gothic" charset="0"/>
              </a:rPr>
              <a:t>pixabay.com</a:t>
            </a:r>
            <a:r>
              <a:rPr lang="cs-CZ" dirty="0">
                <a:latin typeface="Century Gothic" charset="0"/>
              </a:rPr>
              <a:t> [online]. [cit. 28.2.2015]. Dostupný na WWW: http://pixabay.com/cs/apple-jablo%C5%88-zav%C5%99%C3%ADt-370641/ </a:t>
            </a:r>
          </a:p>
          <a:p>
            <a:r>
              <a:rPr lang="cs-CZ" dirty="0"/>
              <a:t>snímek 7: </a:t>
            </a:r>
            <a:r>
              <a:rPr lang="cs-CZ" dirty="0">
                <a:latin typeface="Century Gothic" charset="0"/>
              </a:rPr>
              <a:t>NEUVEDEN, Autor. </a:t>
            </a:r>
            <a:r>
              <a:rPr lang="cs-CZ" i="1" dirty="0">
                <a:latin typeface="Century Gothic" charset="0"/>
              </a:rPr>
              <a:t>pixabay.com</a:t>
            </a:r>
            <a:r>
              <a:rPr lang="cs-CZ" dirty="0">
                <a:latin typeface="Century Gothic" charset="0"/>
              </a:rPr>
              <a:t> [online]. [cit. 28.2.2015]. Dostupný na WWW: http://pixabay.com/cs/jablko-zelen%C3%A1-jablo%C5%88-jaro-ovoce-21073/ </a:t>
            </a:r>
          </a:p>
          <a:p>
            <a:r>
              <a:rPr lang="cs-CZ" dirty="0"/>
              <a:t>snímek 8: </a:t>
            </a:r>
            <a:r>
              <a:rPr lang="cs-CZ" dirty="0">
                <a:latin typeface="Century Gothic" charset="0"/>
              </a:rPr>
              <a:t>NEUVEDEN, Autor. </a:t>
            </a:r>
            <a:r>
              <a:rPr lang="cs-CZ" i="1" dirty="0">
                <a:latin typeface="Century Gothic" charset="0"/>
              </a:rPr>
              <a:t>pixabay.com</a:t>
            </a:r>
            <a:r>
              <a:rPr lang="cs-CZ" dirty="0">
                <a:latin typeface="Century Gothic" charset="0"/>
              </a:rPr>
              <a:t> [online]. [cit. 28.2.2015]. Dostupný na WWW: http://pixabay.com/cs/apple-jablo%C5%88-podzim-sklize%C5%88-ovoce-212511/ </a:t>
            </a:r>
          </a:p>
          <a:p>
            <a:r>
              <a:rPr lang="cs-CZ" dirty="0"/>
              <a:t>snímek 9: </a:t>
            </a:r>
            <a:r>
              <a:rPr lang="cs-CZ" dirty="0">
                <a:latin typeface="Century Gothic" charset="0"/>
              </a:rPr>
              <a:t>LANGMAIER, Holger. </a:t>
            </a:r>
            <a:r>
              <a:rPr lang="cs-CZ" i="1" dirty="0">
                <a:latin typeface="Century Gothic" charset="0"/>
              </a:rPr>
              <a:t>pixabay.com</a:t>
            </a:r>
            <a:r>
              <a:rPr lang="cs-CZ" dirty="0">
                <a:latin typeface="Century Gothic" charset="0"/>
              </a:rPr>
              <a:t> [online]. [cit. 28.2.2015]. Dostupný na WWW: http://pixabay.com/cs/apple-ovoce-jablko-zdrav%C3%A9-frisch-181193/ </a:t>
            </a:r>
          </a:p>
          <a:p>
            <a:r>
              <a:rPr lang="cs-CZ" dirty="0">
                <a:latin typeface="Century Gothic" charset="0"/>
              </a:rPr>
              <a:t>snímek 10: vlastní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Děti seznamujeme s jednotlivými vývojovými stádii jablka. </a:t>
            </a:r>
            <a:r>
              <a:rPr lang="cs-CZ" dirty="0" smtClean="0"/>
              <a:t>U </a:t>
            </a:r>
            <a:r>
              <a:rPr lang="cs-CZ" dirty="0"/>
              <a:t>dětí se </a:t>
            </a:r>
            <a:r>
              <a:rPr lang="cs-CZ" dirty="0" smtClean="0"/>
              <a:t>snažíme </a:t>
            </a:r>
            <a:r>
              <a:rPr lang="cs-CZ" dirty="0"/>
              <a:t>rozvíjet zrakové vnímání a kompetence rozvoje učení</a:t>
            </a:r>
            <a:r>
              <a:rPr lang="cs-CZ" dirty="0" smtClean="0"/>
              <a:t>. 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/>
              <a:t>Cílem je pochopení vývoje vzniku jablka a přírodního koloběhu.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Na snímku 2 – 9 </a:t>
            </a:r>
            <a:r>
              <a:rPr lang="cs-CZ" dirty="0" smtClean="0"/>
              <a:t>vyprávíme </a:t>
            </a:r>
            <a:r>
              <a:rPr lang="cs-CZ" dirty="0"/>
              <a:t>o vývoji jablka v jednotlivých ročních obdobích.</a:t>
            </a:r>
          </a:p>
          <a:p>
            <a:r>
              <a:rPr lang="cs-CZ" dirty="0"/>
              <a:t>U snímku 10 dětem povyprávíme, že jabloň může vyrůst z malého jadérka, které </a:t>
            </a:r>
            <a:r>
              <a:rPr lang="cs-CZ" dirty="0" smtClean="0"/>
              <a:t>najdou</a:t>
            </a:r>
            <a:r>
              <a:rPr lang="cs-CZ" dirty="0" smtClean="0"/>
              <a:t> </a:t>
            </a:r>
            <a:r>
              <a:rPr lang="cs-CZ" dirty="0"/>
              <a:t>v jablku.</a:t>
            </a:r>
          </a:p>
          <a:p>
            <a:r>
              <a:rPr lang="cs-CZ" dirty="0"/>
              <a:t>Snímek 11 a 12 je testovací. Děti ze 4 obrázků vybírají správnou posloupnost vývoje jablka. </a:t>
            </a:r>
            <a:r>
              <a:rPr lang="cs-CZ" dirty="0" smtClean="0"/>
              <a:t>K obrázkům</a:t>
            </a:r>
            <a:r>
              <a:rPr lang="cs-CZ" dirty="0" smtClean="0"/>
              <a:t> </a:t>
            </a:r>
            <a:r>
              <a:rPr lang="cs-CZ" dirty="0"/>
              <a:t>jsou přiřazeny animační efekty a aktivační události, které nabízejí dětem zpětnou vazbu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Prezentace obsahuje text v poznámkách pro potřeby pedagogů.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Poznatky lze </a:t>
            </a:r>
            <a:r>
              <a:rPr lang="cs-CZ" smtClean="0"/>
              <a:t>průběžně celoročně ověřovat </a:t>
            </a:r>
            <a:r>
              <a:rPr lang="cs-CZ" dirty="0" smtClean="0"/>
              <a:t>na zahradě mateřské školy.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631</Words>
  <Application>Microsoft Office PowerPoint</Application>
  <PresentationFormat>Vlastní</PresentationFormat>
  <Paragraphs>89</Paragraphs>
  <Slides>18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Sheer Green 16x9</vt:lpstr>
      <vt:lpstr>Kde se vzalo jablíčko?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odkazy</vt:lpstr>
      <vt:lpstr>Metodický pokyn Integrovaný blok: Příroda</vt:lpstr>
      <vt:lpstr>Studijní materiály </vt:lpstr>
      <vt:lpstr>   Práce s interaktivním výukovým materiálem </vt:lpstr>
      <vt:lpstr>Prvky polytechnické výchovy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Kde se vzalo jablíčko?</dc:title>
  <dc:creator/>
  <cp:lastModifiedBy/>
  <cp:revision>17</cp:revision>
  <dcterms:created xsi:type="dcterms:W3CDTF">2014-08-05T12:38:58Z</dcterms:created>
  <dcterms:modified xsi:type="dcterms:W3CDTF">2015-05-04T18:30:30Z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