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2" r:id="rId4"/>
    <p:sldId id="283" r:id="rId5"/>
    <p:sldId id="284" r:id="rId6"/>
    <p:sldId id="285" r:id="rId7"/>
    <p:sldId id="286" r:id="rId8"/>
    <p:sldId id="275" r:id="rId9"/>
    <p:sldId id="276" r:id="rId10"/>
    <p:sldId id="277" r:id="rId11"/>
    <p:sldId id="278" r:id="rId12"/>
    <p:sldId id="279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29.4.2015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29.4.2015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2.xml"/><Relationship Id="rId3" Type="http://schemas.microsoft.com/office/2007/relationships/hdphoto" Target="../media/hdphoto2.wdp"/><Relationship Id="rId7" Type="http://schemas.microsoft.com/office/2007/relationships/hdphoto" Target="../media/hdphoto4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microsoft.com/office/2007/relationships/hdphoto" Target="../media/hdphoto3.wdp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microsoft.com/office/2007/relationships/hdphoto" Target="../media/hdphoto5.wdp"/><Relationship Id="rId7" Type="http://schemas.microsoft.com/office/2007/relationships/hdphoto" Target="../media/hdphoto7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microsoft.com/office/2007/relationships/hdphoto" Target="../media/hdphoto6.wdp"/><Relationship Id="rId4" Type="http://schemas.openxmlformats.org/officeDocument/2006/relationships/image" Target="../media/image9.png"/><Relationship Id="rId9" Type="http://schemas.microsoft.com/office/2007/relationships/hdphoto" Target="../media/hdphoto8.wdp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7" Type="http://schemas.openxmlformats.org/officeDocument/2006/relationships/image" Target="../media/image15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microsoft.com/office/2007/relationships/hdphoto" Target="../media/hdphoto10.wdp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7" Type="http://schemas.openxmlformats.org/officeDocument/2006/relationships/image" Target="../media/image19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png"/><Relationship Id="rId5" Type="http://schemas.microsoft.com/office/2007/relationships/hdphoto" Target="../media/hdphoto12.wdp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B0F0"/>
                </a:solidFill>
                <a:latin typeface="Century Gothic"/>
              </a:rPr>
              <a:t>Sněhulák</a:t>
            </a:r>
            <a:endParaRPr lang="cs-CZ" b="1" i="0" dirty="0">
              <a:solidFill>
                <a:srgbClr val="00B0F0"/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800" b="0" i="0" baseline="0" dirty="0" smtClean="0">
                <a:solidFill>
                  <a:srgbClr val="00B0F0"/>
                </a:solidFill>
              </a:rPr>
              <a:t>Pozornost,</a:t>
            </a:r>
            <a:r>
              <a:rPr lang="cs-CZ" sz="2800" b="0" i="0" dirty="0" smtClean="0">
                <a:solidFill>
                  <a:srgbClr val="00B0F0"/>
                </a:solidFill>
              </a:rPr>
              <a:t> soustředění, paměť</a:t>
            </a:r>
            <a:endParaRPr lang="cs-CZ" sz="2800" b="0" i="0" baseline="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7030" b="90000" l="10000" r="99818">
                        <a14:foregroundMark x1="47000" y1="30970" x2="22409" y2="20424"/>
                        <a14:foregroundMark x1="40045" y1="23576" x2="34818" y2="11818"/>
                        <a14:foregroundMark x1="39500" y1="23818" x2="36818" y2="20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321972" y="433050"/>
            <a:ext cx="7173534" cy="5380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33353" y="5061397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333" b="95879" l="20182" r="98545">
                        <a14:foregroundMark x1="50818" y1="8242" x2="50818" y2="8242"/>
                        <a14:foregroundMark x1="49955" y1="9212" x2="43318" y2="27212"/>
                        <a14:foregroundMark x1="75045" y1="7152" x2="72636" y2="16545"/>
                        <a14:foregroundMark x1="87818" y1="28545" x2="81091" y2="62545"/>
                        <a14:foregroundMark x1="84727" y1="77939" x2="83182" y2="89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635" t="41985" r="40454" b="6565"/>
          <a:stretch/>
        </p:blipFill>
        <p:spPr>
          <a:xfrm>
            <a:off x="8410464" y="136116"/>
            <a:ext cx="3167083" cy="314076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333" b="95879" l="20182" r="98545">
                        <a14:foregroundMark x1="50818" y1="8242" x2="50818" y2="8242"/>
                        <a14:foregroundMark x1="49955" y1="9212" x2="43318" y2="27212"/>
                        <a14:foregroundMark x1="75045" y1="7152" x2="72636" y2="16545"/>
                        <a14:foregroundMark x1="87818" y1="28545" x2="81091" y2="62545"/>
                        <a14:foregroundMark x1="84727" y1="77939" x2="83182" y2="89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6392" t="23024" b="28637"/>
          <a:stretch/>
        </p:blipFill>
        <p:spPr>
          <a:xfrm>
            <a:off x="9170692" y="3808970"/>
            <a:ext cx="2627291" cy="271744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333" b="95879" l="20182" r="98545">
                        <a14:foregroundMark x1="50818" y1="8242" x2="50818" y2="8242"/>
                        <a14:foregroundMark x1="49955" y1="9212" x2="43318" y2="27212"/>
                        <a14:foregroundMark x1="75045" y1="7152" x2="72636" y2="16545"/>
                        <a14:foregroundMark x1="87818" y1="28545" x2="81091" y2="62545"/>
                        <a14:foregroundMark x1="84727" y1="77939" x2="83182" y2="89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221" t="3798" r="40981" b="63185"/>
          <a:stretch/>
        </p:blipFill>
        <p:spPr>
          <a:xfrm>
            <a:off x="5584206" y="2452821"/>
            <a:ext cx="2343955" cy="201554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333" b="95879" l="20182" r="98545">
                        <a14:foregroundMark x1="50818" y1="8242" x2="50818" y2="8242"/>
                        <a14:foregroundMark x1="49955" y1="9212" x2="43318" y2="27212"/>
                        <a14:foregroundMark x1="75045" y1="7152" x2="72636" y2="16545"/>
                        <a14:foregroundMark x1="87818" y1="28545" x2="81091" y2="62545"/>
                        <a14:foregroundMark x1="84727" y1="77939" x2="83182" y2="89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1234" t="-3534" r="17247" b="75949"/>
          <a:stretch/>
        </p:blipFill>
        <p:spPr>
          <a:xfrm>
            <a:off x="5460642" y="264599"/>
            <a:ext cx="1751528" cy="168391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333" b="95879" l="20182" r="98545">
                        <a14:foregroundMark x1="50818" y1="8242" x2="50818" y2="8242"/>
                        <a14:foregroundMark x1="49955" y1="9212" x2="43318" y2="27212"/>
                        <a14:foregroundMark x1="75045" y1="7152" x2="72636" y2="16545"/>
                        <a14:foregroundMark x1="87818" y1="28545" x2="81091" y2="62545"/>
                        <a14:foregroundMark x1="84727" y1="77939" x2="83182" y2="89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5159" t="71308" r="9968" b="5063"/>
          <a:stretch/>
        </p:blipFill>
        <p:spPr>
          <a:xfrm>
            <a:off x="6001554" y="5061397"/>
            <a:ext cx="1210616" cy="144243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333" b="95879" l="20182" r="98545">
                        <a14:foregroundMark x1="50818" y1="8242" x2="50818" y2="8242"/>
                        <a14:foregroundMark x1="49955" y1="9212" x2="43318" y2="27212"/>
                        <a14:foregroundMark x1="75045" y1="7152" x2="72636" y2="16545"/>
                        <a14:foregroundMark x1="87818" y1="28545" x2="81091" y2="62545"/>
                        <a14:foregroundMark x1="84727" y1="77939" x2="83182" y2="89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6392" t="23024" b="28637"/>
          <a:stretch/>
        </p:blipFill>
        <p:spPr>
          <a:xfrm>
            <a:off x="965913" y="1667813"/>
            <a:ext cx="2627291" cy="271744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333" b="95879" l="20182" r="98545">
                        <a14:foregroundMark x1="50818" y1="8242" x2="50818" y2="8242"/>
                        <a14:foregroundMark x1="49955" y1="9212" x2="43318" y2="27212"/>
                        <a14:foregroundMark x1="75045" y1="7152" x2="72636" y2="16545"/>
                        <a14:foregroundMark x1="87818" y1="28545" x2="81091" y2="62545"/>
                        <a14:foregroundMark x1="84727" y1="77939" x2="83182" y2="89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221" t="3798" r="40981" b="63185"/>
          <a:stretch/>
        </p:blipFill>
        <p:spPr>
          <a:xfrm>
            <a:off x="965913" y="193182"/>
            <a:ext cx="2343955" cy="201554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333" b="95879" l="20182" r="98545">
                        <a14:foregroundMark x1="50818" y1="8242" x2="50818" y2="8242"/>
                        <a14:foregroundMark x1="49955" y1="9212" x2="43318" y2="27212"/>
                        <a14:foregroundMark x1="75045" y1="7152" x2="72636" y2="16545"/>
                        <a14:foregroundMark x1="87818" y1="28545" x2="81091" y2="62545"/>
                        <a14:foregroundMark x1="84727" y1="77939" x2="83182" y2="89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1234" t="-3534" r="17247" b="75949"/>
          <a:stretch/>
        </p:blipFill>
        <p:spPr>
          <a:xfrm>
            <a:off x="-189967" y="1755378"/>
            <a:ext cx="1751528" cy="168391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333" b="95879" l="20182" r="98545">
                        <a14:foregroundMark x1="50818" y1="8242" x2="50818" y2="8242"/>
                        <a14:foregroundMark x1="49955" y1="9212" x2="43318" y2="27212"/>
                        <a14:foregroundMark x1="75045" y1="7152" x2="72636" y2="16545"/>
                        <a14:foregroundMark x1="87818" y1="28545" x2="81091" y2="62545"/>
                        <a14:foregroundMark x1="84727" y1="77939" x2="83182" y2="89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385" t="37553" r="40453" b="-6751"/>
          <a:stretch/>
        </p:blipFill>
        <p:spPr>
          <a:xfrm>
            <a:off x="685797" y="3472442"/>
            <a:ext cx="3187521" cy="422427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333" b="95879" l="20182" r="98545">
                        <a14:foregroundMark x1="50818" y1="8242" x2="50818" y2="8242"/>
                        <a14:foregroundMark x1="49955" y1="9212" x2="43318" y2="27212"/>
                        <a14:foregroundMark x1="75045" y1="7152" x2="72636" y2="16545"/>
                        <a14:foregroundMark x1="87818" y1="28545" x2="81091" y2="62545"/>
                        <a14:foregroundMark x1="84727" y1="77939" x2="83182" y2="89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5159" t="71308" r="9968" b="5063"/>
          <a:stretch/>
        </p:blipFill>
        <p:spPr>
          <a:xfrm>
            <a:off x="2987896" y="1834448"/>
            <a:ext cx="1210616" cy="1442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833353" y="5061397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0061" b="90000" l="24273" r="100000">
                        <a14:backgroundMark x1="63318" y1="31939" x2="63909" y2="2969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70964" y="81566"/>
            <a:ext cx="7074794" cy="530609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061" b="34909" l="7682" r="2754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306460" y="610323"/>
            <a:ext cx="8900793" cy="667559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091" b="29455" l="27682" r="50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093654" y="640724"/>
            <a:ext cx="9144000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6485" b="31333" l="51864" r="72636">
                        <a14:backgroundMark x1="54727" y1="30424" x2="55591" y2="3060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6974" t="5817" r="22772" b="64530"/>
          <a:stretch/>
        </p:blipFill>
        <p:spPr>
          <a:xfrm rot="5400000">
            <a:off x="6406649" y="4398778"/>
            <a:ext cx="2097353" cy="1628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1502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833353" y="5061397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0364" b="94848" l="5955" r="98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58841" y="476518"/>
            <a:ext cx="7439696" cy="557977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6182" b="30364" l="19682" r="4081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994894" y="-450760"/>
            <a:ext cx="9144000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5818" b="33758" l="44682" r="68273">
                        <a14:foregroundMark x1="57545" y1="11818" x2="54045" y2="10303"/>
                        <a14:foregroundMark x1="58409" y1="22909" x2="57682" y2="1690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33353" y="1918952"/>
            <a:ext cx="9144000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879" b="28182" l="70955" r="90000">
                        <a14:foregroundMark x1="81364" y1="6788" x2="80955" y2="3939"/>
                        <a14:foregroundMark x1="76136" y1="9030" x2="76273" y2="6788"/>
                        <a14:foregroundMark x1="73636" y1="14061" x2="73773" y2="11273"/>
                        <a14:foregroundMark x1="73909" y1="19515" x2="72636" y2="17091"/>
                        <a14:foregroundMark x1="75591" y1="17636" x2="74727" y2="14485"/>
                        <a14:foregroundMark x1="78000" y1="14242" x2="77136" y2="11091"/>
                        <a14:foregroundMark x1="80364" y1="13333" x2="80818" y2="9576"/>
                        <a14:foregroundMark x1="85864" y1="12788" x2="86000" y2="9030"/>
                        <a14:foregroundMark x1="87273" y1="22182" x2="86864" y2="18970"/>
                        <a14:foregroundMark x1="76455" y1="23091" x2="76864" y2="20485"/>
                        <a14:foregroundMark x1="79955" y1="18000" x2="79545" y2="15758"/>
                        <a14:foregroundMark x1="83455" y1="17636" x2="83773" y2="15576"/>
                        <a14:foregroundMark x1="81773" y1="24242" x2="82227" y2="2121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4851" y="3902298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759852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833353" y="5061397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3212" b="90000" l="18500" r="99091">
                        <a14:foregroundMark x1="34318" y1="61758" x2="34591" y2="55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-490470" y="-480275"/>
            <a:ext cx="7941974" cy="595648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6364" b="46364" l="1591" r="29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184857" y="1143000"/>
            <a:ext cx="9144000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424" b="39758" l="27773" r="6954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028426" y="-3222"/>
            <a:ext cx="9144000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8667" b="36182" l="68682" r="93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897228" y="3258355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595379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smtClean="0"/>
              <a:t>(vnímání) 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Seznámení s jednou z možností zimních radovánek – postavení sněhuláka </a:t>
            </a:r>
            <a:r>
              <a:rPr lang="cs-CZ" dirty="0" smtClean="0"/>
              <a:t>(postup</a:t>
            </a:r>
            <a:r>
              <a:rPr lang="cs-CZ" dirty="0" smtClean="0"/>
              <a:t>). Děti si procvičí velikosti, početní řadu, pojmy nahoře, dole, uprostřed, …) </a:t>
            </a:r>
            <a:endParaRPr lang="cs-CZ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Děti vědí, jak postupovat při stavbě sněhuláka, poznají a pojmenují velikosti.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č. 2 dětí vidí zhotoveného sněhuláka a pojmenují všechny jeho části. </a:t>
            </a:r>
          </a:p>
          <a:p>
            <a:r>
              <a:rPr lang="cs-CZ" dirty="0" smtClean="0"/>
              <a:t>Na snímku č. 3 vybírají správné velikosti a ve správném postupu části sněhuláka při jeho stavbě. </a:t>
            </a:r>
          </a:p>
          <a:p>
            <a:r>
              <a:rPr lang="cs-CZ" dirty="0" smtClean="0"/>
              <a:t>Na snímku č. 4 děti vybírají správnou pokrývku na hlavu sněhuláka </a:t>
            </a:r>
            <a:r>
              <a:rPr lang="cs-CZ" dirty="0" smtClean="0"/>
              <a:t>(správný </a:t>
            </a:r>
            <a:r>
              <a:rPr lang="cs-CZ" dirty="0" smtClean="0"/>
              <a:t>výběr zabliká).</a:t>
            </a:r>
          </a:p>
          <a:p>
            <a:r>
              <a:rPr lang="cs-CZ" dirty="0" smtClean="0"/>
              <a:t>Na snímku č. 5 děti vybírají správné knoflíky pro sněhuláka.</a:t>
            </a:r>
          </a:p>
          <a:p>
            <a:r>
              <a:rPr lang="cs-CZ" dirty="0" smtClean="0"/>
              <a:t>Na snímku č. 6 děti vybírají správné koště pro sněhuláka.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 zimním období při sněhové nadílce stavíme společně s dětmi na školní zahradě sněhuláka, provádíme </a:t>
            </a:r>
            <a:r>
              <a:rPr lang="cs-CZ" dirty="0" err="1" smtClean="0"/>
              <a:t>grafomotorické</a:t>
            </a:r>
            <a:r>
              <a:rPr lang="cs-CZ" dirty="0" smtClean="0"/>
              <a:t> cvičení, kreslíme a vybarvujeme omalovánky, stříháme a sestavujeme sněhuláka z papíru – využíváme pomůcky z KUMUČE.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Napodobit základní geometrické obrazce, různé tvary, popř. písmena 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Rozlišit </a:t>
            </a:r>
            <a:r>
              <a:rPr lang="cs-CZ" dirty="0"/>
              <a:t>tvary předmětů, základní geometrické tvary, základní barvy (červená, modrá, žlutá), barvy složené (oranžová, zelená, fialová), další barevné </a:t>
            </a:r>
            <a:r>
              <a:rPr lang="cs-CZ" dirty="0" smtClean="0"/>
              <a:t>kvality.</a:t>
            </a:r>
            <a:endParaRPr lang="cs-CZ" dirty="0"/>
          </a:p>
          <a:p>
            <a:r>
              <a:rPr lang="cs-CZ" dirty="0"/>
              <a:t>Rozumět a používat základní pojmy označující velikost (malý - velký, větší – menší, nejmenší – největší, dlouhý- krátký, vysoký - nízký, stejný) </a:t>
            </a:r>
          </a:p>
          <a:p>
            <a:r>
              <a:rPr lang="cs-CZ"/>
              <a:t>Rozumět a používat základní pojmy označující velikost (malý - velký, větší – menší, nejmenší – největší, dlouhý- krátký, vysoký - nízký, stejný)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468</Words>
  <Application>Microsoft Office PowerPoint</Application>
  <PresentationFormat>Vlastní</PresentationFormat>
  <Paragraphs>59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Sněhulák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(vnímání) 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2015-04-29T11:59:05Z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