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2" r:id="rId4"/>
    <p:sldId id="288" r:id="rId5"/>
    <p:sldId id="289" r:id="rId6"/>
    <p:sldId id="291" r:id="rId7"/>
    <p:sldId id="292" r:id="rId8"/>
    <p:sldId id="293" r:id="rId9"/>
    <p:sldId id="290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4" d="100"/>
          <a:sy n="74" d="100"/>
        </p:scale>
        <p:origin x="-894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7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0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2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9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22.4.2015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22.4.2015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7.xml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5400" b="1" dirty="0" smtClean="0">
                <a:solidFill>
                  <a:schemeClr val="accent5">
                    <a:lumMod val="75000"/>
                  </a:schemeClr>
                </a:solidFill>
                <a:latin typeface="Century Gothic"/>
              </a:rPr>
              <a:t>Výroba keramického </a:t>
            </a:r>
            <a:r>
              <a:rPr lang="cs-CZ" sz="5400" b="1" dirty="0">
                <a:solidFill>
                  <a:schemeClr val="accent5">
                    <a:lumMod val="75000"/>
                  </a:schemeClr>
                </a:solidFill>
                <a:latin typeface="Century Gothic"/>
              </a:rPr>
              <a:t>h</a:t>
            </a:r>
            <a:r>
              <a:rPr lang="cs-CZ" sz="5400" b="1" dirty="0" smtClean="0">
                <a:solidFill>
                  <a:schemeClr val="accent5">
                    <a:lumMod val="75000"/>
                  </a:schemeClr>
                </a:solidFill>
                <a:latin typeface="Century Gothic"/>
              </a:rPr>
              <a:t>rnečku</a:t>
            </a:r>
            <a:endParaRPr lang="cs-CZ" sz="5400" b="1" i="0" dirty="0">
              <a:solidFill>
                <a:schemeClr val="accent5">
                  <a:lumMod val="75000"/>
                </a:scheme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3200" b="0" i="0" baseline="0" dirty="0" smtClean="0">
                <a:solidFill>
                  <a:schemeClr val="accent5">
                    <a:lumMod val="75000"/>
                  </a:schemeClr>
                </a:solidFill>
              </a:rPr>
              <a:t>Sebeobsluha</a:t>
            </a:r>
            <a:endParaRPr lang="cs-CZ" sz="3200" b="0" i="0" baseline="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608" y="712623"/>
            <a:ext cx="4014993" cy="5353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893" y="1262128"/>
            <a:ext cx="5529329" cy="414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474" y="865032"/>
            <a:ext cx="3920007" cy="522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9621" y="507998"/>
            <a:ext cx="4129827" cy="550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429" y="650383"/>
            <a:ext cx="4156656" cy="554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754" y="650383"/>
            <a:ext cx="4171147" cy="556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638" y="262227"/>
            <a:ext cx="1605706" cy="214094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744" y="595210"/>
            <a:ext cx="1355969" cy="180795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367" y="1122790"/>
            <a:ext cx="1707171" cy="128037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998" y="585712"/>
            <a:ext cx="1363092" cy="18174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283" y="421549"/>
            <a:ext cx="1486215" cy="198161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192" y="305254"/>
            <a:ext cx="1573435" cy="209791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090" y="4259859"/>
            <a:ext cx="1605706" cy="214094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12" y="4592842"/>
            <a:ext cx="1355969" cy="1807958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271" y="4868396"/>
            <a:ext cx="1707171" cy="128037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8486" y="4421687"/>
            <a:ext cx="1363092" cy="181745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323" y="4243207"/>
            <a:ext cx="1486215" cy="198161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283" y="4141229"/>
            <a:ext cx="1573435" cy="2097914"/>
          </a:xfrm>
          <a:prstGeom prst="rect">
            <a:avLst/>
          </a:prstGeom>
        </p:spPr>
      </p:pic>
      <p:cxnSp>
        <p:nvCxnSpPr>
          <p:cNvPr id="17" name="Přímá spojnice 16"/>
          <p:cNvCxnSpPr/>
          <p:nvPr/>
        </p:nvCxnSpPr>
        <p:spPr>
          <a:xfrm flipV="1">
            <a:off x="0" y="3103808"/>
            <a:ext cx="12192000" cy="515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4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fotografie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(dovednost)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26524" y="1661374"/>
            <a:ext cx="9472840" cy="3631843"/>
          </a:xfrm>
        </p:spPr>
        <p:txBody>
          <a:bodyPr>
            <a:normAutofit/>
          </a:bodyPr>
          <a:lstStyle/>
          <a:p>
            <a:r>
              <a:rPr lang="cs-CZ" b="1" dirty="0" smtClean="0"/>
              <a:t>Popis</a:t>
            </a:r>
            <a:endParaRPr lang="cs-CZ" b="1" dirty="0"/>
          </a:p>
          <a:p>
            <a:r>
              <a:rPr lang="cs-CZ" dirty="0" smtClean="0"/>
              <a:t>Děti se seznámí s potřebami a postupem pro výrobu hrnečku z keramické hlíny. Jako názorná ukázka poslouží fotografie z keramické dílny.  </a:t>
            </a:r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dirty="0" smtClean="0"/>
              <a:t>Znalost postupu výroby hrnečku z keramické hlíny, děti názorně vidí použité materiály a pomůcky. </a:t>
            </a:r>
            <a:endParaRPr lang="cs-CZ" dirty="0"/>
          </a:p>
          <a:p>
            <a:r>
              <a:rPr lang="cs-CZ" dirty="0" smtClean="0"/>
              <a:t>Co bude dítě po použití materiálu znát </a:t>
            </a:r>
          </a:p>
          <a:p>
            <a:r>
              <a:rPr lang="cs-CZ" dirty="0" smtClean="0"/>
              <a:t>Bude vědět, jak se vyrábí hrneček z keramické hlíny.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</a:t>
            </a:r>
            <a:r>
              <a:rPr lang="cs-CZ" dirty="0" smtClean="0"/>
              <a:t>2-6 </a:t>
            </a:r>
            <a:r>
              <a:rPr lang="cs-CZ" dirty="0" smtClean="0"/>
              <a:t>si děti prohlédnou obrázky materiálu a pomůcek pro zhotovení  hrnečku z keramické hlíny, fotografie jsou seřazeny podle fází výroby.</a:t>
            </a:r>
          </a:p>
          <a:p>
            <a:r>
              <a:rPr lang="cs-CZ" dirty="0" smtClean="0"/>
              <a:t>Na snímku č. 7 děti řadí fotografie podle fází výroby 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vezmeme do keramické dílny, kde si prakticky vyzkouší  práci s keramickou hlínou, využíváme pomůcek z didaktického kufříku.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Záměrně </a:t>
            </a:r>
            <a:r>
              <a:rPr lang="cs-CZ" dirty="0"/>
              <a:t>se soustředit a udržet </a:t>
            </a:r>
            <a:r>
              <a:rPr lang="cs-CZ" dirty="0" smtClean="0"/>
              <a:t>pozornost.</a:t>
            </a:r>
            <a:endParaRPr lang="cs-CZ" dirty="0"/>
          </a:p>
          <a:p>
            <a:r>
              <a:rPr lang="cs-CZ" dirty="0"/>
              <a:t>Vyvinout volní úsilí, soustředit se na činnost a její </a:t>
            </a:r>
            <a:r>
              <a:rPr lang="cs-CZ" dirty="0" smtClean="0"/>
              <a:t>dokončení.</a:t>
            </a:r>
            <a:endParaRPr lang="cs-CZ" dirty="0"/>
          </a:p>
          <a:p>
            <a:r>
              <a:rPr lang="cs-CZ" dirty="0" smtClean="0"/>
              <a:t>Tvořivě </a:t>
            </a:r>
            <a:r>
              <a:rPr lang="cs-CZ" dirty="0"/>
              <a:t>využívat přírodní i ostatní materiály při pracovních a výtvarných činnostech, experimentovat s materiály, poznávat a využívat výrazové možnosti (vytvářet různé plošné a prostorové útvary, mísit barvy, zkoumat odlišné účinky suchých a vlhkých podkladů, aj.) </a:t>
            </a:r>
          </a:p>
          <a:p>
            <a:r>
              <a:rPr lang="cs-CZ" dirty="0"/>
              <a:t>Kreslit, malovat, modelovat, vytrhávat, stříhat, lepit, vytvářet objekty z přírodních i umělých materiálů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320</Words>
  <Application>Microsoft Office PowerPoint</Application>
  <PresentationFormat>Vlastní</PresentationFormat>
  <Paragraphs>51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Výroba keramického hrnečku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(dovednost)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2015-04-22T11:30:47Z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