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7" r:id="rId4"/>
    <p:sldId id="282" r:id="rId5"/>
    <p:sldId id="283" r:id="rId6"/>
    <p:sldId id="286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6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29.4.2015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29.4.2015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7030A0"/>
                </a:solidFill>
                <a:latin typeface="Century Gothic"/>
              </a:rPr>
              <a:t>Společenské návyky</a:t>
            </a:r>
            <a:endParaRPr lang="cs-CZ" b="0" i="0" dirty="0">
              <a:solidFill>
                <a:srgbClr val="7030A0"/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7030A0"/>
                </a:solidFill>
              </a:rPr>
              <a:t>sebeobsluha</a:t>
            </a:r>
            <a:endParaRPr lang="cs-CZ" sz="2800" b="0" i="0" baseline="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030" y="2967825"/>
            <a:ext cx="2051289" cy="273505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66446" y="3578098"/>
            <a:ext cx="2117027" cy="282270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3473" y="352021"/>
            <a:ext cx="2306928" cy="307590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0022" y="3899079"/>
            <a:ext cx="3335628" cy="250172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54319" y="321970"/>
            <a:ext cx="2352005" cy="313600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47836" y="475663"/>
            <a:ext cx="2176363" cy="290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545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6953" y="1245210"/>
            <a:ext cx="3627076" cy="48361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6558" y="1272986"/>
            <a:ext cx="3585408" cy="4780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0877" y="760163"/>
            <a:ext cx="4011517" cy="534868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8771" y="992138"/>
            <a:ext cx="5221995" cy="480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91935" y="721309"/>
            <a:ext cx="4022304" cy="536307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4540" y="721309"/>
            <a:ext cx="4022304" cy="536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221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fotografie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(zdraví, sebeobsluha)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b="1" dirty="0" smtClean="0"/>
              <a:t>Opakujeme si zásady slušného chování a hygienických návyků.</a:t>
            </a:r>
          </a:p>
          <a:p>
            <a:r>
              <a:rPr lang="cs-CZ" b="1" dirty="0" smtClean="0"/>
              <a:t>Děti volí vždy tu fotografii, kde je chování chlapce správné. </a:t>
            </a:r>
            <a:endParaRPr lang="cs-CZ" b="1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</a:p>
          <a:p>
            <a:r>
              <a:rPr lang="cs-CZ" b="1" dirty="0" smtClean="0"/>
              <a:t>Znalost slušného chování a hygienických návyků. </a:t>
            </a:r>
            <a:endParaRPr lang="cs-CZ" b="1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Na snímcích 2-5 děti volí tu fotografii, kde je chování chlapce správné, výběr děti slovně </a:t>
            </a:r>
            <a:r>
              <a:rPr lang="cs-CZ" dirty="0" smtClean="0"/>
              <a:t>odůvodní, </a:t>
            </a:r>
            <a:r>
              <a:rPr lang="cs-CZ" dirty="0" smtClean="0"/>
              <a:t>proč tuto možnost vybraly.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Didaktický kufřík použijeme dle </a:t>
            </a:r>
            <a:r>
              <a:rPr lang="cs-CZ" dirty="0" smtClean="0"/>
              <a:t>potřeby - </a:t>
            </a:r>
            <a:r>
              <a:rPr lang="cs-CZ" dirty="0" smtClean="0"/>
              <a:t>pastelky, nůžky, </a:t>
            </a:r>
            <a:r>
              <a:rPr lang="cs-CZ" dirty="0" smtClean="0"/>
              <a:t>destičky…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Uplatňovat návyky v základních formách společenského chování ve styku s dospělými i s </a:t>
            </a:r>
            <a:r>
              <a:rPr lang="cs-CZ" dirty="0" smtClean="0"/>
              <a:t>dětmi.</a:t>
            </a:r>
            <a:endParaRPr lang="cs-CZ" dirty="0"/>
          </a:p>
          <a:p>
            <a:r>
              <a:rPr lang="cs-CZ" dirty="0"/>
              <a:t>Utvořit si základní dětskou představu o pravidlech chování a společenských normách, co je v souladu s nimi a co proti nim a ve vývojově odpovídajících situacích se podle této představy </a:t>
            </a:r>
            <a:r>
              <a:rPr lang="cs-CZ" dirty="0" smtClean="0"/>
              <a:t>chovat.</a:t>
            </a:r>
          </a:p>
          <a:p>
            <a:r>
              <a:rPr lang="cs-CZ" dirty="0" smtClean="0"/>
              <a:t> </a:t>
            </a:r>
            <a:r>
              <a:rPr lang="cs-CZ" dirty="0"/>
              <a:t>Zacházet šetrně s vlastními a cizími pomůckami, hračkami, s knížkami, věcmi denní </a:t>
            </a:r>
            <a:r>
              <a:rPr lang="cs-CZ" dirty="0" smtClean="0"/>
              <a:t>potřeby.</a:t>
            </a:r>
          </a:p>
          <a:p>
            <a:r>
              <a:rPr lang="cs-CZ" dirty="0" smtClean="0"/>
              <a:t> </a:t>
            </a:r>
            <a:r>
              <a:rPr lang="cs-CZ" dirty="0"/>
              <a:t>Přizpůsobit se společenství, projevovat zájem o </a:t>
            </a:r>
            <a:r>
              <a:rPr lang="cs-CZ" dirty="0" smtClean="0"/>
              <a:t>spolupráci.</a:t>
            </a:r>
            <a:endParaRPr lang="cs-CZ" dirty="0"/>
          </a:p>
          <a:p>
            <a:r>
              <a:rPr lang="cs-CZ" dirty="0"/>
              <a:t>Reagovat přiměřeně dané situaci (odmítat agresi, přijímat vzor společenského chování, umět se podřídit</a:t>
            </a:r>
            <a:r>
              <a:rPr lang="cs-CZ" dirty="0" smtClean="0"/>
              <a:t>).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237</Words>
  <Application>Microsoft Office PowerPoint</Application>
  <PresentationFormat>Vlastní</PresentationFormat>
  <Paragraphs>54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Společenské návyky</vt:lpstr>
      <vt:lpstr>Snímek 2</vt:lpstr>
      <vt:lpstr>Snímek 3</vt:lpstr>
      <vt:lpstr>Snímek 4</vt:lpstr>
      <vt:lpstr>Snímek 5</vt:lpstr>
      <vt:lpstr>Použité odkazy</vt:lpstr>
      <vt:lpstr>Metodický pokyn Integrovaný blok: (zdraví, sebeobsluha)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2015-04-29T11:52:08Z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