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ppt/comments/comment5.xml" ContentType="application/vnd.openxmlformats-officedocument.presentationml.comments+xml"/>
  <Override PartName="/ppt/comments/comment6.xml" ContentType="application/vnd.openxmlformats-officedocument.presentationml.comments+xml"/>
  <Override PartName="/ppt/comments/comment7.xml" ContentType="application/vnd.openxmlformats-officedocument.presentationml.comments+xml"/>
  <Override PartName="/ppt/comments/comment8.xml" ContentType="application/vnd.openxmlformats-officedocument.presentationml.comments+xml"/>
  <Override PartName="/ppt/comments/comment9.xml" ContentType="application/vnd.openxmlformats-officedocument.presentationml.comments+xml"/>
  <Override PartName="/ppt/comments/comment10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1"/>
  </p:notesMasterIdLst>
  <p:handoutMasterIdLst>
    <p:handoutMasterId r:id="rId22"/>
  </p:handoutMasterIdLst>
  <p:sldIdLst>
    <p:sldId id="272" r:id="rId3"/>
    <p:sldId id="282" r:id="rId4"/>
    <p:sldId id="284" r:id="rId5"/>
    <p:sldId id="285" r:id="rId6"/>
    <p:sldId id="286" r:id="rId7"/>
    <p:sldId id="287" r:id="rId8"/>
    <p:sldId id="288" r:id="rId9"/>
    <p:sldId id="289" r:id="rId10"/>
    <p:sldId id="290" r:id="rId11"/>
    <p:sldId id="291" r:id="rId12"/>
    <p:sldId id="292" r:id="rId13"/>
    <p:sldId id="275" r:id="rId14"/>
    <p:sldId id="276" r:id="rId15"/>
    <p:sldId id="277" r:id="rId16"/>
    <p:sldId id="278" r:id="rId17"/>
    <p:sldId id="279" r:id="rId18"/>
    <p:sldId id="280" r:id="rId19"/>
    <p:sldId id="281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F9E5"/>
    <a:srgbClr val="FEF8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70" d="100"/>
          <a:sy n="70" d="100"/>
        </p:scale>
        <p:origin x="-102" y="-18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handoutMaster" Target="handoutMasters/handoutMaster1.xml"/><Relationship Id="rId27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8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9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10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3.4.2015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3.4.2015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comments" Target="../comments/comment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9.png"/><Relationship Id="rId7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10" Type="http://schemas.openxmlformats.org/officeDocument/2006/relationships/comments" Target="../comments/comment2.xml"/><Relationship Id="rId4" Type="http://schemas.microsoft.com/office/2007/relationships/hdphoto" Target="../media/hdphoto1.wdp"/><Relationship Id="rId9" Type="http://schemas.microsoft.com/office/2007/relationships/hdphoto" Target="../media/hdphoto3.wdp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5.wdp"/><Relationship Id="rId3" Type="http://schemas.microsoft.com/office/2007/relationships/hdphoto" Target="../media/hdphoto4.wdp"/><Relationship Id="rId7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11" Type="http://schemas.openxmlformats.org/officeDocument/2006/relationships/comments" Target="../comments/comment3.xml"/><Relationship Id="rId5" Type="http://schemas.microsoft.com/office/2007/relationships/hdphoto" Target="../media/hdphoto1.wdp"/><Relationship Id="rId10" Type="http://schemas.microsoft.com/office/2007/relationships/hdphoto" Target="../media/hdphoto6.wdp"/><Relationship Id="rId4" Type="http://schemas.openxmlformats.org/officeDocument/2006/relationships/image" Target="../media/image9.png"/><Relationship Id="rId9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comments" Target="../comments/comment4.xm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5.xml"/><Relationship Id="rId3" Type="http://schemas.openxmlformats.org/officeDocument/2006/relationships/image" Target="../media/image18.png"/><Relationship Id="rId7" Type="http://schemas.microsoft.com/office/2007/relationships/hdphoto" Target="../media/hdphoto7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comments" Target="../comments/comment6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7.xml"/><Relationship Id="rId3" Type="http://schemas.openxmlformats.org/officeDocument/2006/relationships/image" Target="../media/image5.png"/><Relationship Id="rId7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3" Type="http://schemas.openxmlformats.org/officeDocument/2006/relationships/image" Target="../media/image5.png"/><Relationship Id="rId7" Type="http://schemas.openxmlformats.org/officeDocument/2006/relationships/image" Target="../media/image1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microsoft.com/office/2007/relationships/hdphoto" Target="../media/hdphoto5.wdp"/><Relationship Id="rId5" Type="http://schemas.openxmlformats.org/officeDocument/2006/relationships/image" Target="../media/image14.png"/><Relationship Id="rId4" Type="http://schemas.openxmlformats.org/officeDocument/2006/relationships/image" Target="../media/image6.png"/><Relationship Id="rId9" Type="http://schemas.openxmlformats.org/officeDocument/2006/relationships/comments" Target="../comments/comment8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hdphoto" Target="../media/hdphoto5.wdp"/><Relationship Id="rId3" Type="http://schemas.openxmlformats.org/officeDocument/2006/relationships/image" Target="../media/image7.png"/><Relationship Id="rId7" Type="http://schemas.openxmlformats.org/officeDocument/2006/relationships/image" Target="../media/image14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microsoft.com/office/2007/relationships/hdphoto" Target="../media/hdphoto6.wdp"/><Relationship Id="rId5" Type="http://schemas.openxmlformats.org/officeDocument/2006/relationships/image" Target="../media/image15.png"/><Relationship Id="rId4" Type="http://schemas.openxmlformats.org/officeDocument/2006/relationships/image" Target="../media/image8.png"/><Relationship Id="rId9" Type="http://schemas.openxmlformats.org/officeDocument/2006/relationships/comments" Target="../comments/comment9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10.xml"/><Relationship Id="rId3" Type="http://schemas.openxmlformats.org/officeDocument/2006/relationships/image" Target="../media/image5.png"/><Relationship Id="rId7" Type="http://schemas.microsoft.com/office/2007/relationships/hdphoto" Target="../media/hdphoto7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Draci - </a:t>
            </a: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emoce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City a jejich projevy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840489">
            <a:off x="791917" y="4136904"/>
            <a:ext cx="925547" cy="226389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03490">
            <a:off x="4962172" y="3418628"/>
            <a:ext cx="2048358" cy="254517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4911" y="375241"/>
            <a:ext cx="2480486" cy="222839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5156" y="2837500"/>
            <a:ext cx="1722331" cy="315053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665" y="141374"/>
            <a:ext cx="3191389" cy="2696126"/>
          </a:xfrm>
          <a:prstGeom prst="rect">
            <a:avLst/>
          </a:prstGeom>
        </p:spPr>
      </p:pic>
      <p:sp>
        <p:nvSpPr>
          <p:cNvPr id="9" name="Veselý obličej 8"/>
          <p:cNvSpPr/>
          <p:nvPr/>
        </p:nvSpPr>
        <p:spPr>
          <a:xfrm>
            <a:off x="9478851" y="270456"/>
            <a:ext cx="1248674" cy="1139146"/>
          </a:xfrm>
          <a:prstGeom prst="smileyFace">
            <a:avLst/>
          </a:prstGeom>
          <a:solidFill>
            <a:srgbClr val="002060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8092851" y="5483833"/>
            <a:ext cx="1085088" cy="9599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5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9470547" y="1866802"/>
            <a:ext cx="1085088" cy="9599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4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9466347" y="5483833"/>
            <a:ext cx="1085088" cy="9599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3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10839843" y="5483833"/>
            <a:ext cx="1085088" cy="9599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14" name="Zaoblený obdélník 13"/>
          <p:cNvSpPr/>
          <p:nvPr/>
        </p:nvSpPr>
        <p:spPr>
          <a:xfrm>
            <a:off x="10845187" y="1866802"/>
            <a:ext cx="1085088" cy="9599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1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8095907" y="1880445"/>
            <a:ext cx="1085088" cy="9599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2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6" name="Veselý obličej 15"/>
          <p:cNvSpPr/>
          <p:nvPr/>
        </p:nvSpPr>
        <p:spPr>
          <a:xfrm>
            <a:off x="9478851" y="3760631"/>
            <a:ext cx="1304833" cy="1158987"/>
          </a:xfrm>
          <a:prstGeom prst="smileyFace">
            <a:avLst>
              <a:gd name="adj" fmla="val -4653"/>
            </a:avLst>
          </a:prstGeom>
          <a:solidFill>
            <a:srgbClr val="002060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nice 17"/>
          <p:cNvCxnSpPr/>
          <p:nvPr/>
        </p:nvCxnSpPr>
        <p:spPr>
          <a:xfrm flipH="1">
            <a:off x="7785739" y="0"/>
            <a:ext cx="51515" cy="6858000"/>
          </a:xfrm>
          <a:prstGeom prst="line">
            <a:avLst/>
          </a:prstGeom>
          <a:ln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1942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repeatCount="300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4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5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0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1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7" presetClass="emph" presetSubtype="0" repeatCount="300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27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4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5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0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1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13686">
            <a:off x="5115164" y="3539539"/>
            <a:ext cx="2048358" cy="254517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2582" y="2837500"/>
            <a:ext cx="1722331" cy="315053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248519">
            <a:off x="4435071" y="441496"/>
            <a:ext cx="2448240" cy="269612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460088">
            <a:off x="621899" y="3142685"/>
            <a:ext cx="1568306" cy="363489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700744">
            <a:off x="1035061" y="-363504"/>
            <a:ext cx="1868996" cy="3651784"/>
          </a:xfrm>
          <a:prstGeom prst="rect">
            <a:avLst/>
          </a:prstGeom>
        </p:spPr>
      </p:pic>
      <p:sp>
        <p:nvSpPr>
          <p:cNvPr id="17" name="Veselý obličej 16"/>
          <p:cNvSpPr/>
          <p:nvPr/>
        </p:nvSpPr>
        <p:spPr>
          <a:xfrm>
            <a:off x="9478851" y="270456"/>
            <a:ext cx="1248674" cy="1139146"/>
          </a:xfrm>
          <a:prstGeom prst="smileyFace">
            <a:avLst/>
          </a:prstGeom>
          <a:solidFill>
            <a:srgbClr val="002060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8092851" y="5483833"/>
            <a:ext cx="1085088" cy="9599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5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9470547" y="1866802"/>
            <a:ext cx="1085088" cy="9599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4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9466347" y="5483833"/>
            <a:ext cx="1085088" cy="9599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3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10839843" y="5483833"/>
            <a:ext cx="1085088" cy="9599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24" name="Zaoblený obdélník 23"/>
          <p:cNvSpPr/>
          <p:nvPr/>
        </p:nvSpPr>
        <p:spPr>
          <a:xfrm>
            <a:off x="10845187" y="1866802"/>
            <a:ext cx="1085088" cy="9599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1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8095907" y="1880445"/>
            <a:ext cx="1085088" cy="9599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2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26" name="Veselý obličej 25"/>
          <p:cNvSpPr/>
          <p:nvPr/>
        </p:nvSpPr>
        <p:spPr>
          <a:xfrm>
            <a:off x="9478851" y="3760631"/>
            <a:ext cx="1304833" cy="1158987"/>
          </a:xfrm>
          <a:prstGeom prst="smileyFace">
            <a:avLst>
              <a:gd name="adj" fmla="val -4653"/>
            </a:avLst>
          </a:prstGeom>
          <a:solidFill>
            <a:srgbClr val="002060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" name="Přímá spojnice 26"/>
          <p:cNvCxnSpPr/>
          <p:nvPr/>
        </p:nvCxnSpPr>
        <p:spPr>
          <a:xfrm flipH="1">
            <a:off x="7785739" y="0"/>
            <a:ext cx="51515" cy="6858000"/>
          </a:xfrm>
          <a:prstGeom prst="line">
            <a:avLst/>
          </a:prstGeom>
          <a:ln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1687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repeatCount="300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4" dur="indefinit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5" dur="indefinite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0" dur="indefinit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1" dur="indefinite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7" presetClass="emph" presetSubtype="0" repeatCount="300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27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4" dur="indefinit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5" dur="indefinite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0" dur="indefinite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1" dur="indefinite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47251">
            <a:off x="676142" y="3212430"/>
            <a:ext cx="925547" cy="226389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787400">
            <a:off x="2497685" y="3465261"/>
            <a:ext cx="1722331" cy="315053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8259219">
            <a:off x="381698" y="437082"/>
            <a:ext cx="3191389" cy="269612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1794" y="3456712"/>
            <a:ext cx="1250535" cy="290816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3810592">
            <a:off x="4692541" y="-298024"/>
            <a:ext cx="2036611" cy="3726709"/>
          </a:xfrm>
          <a:prstGeom prst="rect">
            <a:avLst/>
          </a:prstGeom>
        </p:spPr>
      </p:pic>
      <p:sp>
        <p:nvSpPr>
          <p:cNvPr id="19" name="Veselý obličej 18"/>
          <p:cNvSpPr/>
          <p:nvPr/>
        </p:nvSpPr>
        <p:spPr>
          <a:xfrm>
            <a:off x="9478851" y="270456"/>
            <a:ext cx="1248674" cy="1139146"/>
          </a:xfrm>
          <a:prstGeom prst="smileyFace">
            <a:avLst/>
          </a:prstGeom>
          <a:solidFill>
            <a:srgbClr val="002060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8092851" y="5483833"/>
            <a:ext cx="1085088" cy="9599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21" name="Zaoblený obdélník 20"/>
          <p:cNvSpPr/>
          <p:nvPr/>
        </p:nvSpPr>
        <p:spPr>
          <a:xfrm>
            <a:off x="9470547" y="1866802"/>
            <a:ext cx="1085088" cy="9599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4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9466347" y="5483833"/>
            <a:ext cx="1085088" cy="9599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23" name="Zaoblený obdélník 22"/>
          <p:cNvSpPr/>
          <p:nvPr/>
        </p:nvSpPr>
        <p:spPr>
          <a:xfrm>
            <a:off x="10839843" y="5483833"/>
            <a:ext cx="1085088" cy="9599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24" name="Zaoblený obdélník 23"/>
          <p:cNvSpPr/>
          <p:nvPr/>
        </p:nvSpPr>
        <p:spPr>
          <a:xfrm>
            <a:off x="10845187" y="1866802"/>
            <a:ext cx="1085088" cy="9599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1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8095907" y="1880445"/>
            <a:ext cx="1085088" cy="9599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2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26" name="Veselý obličej 25"/>
          <p:cNvSpPr/>
          <p:nvPr/>
        </p:nvSpPr>
        <p:spPr>
          <a:xfrm>
            <a:off x="9478851" y="3760631"/>
            <a:ext cx="1304833" cy="1158987"/>
          </a:xfrm>
          <a:prstGeom prst="smileyFace">
            <a:avLst>
              <a:gd name="adj" fmla="val -4653"/>
            </a:avLst>
          </a:prstGeom>
          <a:solidFill>
            <a:srgbClr val="002060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" name="Přímá spojnice 26"/>
          <p:cNvCxnSpPr/>
          <p:nvPr/>
        </p:nvCxnSpPr>
        <p:spPr>
          <a:xfrm flipH="1">
            <a:off x="7785739" y="0"/>
            <a:ext cx="51515" cy="6858000"/>
          </a:xfrm>
          <a:prstGeom prst="line">
            <a:avLst/>
          </a:prstGeom>
          <a:ln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25057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7" presetClass="emph" presetSubtype="0" repeatCount="300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13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4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0" dur="indefinit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1" dur="indefinite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6" dur="indefinit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7" dur="indefinite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2" dur="indefinit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3" dur="indefinite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7" presetClass="emph" presetSubtype="0" repeatCount="300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39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40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840489">
            <a:off x="791388" y="3911535"/>
            <a:ext cx="1130331" cy="276479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87216">
            <a:off x="4663554" y="3334756"/>
            <a:ext cx="2551000" cy="316972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324667">
            <a:off x="5214334" y="125332"/>
            <a:ext cx="2480486" cy="222839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373621">
            <a:off x="452015" y="167671"/>
            <a:ext cx="1722331" cy="315053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83839">
            <a:off x="3106501" y="1537318"/>
            <a:ext cx="1623262" cy="3171651"/>
          </a:xfrm>
          <a:prstGeom prst="rect">
            <a:avLst/>
          </a:prstGeom>
        </p:spPr>
      </p:pic>
      <p:sp>
        <p:nvSpPr>
          <p:cNvPr id="18" name="Veselý obličej 17"/>
          <p:cNvSpPr/>
          <p:nvPr/>
        </p:nvSpPr>
        <p:spPr>
          <a:xfrm>
            <a:off x="9478851" y="270456"/>
            <a:ext cx="1248674" cy="1139146"/>
          </a:xfrm>
          <a:prstGeom prst="smileyFace">
            <a:avLst/>
          </a:prstGeom>
          <a:solidFill>
            <a:srgbClr val="002060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8092851" y="5483833"/>
            <a:ext cx="1085088" cy="9599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20" name="Zaoblený obdélník 19"/>
          <p:cNvSpPr/>
          <p:nvPr/>
        </p:nvSpPr>
        <p:spPr>
          <a:xfrm>
            <a:off x="9470547" y="1866802"/>
            <a:ext cx="1085088" cy="9599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4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9466347" y="5483833"/>
            <a:ext cx="1085088" cy="9599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3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10839843" y="5483833"/>
            <a:ext cx="1085088" cy="9599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23" name="Zaoblený obdélník 22"/>
          <p:cNvSpPr/>
          <p:nvPr/>
        </p:nvSpPr>
        <p:spPr>
          <a:xfrm>
            <a:off x="10845187" y="1866802"/>
            <a:ext cx="1085088" cy="9599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1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8095907" y="1880445"/>
            <a:ext cx="1085088" cy="9599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2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25" name="Veselý obličej 24"/>
          <p:cNvSpPr/>
          <p:nvPr/>
        </p:nvSpPr>
        <p:spPr>
          <a:xfrm>
            <a:off x="9478851" y="3760631"/>
            <a:ext cx="1304833" cy="1158987"/>
          </a:xfrm>
          <a:prstGeom prst="smileyFace">
            <a:avLst>
              <a:gd name="adj" fmla="val -4653"/>
            </a:avLst>
          </a:prstGeom>
          <a:solidFill>
            <a:srgbClr val="002060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" name="Přímá spojnice 25"/>
          <p:cNvCxnSpPr/>
          <p:nvPr/>
        </p:nvCxnSpPr>
        <p:spPr>
          <a:xfrm flipH="1">
            <a:off x="7785739" y="0"/>
            <a:ext cx="51515" cy="6858000"/>
          </a:xfrm>
          <a:prstGeom prst="line">
            <a:avLst/>
          </a:prstGeom>
          <a:ln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85496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7" presetClass="emph" presetSubtype="0" repeatCount="300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19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0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6" dur="indefinit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7" dur="indefinite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7" presetClass="emph" presetSubtype="0" repeatCount="300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33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34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0" dur="indefinit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1" dur="indefinite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21117">
            <a:off x="5041322" y="3314222"/>
            <a:ext cx="2048358" cy="254517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7496" y="4539618"/>
            <a:ext cx="1211540" cy="221618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86627">
            <a:off x="572788" y="4158868"/>
            <a:ext cx="2503918" cy="211534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8713">
            <a:off x="4339831" y="37605"/>
            <a:ext cx="1688716" cy="3927164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3090" y="83309"/>
            <a:ext cx="2798065" cy="3774368"/>
          </a:xfrm>
          <a:prstGeom prst="rect">
            <a:avLst/>
          </a:prstGeom>
        </p:spPr>
      </p:pic>
      <p:sp>
        <p:nvSpPr>
          <p:cNvPr id="19" name="Veselý obličej 18"/>
          <p:cNvSpPr/>
          <p:nvPr/>
        </p:nvSpPr>
        <p:spPr>
          <a:xfrm>
            <a:off x="9478851" y="270456"/>
            <a:ext cx="1248674" cy="1139146"/>
          </a:xfrm>
          <a:prstGeom prst="smileyFace">
            <a:avLst/>
          </a:prstGeom>
          <a:solidFill>
            <a:srgbClr val="002060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8092851" y="5483833"/>
            <a:ext cx="1085088" cy="9599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5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9470547" y="1866802"/>
            <a:ext cx="1085088" cy="9599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4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9466347" y="5483833"/>
            <a:ext cx="1085088" cy="9599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23" name="Zaoblený obdélník 22"/>
          <p:cNvSpPr/>
          <p:nvPr/>
        </p:nvSpPr>
        <p:spPr>
          <a:xfrm>
            <a:off x="10839843" y="5483833"/>
            <a:ext cx="1085088" cy="9599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24" name="Zaoblený obdélník 23"/>
          <p:cNvSpPr/>
          <p:nvPr/>
        </p:nvSpPr>
        <p:spPr>
          <a:xfrm>
            <a:off x="10845187" y="1866802"/>
            <a:ext cx="1085088" cy="9599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1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8095907" y="1880445"/>
            <a:ext cx="1085088" cy="9599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2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26" name="Veselý obličej 25"/>
          <p:cNvSpPr/>
          <p:nvPr/>
        </p:nvSpPr>
        <p:spPr>
          <a:xfrm>
            <a:off x="9478851" y="3760631"/>
            <a:ext cx="1304833" cy="1158987"/>
          </a:xfrm>
          <a:prstGeom prst="smileyFace">
            <a:avLst>
              <a:gd name="adj" fmla="val -4653"/>
            </a:avLst>
          </a:prstGeom>
          <a:solidFill>
            <a:srgbClr val="002060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" name="Přímá spojnice 26"/>
          <p:cNvCxnSpPr/>
          <p:nvPr/>
        </p:nvCxnSpPr>
        <p:spPr>
          <a:xfrm flipH="1">
            <a:off x="7785739" y="0"/>
            <a:ext cx="51515" cy="6858000"/>
          </a:xfrm>
          <a:prstGeom prst="line">
            <a:avLst/>
          </a:prstGeom>
          <a:ln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6472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7" presetClass="emph" presetSubtype="0" repeatCount="300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19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0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6" dur="indefinit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7" dur="indefinite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2" dur="indefinite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3" dur="indefinite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7" presetClass="emph" presetSubtype="0" repeatCount="300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9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0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840489">
            <a:off x="791917" y="4136904"/>
            <a:ext cx="925547" cy="226389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03490">
            <a:off x="4962172" y="3418628"/>
            <a:ext cx="2048358" cy="254517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4911" y="375241"/>
            <a:ext cx="2480486" cy="222839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5156" y="2837500"/>
            <a:ext cx="1722331" cy="315053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665" y="141374"/>
            <a:ext cx="3191389" cy="2696126"/>
          </a:xfrm>
          <a:prstGeom prst="rect">
            <a:avLst/>
          </a:prstGeom>
        </p:spPr>
      </p:pic>
      <p:sp>
        <p:nvSpPr>
          <p:cNvPr id="9" name="Veselý obličej 8"/>
          <p:cNvSpPr/>
          <p:nvPr/>
        </p:nvSpPr>
        <p:spPr>
          <a:xfrm>
            <a:off x="9478851" y="270456"/>
            <a:ext cx="1248674" cy="1139146"/>
          </a:xfrm>
          <a:prstGeom prst="smileyFace">
            <a:avLst/>
          </a:prstGeom>
          <a:solidFill>
            <a:srgbClr val="002060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8092851" y="5483833"/>
            <a:ext cx="1085088" cy="9599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5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9470547" y="1866802"/>
            <a:ext cx="1085088" cy="9599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4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9466347" y="5483833"/>
            <a:ext cx="1085088" cy="9599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3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10839843" y="5483833"/>
            <a:ext cx="1085088" cy="9599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14" name="Zaoblený obdélník 13"/>
          <p:cNvSpPr/>
          <p:nvPr/>
        </p:nvSpPr>
        <p:spPr>
          <a:xfrm>
            <a:off x="10845187" y="1866802"/>
            <a:ext cx="1085088" cy="9599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1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8095907" y="1880445"/>
            <a:ext cx="1085088" cy="9599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2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6" name="Veselý obličej 15"/>
          <p:cNvSpPr/>
          <p:nvPr/>
        </p:nvSpPr>
        <p:spPr>
          <a:xfrm>
            <a:off x="9478851" y="3760631"/>
            <a:ext cx="1304833" cy="1158987"/>
          </a:xfrm>
          <a:prstGeom prst="smileyFace">
            <a:avLst>
              <a:gd name="adj" fmla="val -4653"/>
            </a:avLst>
          </a:prstGeom>
          <a:solidFill>
            <a:srgbClr val="002060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nice 17"/>
          <p:cNvCxnSpPr/>
          <p:nvPr/>
        </p:nvCxnSpPr>
        <p:spPr>
          <a:xfrm flipH="1">
            <a:off x="7785739" y="0"/>
            <a:ext cx="51515" cy="6858000"/>
          </a:xfrm>
          <a:prstGeom prst="line">
            <a:avLst/>
          </a:prstGeom>
          <a:ln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5446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repeatCount="300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4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5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0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1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7" presetClass="emph" presetSubtype="0" repeatCount="300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27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4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5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0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1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946316">
            <a:off x="853353" y="1683685"/>
            <a:ext cx="1939505" cy="474404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03490">
            <a:off x="4962172" y="3418628"/>
            <a:ext cx="2048358" cy="254517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4911" y="375241"/>
            <a:ext cx="2480486" cy="222839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9199723">
            <a:off x="2977316" y="2804198"/>
            <a:ext cx="1722331" cy="3150537"/>
          </a:xfrm>
          <a:prstGeom prst="rect">
            <a:avLst/>
          </a:prstGeom>
        </p:spPr>
      </p:pic>
      <p:sp>
        <p:nvSpPr>
          <p:cNvPr id="9" name="Veselý obličej 8"/>
          <p:cNvSpPr/>
          <p:nvPr/>
        </p:nvSpPr>
        <p:spPr>
          <a:xfrm>
            <a:off x="9478851" y="270456"/>
            <a:ext cx="1248674" cy="1139146"/>
          </a:xfrm>
          <a:prstGeom prst="smileyFace">
            <a:avLst/>
          </a:prstGeom>
          <a:solidFill>
            <a:srgbClr val="002060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8092851" y="5483833"/>
            <a:ext cx="1085088" cy="9599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11" name="Zaoblený obdélník 10"/>
          <p:cNvSpPr/>
          <p:nvPr/>
        </p:nvSpPr>
        <p:spPr>
          <a:xfrm>
            <a:off x="9470547" y="1866802"/>
            <a:ext cx="1085088" cy="9599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4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9466347" y="5483833"/>
            <a:ext cx="1085088" cy="9599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3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10839843" y="5483833"/>
            <a:ext cx="1085088" cy="9599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14" name="Zaoblený obdélník 13"/>
          <p:cNvSpPr/>
          <p:nvPr/>
        </p:nvSpPr>
        <p:spPr>
          <a:xfrm>
            <a:off x="10845187" y="1866802"/>
            <a:ext cx="1085088" cy="9599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1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8095907" y="1880445"/>
            <a:ext cx="1085088" cy="9599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2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6" name="Veselý obličej 15"/>
          <p:cNvSpPr/>
          <p:nvPr/>
        </p:nvSpPr>
        <p:spPr>
          <a:xfrm>
            <a:off x="9478851" y="3760631"/>
            <a:ext cx="1304833" cy="1158987"/>
          </a:xfrm>
          <a:prstGeom prst="smileyFace">
            <a:avLst>
              <a:gd name="adj" fmla="val -4653"/>
            </a:avLst>
          </a:prstGeom>
          <a:solidFill>
            <a:srgbClr val="002060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nice 17"/>
          <p:cNvCxnSpPr/>
          <p:nvPr/>
        </p:nvCxnSpPr>
        <p:spPr>
          <a:xfrm flipH="1">
            <a:off x="7785739" y="0"/>
            <a:ext cx="51515" cy="6858000"/>
          </a:xfrm>
          <a:prstGeom prst="line">
            <a:avLst/>
          </a:prstGeom>
          <a:ln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19" name="Obrázek 18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460088">
            <a:off x="2571979" y="-182464"/>
            <a:ext cx="1568306" cy="3634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2619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repeatCount="300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7" presetClass="emph" presetSubtype="0" repeatCount="300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39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40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840489">
            <a:off x="791917" y="4136904"/>
            <a:ext cx="925547" cy="226389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03490">
            <a:off x="4962172" y="3418628"/>
            <a:ext cx="2048358" cy="254517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4911" y="375241"/>
            <a:ext cx="2480486" cy="2228391"/>
          </a:xfrm>
          <a:prstGeom prst="rect">
            <a:avLst/>
          </a:prstGeom>
        </p:spPr>
      </p:pic>
      <p:sp>
        <p:nvSpPr>
          <p:cNvPr id="9" name="Veselý obličej 8"/>
          <p:cNvSpPr/>
          <p:nvPr/>
        </p:nvSpPr>
        <p:spPr>
          <a:xfrm>
            <a:off x="9478851" y="270456"/>
            <a:ext cx="1248674" cy="1139146"/>
          </a:xfrm>
          <a:prstGeom prst="smileyFace">
            <a:avLst/>
          </a:prstGeom>
          <a:solidFill>
            <a:srgbClr val="002060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8092851" y="5483833"/>
            <a:ext cx="1085088" cy="9599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5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9470547" y="1866802"/>
            <a:ext cx="1085088" cy="9599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4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9466347" y="5483833"/>
            <a:ext cx="1085088" cy="9599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3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10839843" y="5483833"/>
            <a:ext cx="1085088" cy="9599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14" name="Zaoblený obdélník 13"/>
          <p:cNvSpPr/>
          <p:nvPr/>
        </p:nvSpPr>
        <p:spPr>
          <a:xfrm>
            <a:off x="10845187" y="1866802"/>
            <a:ext cx="1085088" cy="9599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1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8095907" y="1880445"/>
            <a:ext cx="1085088" cy="9599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2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6" name="Veselý obličej 15"/>
          <p:cNvSpPr/>
          <p:nvPr/>
        </p:nvSpPr>
        <p:spPr>
          <a:xfrm>
            <a:off x="9478851" y="3760631"/>
            <a:ext cx="1304833" cy="1158987"/>
          </a:xfrm>
          <a:prstGeom prst="smileyFace">
            <a:avLst>
              <a:gd name="adj" fmla="val -4653"/>
            </a:avLst>
          </a:prstGeom>
          <a:solidFill>
            <a:srgbClr val="002060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nice 17"/>
          <p:cNvCxnSpPr/>
          <p:nvPr/>
        </p:nvCxnSpPr>
        <p:spPr>
          <a:xfrm flipH="1">
            <a:off x="7785739" y="0"/>
            <a:ext cx="51515" cy="6858000"/>
          </a:xfrm>
          <a:prstGeom prst="line">
            <a:avLst/>
          </a:prstGeom>
          <a:ln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19" name="Obrázek 18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3468" y="3237133"/>
            <a:ext cx="1250535" cy="290816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3810592">
            <a:off x="1210751" y="-409773"/>
            <a:ext cx="2036611" cy="3726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5445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repeatCount="300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4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5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0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1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7" presetClass="emph" presetSubtype="0" repeatCount="300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27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4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5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0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1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4911" y="375241"/>
            <a:ext cx="2480486" cy="222839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5156" y="2837500"/>
            <a:ext cx="1722331" cy="315053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665" y="141374"/>
            <a:ext cx="3191389" cy="2696126"/>
          </a:xfrm>
          <a:prstGeom prst="rect">
            <a:avLst/>
          </a:prstGeom>
        </p:spPr>
      </p:pic>
      <p:sp>
        <p:nvSpPr>
          <p:cNvPr id="9" name="Veselý obličej 8"/>
          <p:cNvSpPr/>
          <p:nvPr/>
        </p:nvSpPr>
        <p:spPr>
          <a:xfrm>
            <a:off x="9478851" y="270456"/>
            <a:ext cx="1248674" cy="1139146"/>
          </a:xfrm>
          <a:prstGeom prst="smileyFace">
            <a:avLst/>
          </a:prstGeom>
          <a:solidFill>
            <a:srgbClr val="002060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8092851" y="5483833"/>
            <a:ext cx="1085088" cy="9599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11" name="Zaoblený obdélník 10"/>
          <p:cNvSpPr/>
          <p:nvPr/>
        </p:nvSpPr>
        <p:spPr>
          <a:xfrm>
            <a:off x="9470547" y="1866802"/>
            <a:ext cx="1085088" cy="9599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4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9466347" y="5483833"/>
            <a:ext cx="1085088" cy="9599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3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10839843" y="5483833"/>
            <a:ext cx="1085088" cy="9599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14" name="Zaoblený obdélník 13"/>
          <p:cNvSpPr/>
          <p:nvPr/>
        </p:nvSpPr>
        <p:spPr>
          <a:xfrm>
            <a:off x="10845187" y="1866802"/>
            <a:ext cx="1085088" cy="9599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1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8095907" y="1880445"/>
            <a:ext cx="1085088" cy="9599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2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6" name="Veselý obličej 15"/>
          <p:cNvSpPr/>
          <p:nvPr/>
        </p:nvSpPr>
        <p:spPr>
          <a:xfrm>
            <a:off x="9478851" y="3760631"/>
            <a:ext cx="1304833" cy="1158987"/>
          </a:xfrm>
          <a:prstGeom prst="smileyFace">
            <a:avLst>
              <a:gd name="adj" fmla="val -4653"/>
            </a:avLst>
          </a:prstGeom>
          <a:solidFill>
            <a:srgbClr val="002060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nice 17"/>
          <p:cNvCxnSpPr/>
          <p:nvPr/>
        </p:nvCxnSpPr>
        <p:spPr>
          <a:xfrm flipH="1">
            <a:off x="7785739" y="0"/>
            <a:ext cx="51515" cy="6858000"/>
          </a:xfrm>
          <a:prstGeom prst="line">
            <a:avLst/>
          </a:prstGeom>
          <a:ln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19" name="Obrázek 18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3810592">
            <a:off x="4856400" y="2949563"/>
            <a:ext cx="2036611" cy="372670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83" y="3358837"/>
            <a:ext cx="1250535" cy="2908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2766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repeatCount="300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7" presetClass="emph" presetSubtype="0" repeatCount="300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39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40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840489">
            <a:off x="791917" y="4136904"/>
            <a:ext cx="925547" cy="226389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03490">
            <a:off x="4925402" y="3917600"/>
            <a:ext cx="2048358" cy="254517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5156" y="2837500"/>
            <a:ext cx="1722331" cy="315053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665" y="141374"/>
            <a:ext cx="3191389" cy="2696126"/>
          </a:xfrm>
          <a:prstGeom prst="rect">
            <a:avLst/>
          </a:prstGeom>
        </p:spPr>
      </p:pic>
      <p:sp>
        <p:nvSpPr>
          <p:cNvPr id="9" name="Veselý obličej 8"/>
          <p:cNvSpPr/>
          <p:nvPr/>
        </p:nvSpPr>
        <p:spPr>
          <a:xfrm>
            <a:off x="9478851" y="270456"/>
            <a:ext cx="1248674" cy="1139146"/>
          </a:xfrm>
          <a:prstGeom prst="smileyFace">
            <a:avLst/>
          </a:prstGeom>
          <a:solidFill>
            <a:srgbClr val="002060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8092851" y="5483833"/>
            <a:ext cx="1085088" cy="9599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5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9470547" y="1866802"/>
            <a:ext cx="1085088" cy="9599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4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9466347" y="5483833"/>
            <a:ext cx="1085088" cy="9599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3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10839843" y="5483833"/>
            <a:ext cx="1085088" cy="9599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14" name="Zaoblený obdélník 13"/>
          <p:cNvSpPr/>
          <p:nvPr/>
        </p:nvSpPr>
        <p:spPr>
          <a:xfrm>
            <a:off x="10845187" y="1866802"/>
            <a:ext cx="1085088" cy="9599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15" name="Zaoblený obdélník 14"/>
          <p:cNvSpPr/>
          <p:nvPr/>
        </p:nvSpPr>
        <p:spPr>
          <a:xfrm>
            <a:off x="8095907" y="1880445"/>
            <a:ext cx="1085088" cy="9599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2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6" name="Veselý obličej 15"/>
          <p:cNvSpPr/>
          <p:nvPr/>
        </p:nvSpPr>
        <p:spPr>
          <a:xfrm>
            <a:off x="9478851" y="3760631"/>
            <a:ext cx="1304833" cy="1158987"/>
          </a:xfrm>
          <a:prstGeom prst="smileyFace">
            <a:avLst>
              <a:gd name="adj" fmla="val -4653"/>
            </a:avLst>
          </a:prstGeom>
          <a:solidFill>
            <a:srgbClr val="002060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nice 17"/>
          <p:cNvCxnSpPr/>
          <p:nvPr/>
        </p:nvCxnSpPr>
        <p:spPr>
          <a:xfrm flipH="1">
            <a:off x="7785739" y="0"/>
            <a:ext cx="51515" cy="6858000"/>
          </a:xfrm>
          <a:prstGeom prst="line">
            <a:avLst/>
          </a:prstGeom>
          <a:ln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19" name="Obrázek 18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39189" y="-20382"/>
            <a:ext cx="2798065" cy="3774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6404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7" presetClass="emph" presetSubtype="0" repeatCount="300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19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0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6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7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2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3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7" presetClass="emph" presetSubtype="0" repeatCount="300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39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40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rozlišují smutné a veselé dráčky.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 Rozpoznat rozdíl mezi emocemi veselý a smutný.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č</a:t>
            </a:r>
            <a:r>
              <a:rPr lang="cs-CZ" dirty="0" smtClean="0"/>
              <a:t>. 2 </a:t>
            </a:r>
            <a:r>
              <a:rPr lang="cs-CZ" dirty="0" smtClean="0"/>
              <a:t>až  č</a:t>
            </a:r>
            <a:r>
              <a:rPr lang="cs-CZ" dirty="0" smtClean="0"/>
              <a:t>. 6 </a:t>
            </a:r>
            <a:r>
              <a:rPr lang="cs-CZ" dirty="0" smtClean="0"/>
              <a:t>hledají děti veselého nebo smutného draka.</a:t>
            </a:r>
          </a:p>
          <a:p>
            <a:r>
              <a:rPr lang="cs-CZ" dirty="0" smtClean="0"/>
              <a:t>Na snímku č</a:t>
            </a:r>
            <a:r>
              <a:rPr lang="cs-CZ" dirty="0" smtClean="0"/>
              <a:t>. 2 </a:t>
            </a:r>
            <a:r>
              <a:rPr lang="cs-CZ" dirty="0" smtClean="0"/>
              <a:t>až č</a:t>
            </a:r>
            <a:r>
              <a:rPr lang="cs-CZ" dirty="0" smtClean="0"/>
              <a:t>. 6 </a:t>
            </a:r>
            <a:r>
              <a:rPr lang="cs-CZ" dirty="0" smtClean="0"/>
              <a:t>děti přiřazují správnou číslici určující počet dráčků veselých a smutných.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b="1" dirty="0" smtClean="0"/>
              <a:t>Cílem </a:t>
            </a:r>
            <a:r>
              <a:rPr lang="cs-CZ" b="1" dirty="0"/>
              <a:t>práce </a:t>
            </a:r>
            <a:r>
              <a:rPr lang="cs-CZ" b="1" dirty="0" smtClean="0"/>
              <a:t>je podpořit mechanické přiřazování barev podle obrázků</a:t>
            </a:r>
            <a:r>
              <a:rPr lang="cs-CZ" b="1" dirty="0" smtClean="0"/>
              <a:t>, /</a:t>
            </a:r>
            <a:r>
              <a:rPr lang="cs-CZ" b="1" dirty="0" smtClean="0"/>
              <a:t>posloupnost mašliček na předloze/ a motivace dětí k tvorbě vlastního draka.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b="1" dirty="0" smtClean="0"/>
              <a:t> </a:t>
            </a:r>
            <a:r>
              <a:rPr lang="cs-CZ" b="1" dirty="0"/>
              <a:t>T</a:t>
            </a:r>
            <a:r>
              <a:rPr lang="cs-CZ" b="1" dirty="0" smtClean="0"/>
              <a:t>abulky a magnetky z </a:t>
            </a:r>
            <a:r>
              <a:rPr lang="cs-CZ" b="1" dirty="0" err="1" smtClean="0"/>
              <a:t>KUMUČe</a:t>
            </a:r>
            <a:r>
              <a:rPr lang="cs-CZ" b="1" dirty="0" smtClean="0"/>
              <a:t> použijeme při řazení barev podle mašliček vzorového dráčka.</a:t>
            </a:r>
          </a:p>
          <a:p>
            <a:pPr>
              <a:buFont typeface="Wingdings" panose="05000000000000000000" pitchFamily="2" charset="2"/>
              <a:buChar char="Ø"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Plnit činnosti podle instrukcí.</a:t>
            </a:r>
          </a:p>
          <a:p>
            <a:r>
              <a:rPr lang="cs-CZ" dirty="0" smtClean="0"/>
              <a:t>Přijmout povinnost, soustředit se na činnost a samostatně ji dokončit.</a:t>
            </a:r>
          </a:p>
          <a:p>
            <a:r>
              <a:rPr lang="cs-CZ" dirty="0" smtClean="0"/>
              <a:t>Projevovat zájem o poznávání číslic.</a:t>
            </a:r>
          </a:p>
          <a:p>
            <a:r>
              <a:rPr lang="cs-CZ" dirty="0" smtClean="0"/>
              <a:t>Uvědomovat si příjemné a nepříjemné citové prožitky.</a:t>
            </a:r>
          </a:p>
          <a:p>
            <a:r>
              <a:rPr lang="cs-CZ" dirty="0" smtClean="0"/>
              <a:t>Umět vyjádřit své prožitky slovně, výtvarně i mimikou.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18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366</Words>
  <Application>Microsoft Office PowerPoint</Application>
  <PresentationFormat>Vlastní</PresentationFormat>
  <Paragraphs>112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Sheer Green 16x9</vt:lpstr>
      <vt:lpstr>Draci - emoce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2015-04-03T08:16:23Z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