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90" r:id="rId4"/>
    <p:sldId id="292" r:id="rId5"/>
    <p:sldId id="298" r:id="rId6"/>
    <p:sldId id="299" r:id="rId7"/>
    <p:sldId id="300" r:id="rId8"/>
    <p:sldId id="301" r:id="rId9"/>
    <p:sldId id="302" r:id="rId10"/>
    <p:sldId id="303" r:id="rId11"/>
    <p:sldId id="304" r:id="rId12"/>
    <p:sldId id="276" r:id="rId13"/>
    <p:sldId id="277" r:id="rId14"/>
    <p:sldId id="278" r:id="rId15"/>
    <p:sldId id="279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8E4"/>
    <a:srgbClr val="FDF7E4"/>
    <a:srgbClr val="FEFDF9"/>
    <a:srgbClr val="FFFFFE"/>
    <a:srgbClr val="FEF8E5"/>
    <a:srgbClr val="FFFEFB"/>
    <a:srgbClr val="FEF8E4"/>
    <a:srgbClr val="FFFEFA"/>
    <a:srgbClr val="FEFCF8"/>
    <a:srgbClr val="FEF8E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20" autoAdjust="0"/>
    <p:restoredTop sz="94918" autoAdjust="0"/>
  </p:normalViewPr>
  <p:slideViewPr>
    <p:cSldViewPr snapToGrid="0">
      <p:cViewPr varScale="1">
        <p:scale>
          <a:sx n="84" d="100"/>
          <a:sy n="84" d="100"/>
        </p:scale>
        <p:origin x="-78" y="-4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4485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59147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15811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7183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8366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99319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33241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9890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427369"/>
            <a:ext cx="9601200" cy="1201532"/>
          </a:xfrm>
        </p:spPr>
        <p:txBody>
          <a:bodyPr anchor="t"/>
          <a:lstStyle/>
          <a:p>
            <a:pPr>
              <a:spcBef>
                <a:spcPts val="0"/>
              </a:spcBef>
            </a:pPr>
            <a:r>
              <a:rPr lang="pl-PL" sz="3600" b="1" dirty="0" smtClean="0">
                <a:solidFill>
                  <a:srgbClr val="624D38">
                    <a:lumMod val="75000"/>
                  </a:srgbClr>
                </a:solidFill>
              </a:rPr>
              <a:t>HODINY - poznej </a:t>
            </a:r>
            <a:r>
              <a:rPr lang="pl-PL" sz="3600" b="1" dirty="0">
                <a:solidFill>
                  <a:srgbClr val="624D38">
                    <a:lumMod val="75000"/>
                  </a:srgbClr>
                </a:solidFill>
              </a:rPr>
              <a:t>stejný </a:t>
            </a:r>
            <a:r>
              <a:rPr lang="pl-PL" sz="3600" b="1" dirty="0" smtClean="0">
                <a:solidFill>
                  <a:srgbClr val="624D38">
                    <a:lumMod val="75000"/>
                  </a:srgbClr>
                </a:solidFill>
              </a:rPr>
              <a:t>čas, velikost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Rozlišení obrazných</a:t>
            </a:r>
            <a:r>
              <a:rPr lang="cs-CZ" sz="2400" b="0" i="0" dirty="0" smtClean="0"/>
              <a:t> znaků a symbolů, GRAFICKÉ VYJADŘOVÁNÍ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72" r="53226" b="4246"/>
          <a:stretch/>
        </p:blipFill>
        <p:spPr>
          <a:xfrm>
            <a:off x="8195188" y="2332361"/>
            <a:ext cx="3780502" cy="44030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72" r="53226" b="4246"/>
          <a:stretch/>
        </p:blipFill>
        <p:spPr>
          <a:xfrm>
            <a:off x="5891981" y="107474"/>
            <a:ext cx="2961966" cy="344970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72" r="53226" b="4246"/>
          <a:stretch/>
        </p:blipFill>
        <p:spPr>
          <a:xfrm>
            <a:off x="3161891" y="2836324"/>
            <a:ext cx="3035709" cy="35270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72" r="53226" b="4246"/>
          <a:stretch/>
        </p:blipFill>
        <p:spPr>
          <a:xfrm>
            <a:off x="317910" y="485838"/>
            <a:ext cx="3170903" cy="36930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31801" y="266700"/>
            <a:ext cx="546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stejnou velikost hodin!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273412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Skupina 37"/>
          <p:cNvGrpSpPr/>
          <p:nvPr/>
        </p:nvGrpSpPr>
        <p:grpSpPr>
          <a:xfrm>
            <a:off x="676561" y="1944897"/>
            <a:ext cx="2093738" cy="2079172"/>
            <a:chOff x="1277827" y="1611404"/>
            <a:chExt cx="2093738" cy="2079172"/>
          </a:xfrm>
        </p:grpSpPr>
        <p:sp>
          <p:nvSpPr>
            <p:cNvPr id="2" name="Ovál 1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9548535" y="3307640"/>
            <a:ext cx="2093738" cy="2079172"/>
            <a:chOff x="1277827" y="1611404"/>
            <a:chExt cx="2093738" cy="2079172"/>
          </a:xfrm>
        </p:grpSpPr>
        <p:sp>
          <p:nvSpPr>
            <p:cNvPr id="40" name="Ovál 39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53" name="Přímá spojnice se šipkou 52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5800192" y="1841782"/>
            <a:ext cx="2888573" cy="2795170"/>
            <a:chOff x="1281509" y="1611404"/>
            <a:chExt cx="2090056" cy="2079172"/>
          </a:xfrm>
        </p:grpSpPr>
        <p:sp>
          <p:nvSpPr>
            <p:cNvPr id="56" name="Ovál 55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141595" y="163684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234340" y="3261120"/>
              <a:ext cx="337457" cy="38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386580" y="246632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425242" y="209699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479112" y="28528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748667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671451" y="177942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69" name="Přímá spojnice se šipkou 68"/>
            <p:cNvCxnSpPr/>
            <p:nvPr/>
          </p:nvCxnSpPr>
          <p:spPr>
            <a:xfrm>
              <a:off x="2270611" y="2646069"/>
              <a:ext cx="264914" cy="381856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se šipkou 69"/>
            <p:cNvCxnSpPr/>
            <p:nvPr/>
          </p:nvCxnSpPr>
          <p:spPr>
            <a:xfrm flipV="1">
              <a:off x="2273587" y="1964089"/>
              <a:ext cx="10539" cy="67734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2668010" y="4337673"/>
            <a:ext cx="1883258" cy="1776328"/>
            <a:chOff x="1277827" y="1611404"/>
            <a:chExt cx="2093738" cy="2079172"/>
          </a:xfrm>
        </p:grpSpPr>
        <p:sp>
          <p:nvSpPr>
            <p:cNvPr id="72" name="Ovál 71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85" name="Přímá spojnice se šipkou 84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se šipkou 85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" name="TextovéPole 86"/>
          <p:cNvSpPr txBox="1"/>
          <p:nvPr/>
        </p:nvSpPr>
        <p:spPr>
          <a:xfrm>
            <a:off x="431801" y="266700"/>
            <a:ext cx="546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stejnou velikost hodin!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624437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339943" y="0"/>
            <a:ext cx="2852057" cy="1458686"/>
          </a:xfrm>
          <a:prstGeom prst="rect">
            <a:avLst/>
          </a:prstGeom>
          <a:solidFill>
            <a:srgbClr val="FEF8E4"/>
          </a:solidFill>
          <a:ln>
            <a:solidFill>
              <a:srgbClr val="FDFE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8244" y="4998623"/>
            <a:ext cx="4902830" cy="1298845"/>
          </a:xfrm>
          <a:prstGeom prst="rect">
            <a:avLst/>
          </a:prstGeom>
          <a:solidFill>
            <a:srgbClr val="FFFFFF"/>
          </a:solidFill>
          <a:ln>
            <a:solidFill>
              <a:srgbClr val="FEFDF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1277827" y="1611403"/>
            <a:ext cx="2217908" cy="2168357"/>
            <a:chOff x="1277827" y="1611404"/>
            <a:chExt cx="2093738" cy="2079172"/>
          </a:xfrm>
        </p:grpSpPr>
        <p:sp>
          <p:nvSpPr>
            <p:cNvPr id="2" name="Ovál 1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Přímá spojnice se šipkou 19"/>
          <p:cNvCxnSpPr/>
          <p:nvPr/>
        </p:nvCxnSpPr>
        <p:spPr>
          <a:xfrm flipH="1">
            <a:off x="1805596" y="2685618"/>
            <a:ext cx="583135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7" name="Skupina 86"/>
          <p:cNvGrpSpPr/>
          <p:nvPr/>
        </p:nvGrpSpPr>
        <p:grpSpPr>
          <a:xfrm>
            <a:off x="3269792" y="3883598"/>
            <a:ext cx="2206547" cy="2192756"/>
            <a:chOff x="1203866" y="1552191"/>
            <a:chExt cx="2206547" cy="2192756"/>
          </a:xfrm>
          <a:solidFill>
            <a:srgbClr val="00B050"/>
          </a:solidFill>
        </p:grpSpPr>
        <p:sp>
          <p:nvSpPr>
            <p:cNvPr id="88" name="Ovál 87"/>
            <p:cNvSpPr/>
            <p:nvPr/>
          </p:nvSpPr>
          <p:spPr>
            <a:xfrm>
              <a:off x="1203866" y="1552191"/>
              <a:ext cx="2206547" cy="2192756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90" name="TextovéPole 89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101" name="Přímá spojnice se šipkou 100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" name="Skupina 101"/>
          <p:cNvGrpSpPr/>
          <p:nvPr/>
        </p:nvGrpSpPr>
        <p:grpSpPr>
          <a:xfrm>
            <a:off x="8361021" y="2516680"/>
            <a:ext cx="3355497" cy="3192230"/>
            <a:chOff x="1166601" y="1502746"/>
            <a:chExt cx="2330409" cy="2320028"/>
          </a:xfrm>
          <a:solidFill>
            <a:srgbClr val="FF0000"/>
          </a:solidFill>
        </p:grpSpPr>
        <p:sp>
          <p:nvSpPr>
            <p:cNvPr id="103" name="Ovál 102"/>
            <p:cNvSpPr/>
            <p:nvPr/>
          </p:nvSpPr>
          <p:spPr>
            <a:xfrm>
              <a:off x="1166601" y="1502746"/>
              <a:ext cx="2330409" cy="2320028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2174273" y="1559979"/>
              <a:ext cx="315066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2712056" y="1753094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3038324" y="2156255"/>
              <a:ext cx="247621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3194414" y="2601608"/>
              <a:ext cx="285044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3059151" y="3003510"/>
              <a:ext cx="205967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2235055" y="3510118"/>
              <a:ext cx="215087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10" name="TextovéPole 109"/>
            <p:cNvSpPr txBox="1"/>
            <p:nvPr/>
          </p:nvSpPr>
          <p:spPr>
            <a:xfrm>
              <a:off x="1268434" y="260160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1340091" y="2152299"/>
              <a:ext cx="412363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1353079" y="295305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1734824" y="3287800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2699192" y="3338256"/>
              <a:ext cx="275318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699486" y="1731637"/>
              <a:ext cx="332917" cy="26842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116" name="Přímá spojnice se šipkou 115"/>
            <p:cNvCxnSpPr/>
            <p:nvPr/>
          </p:nvCxnSpPr>
          <p:spPr>
            <a:xfrm flipV="1">
              <a:off x="2342598" y="1828401"/>
              <a:ext cx="1" cy="907417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7" name="Skupina 116"/>
          <p:cNvGrpSpPr/>
          <p:nvPr/>
        </p:nvGrpSpPr>
        <p:grpSpPr>
          <a:xfrm>
            <a:off x="5157943" y="823277"/>
            <a:ext cx="2443500" cy="2435429"/>
            <a:chOff x="1281509" y="1611404"/>
            <a:chExt cx="2090056" cy="2079172"/>
          </a:xfrm>
          <a:solidFill>
            <a:srgbClr val="00B0F0"/>
          </a:solidFill>
        </p:grpSpPr>
        <p:sp>
          <p:nvSpPr>
            <p:cNvPr id="118" name="Ovál 117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2137928" y="1670781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2658209" y="1864638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2906146" y="211758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22" name="TextovéPole 121"/>
            <p:cNvSpPr txBox="1"/>
            <p:nvPr/>
          </p:nvSpPr>
          <p:spPr>
            <a:xfrm>
              <a:off x="3040241" y="2521651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123" name="TextovéPole 122"/>
            <p:cNvSpPr txBox="1"/>
            <p:nvPr/>
          </p:nvSpPr>
          <p:spPr>
            <a:xfrm>
              <a:off x="2906146" y="2863289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24" name="TextovéPole 123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25" name="TextovéPole 124"/>
            <p:cNvSpPr txBox="1"/>
            <p:nvPr/>
          </p:nvSpPr>
          <p:spPr>
            <a:xfrm>
              <a:off x="1342670" y="2514193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126" name="TextovéPole 125"/>
            <p:cNvSpPr txBox="1"/>
            <p:nvPr/>
          </p:nvSpPr>
          <p:spPr>
            <a:xfrm>
              <a:off x="1454362" y="2117581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>
              <a:off x="1457874" y="2843665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28" name="TextovéPole 127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30" name="TextovéPole 129"/>
            <p:cNvSpPr txBox="1"/>
            <p:nvPr/>
          </p:nvSpPr>
          <p:spPr>
            <a:xfrm>
              <a:off x="1732370" y="1830967"/>
              <a:ext cx="417485" cy="342444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131" name="Přímá spojnice se šipkou 130"/>
            <p:cNvCxnSpPr/>
            <p:nvPr/>
          </p:nvCxnSpPr>
          <p:spPr>
            <a:xfrm flipV="1">
              <a:off x="2347909" y="2034346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3" name="Přímá spojnice se šipkou 22"/>
          <p:cNvCxnSpPr/>
          <p:nvPr/>
        </p:nvCxnSpPr>
        <p:spPr>
          <a:xfrm flipH="1">
            <a:off x="5776525" y="2090802"/>
            <a:ext cx="628154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9080071" y="4213319"/>
            <a:ext cx="974239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3840858" y="4979976"/>
            <a:ext cx="551605" cy="813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343506" y="411993"/>
            <a:ext cx="546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stejnou velikost hodin!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5595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8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Obdélník 86"/>
          <p:cNvSpPr/>
          <p:nvPr/>
        </p:nvSpPr>
        <p:spPr>
          <a:xfrm>
            <a:off x="9339943" y="0"/>
            <a:ext cx="2852057" cy="1458686"/>
          </a:xfrm>
          <a:prstGeom prst="rect">
            <a:avLst/>
          </a:prstGeom>
          <a:solidFill>
            <a:srgbClr val="FEF8E3"/>
          </a:solidFill>
          <a:ln>
            <a:solidFill>
              <a:srgbClr val="FDFE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88" name="Obdélník 87"/>
          <p:cNvSpPr/>
          <p:nvPr/>
        </p:nvSpPr>
        <p:spPr>
          <a:xfrm>
            <a:off x="3498244" y="4998623"/>
            <a:ext cx="4902830" cy="1298845"/>
          </a:xfrm>
          <a:prstGeom prst="rect">
            <a:avLst/>
          </a:prstGeom>
          <a:solidFill>
            <a:srgbClr val="FFFEFA"/>
          </a:solidFill>
          <a:ln>
            <a:solidFill>
              <a:srgbClr val="FFFE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grpSp>
        <p:nvGrpSpPr>
          <p:cNvPr id="38" name="Skupina 37"/>
          <p:cNvGrpSpPr/>
          <p:nvPr/>
        </p:nvGrpSpPr>
        <p:grpSpPr>
          <a:xfrm>
            <a:off x="1154952" y="1512454"/>
            <a:ext cx="2190361" cy="2186708"/>
            <a:chOff x="1194416" y="1557636"/>
            <a:chExt cx="2190361" cy="2186708"/>
          </a:xfrm>
          <a:solidFill>
            <a:srgbClr val="FFFF00"/>
          </a:solidFill>
        </p:grpSpPr>
        <p:sp>
          <p:nvSpPr>
            <p:cNvPr id="2" name="Ovál 1"/>
            <p:cNvSpPr/>
            <p:nvPr/>
          </p:nvSpPr>
          <p:spPr>
            <a:xfrm>
              <a:off x="1194416" y="1557636"/>
              <a:ext cx="2190361" cy="2186708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6590394" y="1644602"/>
            <a:ext cx="2041365" cy="1812286"/>
            <a:chOff x="1281509" y="1611404"/>
            <a:chExt cx="2090056" cy="2079172"/>
          </a:xfrm>
          <a:solidFill>
            <a:srgbClr val="FFFF00"/>
          </a:solidFill>
        </p:grpSpPr>
        <p:sp>
          <p:nvSpPr>
            <p:cNvPr id="56" name="Ovál 55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141595" y="1636846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690442" y="1779423"/>
              <a:ext cx="255814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46793" y="209699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050780" y="248347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948411" y="2861145"/>
              <a:ext cx="250371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234340" y="3261120"/>
              <a:ext cx="337457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386580" y="246632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425242" y="2096992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479112" y="285280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748667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668009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723065" y="1779423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69" name="Přímá spojnice se šipkou 68"/>
            <p:cNvCxnSpPr/>
            <p:nvPr/>
          </p:nvCxnSpPr>
          <p:spPr>
            <a:xfrm flipH="1">
              <a:off x="2034785" y="2625861"/>
              <a:ext cx="247346" cy="36170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se šipkou 69"/>
            <p:cNvCxnSpPr/>
            <p:nvPr/>
          </p:nvCxnSpPr>
          <p:spPr>
            <a:xfrm flipV="1">
              <a:off x="227358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9" name="Skupina 88"/>
          <p:cNvGrpSpPr/>
          <p:nvPr/>
        </p:nvGrpSpPr>
        <p:grpSpPr>
          <a:xfrm>
            <a:off x="8838896" y="3614282"/>
            <a:ext cx="2184515" cy="2227248"/>
            <a:chOff x="1207088" y="1520068"/>
            <a:chExt cx="2184515" cy="2227248"/>
          </a:xfrm>
          <a:solidFill>
            <a:srgbClr val="FFFF00"/>
          </a:solidFill>
        </p:grpSpPr>
        <p:sp>
          <p:nvSpPr>
            <p:cNvPr id="90" name="Ovál 89"/>
            <p:cNvSpPr/>
            <p:nvPr/>
          </p:nvSpPr>
          <p:spPr>
            <a:xfrm>
              <a:off x="1207088" y="1520068"/>
              <a:ext cx="2184515" cy="2227248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103" name="Přímá spojnice se šipkou 102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" name="Přímá spojnice se šipkou 4"/>
          <p:cNvCxnSpPr/>
          <p:nvPr/>
        </p:nvCxnSpPr>
        <p:spPr>
          <a:xfrm flipH="1">
            <a:off x="2011129" y="2596255"/>
            <a:ext cx="268065" cy="39621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se šipkou 104"/>
          <p:cNvCxnSpPr/>
          <p:nvPr/>
        </p:nvCxnSpPr>
        <p:spPr>
          <a:xfrm flipH="1">
            <a:off x="9737350" y="4753049"/>
            <a:ext cx="225692" cy="45236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6" name="Skupina 105"/>
          <p:cNvGrpSpPr/>
          <p:nvPr/>
        </p:nvGrpSpPr>
        <p:grpSpPr>
          <a:xfrm>
            <a:off x="2890226" y="3759353"/>
            <a:ext cx="2888573" cy="2795170"/>
            <a:chOff x="1281509" y="1611404"/>
            <a:chExt cx="2090056" cy="2079172"/>
          </a:xfrm>
          <a:solidFill>
            <a:srgbClr val="FFFF00"/>
          </a:solidFill>
        </p:grpSpPr>
        <p:sp>
          <p:nvSpPr>
            <p:cNvPr id="107" name="Ovál 106"/>
            <p:cNvSpPr/>
            <p:nvPr/>
          </p:nvSpPr>
          <p:spPr>
            <a:xfrm>
              <a:off x="1281509" y="1611404"/>
              <a:ext cx="2090056" cy="2079172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2141595" y="1636846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2690442" y="1779423"/>
              <a:ext cx="255814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110" name="TextovéPole 109"/>
            <p:cNvSpPr txBox="1"/>
            <p:nvPr/>
          </p:nvSpPr>
          <p:spPr>
            <a:xfrm>
              <a:off x="2946793" y="209699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3050780" y="248347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2948411" y="2861145"/>
              <a:ext cx="250371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2234340" y="3261120"/>
              <a:ext cx="337457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1386580" y="246632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425242" y="2096992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1479112" y="285280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1748667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2668009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119" name="TextovéPole 118"/>
            <p:cNvSpPr txBox="1"/>
            <p:nvPr/>
          </p:nvSpPr>
          <p:spPr>
            <a:xfrm>
              <a:off x="1700678" y="1802683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120" name="Přímá spojnice se šipkou 119"/>
            <p:cNvCxnSpPr/>
            <p:nvPr/>
          </p:nvCxnSpPr>
          <p:spPr>
            <a:xfrm flipH="1">
              <a:off x="2034785" y="2625861"/>
              <a:ext cx="247346" cy="36170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se šipkou 120"/>
            <p:cNvCxnSpPr/>
            <p:nvPr/>
          </p:nvCxnSpPr>
          <p:spPr>
            <a:xfrm flipV="1">
              <a:off x="227358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" name="TextovéPole 70"/>
          <p:cNvSpPr txBox="1"/>
          <p:nvPr/>
        </p:nvSpPr>
        <p:spPr>
          <a:xfrm>
            <a:off x="343506" y="411993"/>
            <a:ext cx="546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stejnou velikost hodin!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238242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Obdélník 86"/>
          <p:cNvSpPr/>
          <p:nvPr/>
        </p:nvSpPr>
        <p:spPr>
          <a:xfrm>
            <a:off x="9339943" y="0"/>
            <a:ext cx="2852057" cy="1458686"/>
          </a:xfrm>
          <a:prstGeom prst="rect">
            <a:avLst/>
          </a:prstGeom>
          <a:solidFill>
            <a:srgbClr val="FDF7E4"/>
          </a:solidFill>
          <a:ln>
            <a:solidFill>
              <a:srgbClr val="FDFE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498244" y="4998623"/>
            <a:ext cx="4902830" cy="1298845"/>
          </a:xfrm>
          <a:prstGeom prst="rect">
            <a:avLst/>
          </a:prstGeom>
          <a:solidFill>
            <a:srgbClr val="FEFCF8"/>
          </a:solidFill>
          <a:ln>
            <a:solidFill>
              <a:srgbClr val="FEFDF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1210064" y="1632857"/>
            <a:ext cx="2184350" cy="2118096"/>
            <a:chOff x="1210064" y="1632857"/>
            <a:chExt cx="2184350" cy="2118096"/>
          </a:xfrm>
        </p:grpSpPr>
        <p:sp>
          <p:nvSpPr>
            <p:cNvPr id="2" name="Ovál 1"/>
            <p:cNvSpPr/>
            <p:nvPr/>
          </p:nvSpPr>
          <p:spPr>
            <a:xfrm>
              <a:off x="1210064" y="1642092"/>
              <a:ext cx="2184350" cy="2108861"/>
            </a:xfrm>
            <a:prstGeom prst="ellipse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 flipH="1" flipV="1">
              <a:off x="1880035" y="2434291"/>
              <a:ext cx="457041" cy="207146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8439374" y="3168845"/>
            <a:ext cx="2163290" cy="2205140"/>
            <a:chOff x="1216173" y="1521543"/>
            <a:chExt cx="2163290" cy="2205140"/>
          </a:xfrm>
        </p:grpSpPr>
        <p:sp>
          <p:nvSpPr>
            <p:cNvPr id="40" name="Ovál 39"/>
            <p:cNvSpPr/>
            <p:nvPr/>
          </p:nvSpPr>
          <p:spPr>
            <a:xfrm>
              <a:off x="1216173" y="1521543"/>
              <a:ext cx="2163290" cy="22051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53" name="Přímá spojnice se šipkou 52"/>
            <p:cNvCxnSpPr/>
            <p:nvPr/>
          </p:nvCxnSpPr>
          <p:spPr>
            <a:xfrm flipH="1" flipV="1">
              <a:off x="1847753" y="2461187"/>
              <a:ext cx="478785" cy="18655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9" name="Skupina 88"/>
          <p:cNvGrpSpPr/>
          <p:nvPr/>
        </p:nvGrpSpPr>
        <p:grpSpPr>
          <a:xfrm>
            <a:off x="3073596" y="3867296"/>
            <a:ext cx="2188926" cy="2170913"/>
            <a:chOff x="1210031" y="1519663"/>
            <a:chExt cx="2188926" cy="2170913"/>
          </a:xfrm>
          <a:solidFill>
            <a:srgbClr val="92D050"/>
          </a:solidFill>
        </p:grpSpPr>
        <p:sp>
          <p:nvSpPr>
            <p:cNvPr id="90" name="Ovál 89"/>
            <p:cNvSpPr/>
            <p:nvPr/>
          </p:nvSpPr>
          <p:spPr>
            <a:xfrm>
              <a:off x="1210031" y="1519663"/>
              <a:ext cx="2188926" cy="2170913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93" name="TextovéPole 9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103" name="Přímá spojnice se šipkou 102"/>
            <p:cNvCxnSpPr/>
            <p:nvPr/>
          </p:nvCxnSpPr>
          <p:spPr>
            <a:xfrm flipH="1" flipV="1">
              <a:off x="1880035" y="2432407"/>
              <a:ext cx="446610" cy="190390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se šipkou 103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5" name="Skupina 104"/>
          <p:cNvGrpSpPr/>
          <p:nvPr/>
        </p:nvGrpSpPr>
        <p:grpSpPr>
          <a:xfrm>
            <a:off x="5411052" y="1371367"/>
            <a:ext cx="2181669" cy="2163127"/>
            <a:chOff x="1201854" y="1559873"/>
            <a:chExt cx="2181669" cy="2163127"/>
          </a:xfrm>
          <a:solidFill>
            <a:srgbClr val="0070C0"/>
          </a:solidFill>
        </p:grpSpPr>
        <p:sp>
          <p:nvSpPr>
            <p:cNvPr id="106" name="Ovál 105"/>
            <p:cNvSpPr/>
            <p:nvPr/>
          </p:nvSpPr>
          <p:spPr>
            <a:xfrm>
              <a:off x="1201854" y="1559873"/>
              <a:ext cx="2181669" cy="2163127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TextovéPole 106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  <p:sp>
          <p:nvSpPr>
            <p:cNvPr id="108" name="TextovéPole 107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1</a:t>
              </a:r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  <p:sp>
          <p:nvSpPr>
            <p:cNvPr id="110" name="TextovéPole 109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  <p:sp>
          <p:nvSpPr>
            <p:cNvPr id="111" name="TextovéPole 110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  <p:sp>
          <p:nvSpPr>
            <p:cNvPr id="113" name="TextovéPole 112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  <p:sp>
          <p:nvSpPr>
            <p:cNvPr id="116" name="TextovéPole 115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  <p:sp>
          <p:nvSpPr>
            <p:cNvPr id="117" name="TextovéPole 116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  <p:cxnSp>
          <p:nvCxnSpPr>
            <p:cNvPr id="119" name="Přímá spojnice se šipkou 118"/>
            <p:cNvCxnSpPr/>
            <p:nvPr/>
          </p:nvCxnSpPr>
          <p:spPr>
            <a:xfrm flipH="1" flipV="1">
              <a:off x="1883465" y="2439519"/>
              <a:ext cx="443180" cy="18327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nice se šipkou 119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TextovéPole 67"/>
          <p:cNvSpPr txBox="1"/>
          <p:nvPr/>
        </p:nvSpPr>
        <p:spPr>
          <a:xfrm>
            <a:off x="343506" y="411993"/>
            <a:ext cx="546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stejnou velikost hodin!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639143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Obdélník 86"/>
          <p:cNvSpPr/>
          <p:nvPr/>
        </p:nvSpPr>
        <p:spPr>
          <a:xfrm>
            <a:off x="9339943" y="0"/>
            <a:ext cx="2852057" cy="1458686"/>
          </a:xfrm>
          <a:prstGeom prst="rect">
            <a:avLst/>
          </a:prstGeom>
          <a:solidFill>
            <a:srgbClr val="FEF8E4"/>
          </a:solidFill>
          <a:ln>
            <a:solidFill>
              <a:srgbClr val="FDFE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498244" y="4998623"/>
            <a:ext cx="4902830" cy="1298845"/>
          </a:xfrm>
          <a:prstGeom prst="rect">
            <a:avLst/>
          </a:prstGeom>
          <a:solidFill>
            <a:srgbClr val="FFFEFA"/>
          </a:solidFill>
          <a:ln>
            <a:solidFill>
              <a:srgbClr val="FFFEF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3704174" y="2094222"/>
            <a:ext cx="2299747" cy="2174038"/>
            <a:chOff x="1121228" y="1558824"/>
            <a:chExt cx="2299747" cy="2174038"/>
          </a:xfrm>
          <a:solidFill>
            <a:srgbClr val="0070C0"/>
          </a:solidFill>
        </p:grpSpPr>
        <p:sp>
          <p:nvSpPr>
            <p:cNvPr id="2" name="Ovál 1"/>
            <p:cNvSpPr/>
            <p:nvPr/>
          </p:nvSpPr>
          <p:spPr>
            <a:xfrm>
              <a:off x="1121228" y="1558824"/>
              <a:ext cx="2299747" cy="2174038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3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4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6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9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8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7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5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11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6393965" y="3941874"/>
            <a:ext cx="2270846" cy="2180195"/>
            <a:chOff x="1172202" y="1510381"/>
            <a:chExt cx="2270846" cy="2180195"/>
          </a:xfrm>
          <a:solidFill>
            <a:srgbClr val="0070C0"/>
          </a:solidFill>
        </p:grpSpPr>
        <p:sp>
          <p:nvSpPr>
            <p:cNvPr id="40" name="Ovál 39"/>
            <p:cNvSpPr/>
            <p:nvPr/>
          </p:nvSpPr>
          <p:spPr>
            <a:xfrm>
              <a:off x="1172202" y="1510381"/>
              <a:ext cx="2270846" cy="2180195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bg1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3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4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6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9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8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7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5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11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cxnSp>
          <p:nvCxnSpPr>
            <p:cNvPr id="53" name="Přímá spojnice se šipkou 52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8040112" y="1241507"/>
            <a:ext cx="3018477" cy="3015385"/>
            <a:chOff x="1222029" y="1479987"/>
            <a:chExt cx="2184049" cy="2242978"/>
          </a:xfrm>
          <a:solidFill>
            <a:srgbClr val="0070C0"/>
          </a:solidFill>
        </p:grpSpPr>
        <p:sp>
          <p:nvSpPr>
            <p:cNvPr id="56" name="Ovál 55"/>
            <p:cNvSpPr/>
            <p:nvPr/>
          </p:nvSpPr>
          <p:spPr>
            <a:xfrm>
              <a:off x="1222029" y="1479987"/>
              <a:ext cx="2184049" cy="2242978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141595" y="1636846"/>
              <a:ext cx="321515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690442" y="1779423"/>
              <a:ext cx="255814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46793" y="2096992"/>
              <a:ext cx="227567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050780" y="2483472"/>
              <a:ext cx="227567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3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948411" y="2861145"/>
              <a:ext cx="250371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4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234340" y="3261120"/>
              <a:ext cx="337457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6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386580" y="2466324"/>
              <a:ext cx="227567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9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425242" y="2096992"/>
              <a:ext cx="321515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479112" y="2852804"/>
              <a:ext cx="227567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8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748667" y="3132738"/>
              <a:ext cx="227567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7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668009" y="3132738"/>
              <a:ext cx="227567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5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671451" y="1779423"/>
              <a:ext cx="321515" cy="274726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11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cxnSp>
          <p:nvCxnSpPr>
            <p:cNvPr id="69" name="Přímá spojnice se šipkou 68"/>
            <p:cNvCxnSpPr/>
            <p:nvPr/>
          </p:nvCxnSpPr>
          <p:spPr>
            <a:xfrm>
              <a:off x="2270611" y="2638728"/>
              <a:ext cx="505017" cy="2709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se šipkou 69"/>
            <p:cNvCxnSpPr/>
            <p:nvPr/>
          </p:nvCxnSpPr>
          <p:spPr>
            <a:xfrm flipV="1">
              <a:off x="227358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1186046" y="3853648"/>
            <a:ext cx="2460044" cy="2289950"/>
            <a:chOff x="1017267" y="1453080"/>
            <a:chExt cx="2615485" cy="2456966"/>
          </a:xfrm>
          <a:solidFill>
            <a:srgbClr val="0070C0"/>
          </a:solidFill>
        </p:grpSpPr>
        <p:sp>
          <p:nvSpPr>
            <p:cNvPr id="72" name="Ovál 71"/>
            <p:cNvSpPr/>
            <p:nvPr/>
          </p:nvSpPr>
          <p:spPr>
            <a:xfrm>
              <a:off x="1017267" y="1453080"/>
              <a:ext cx="2615485" cy="2456966"/>
            </a:xfrm>
            <a:prstGeom prst="ellipse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solidFill>
                  <a:schemeClr val="bg1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2098085" y="1632857"/>
              <a:ext cx="472429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690442" y="1779423"/>
              <a:ext cx="255814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chemeClr val="bg1"/>
                  </a:solidFill>
                </a:rPr>
                <a:t>1</a:t>
              </a: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946793" y="2096992"/>
              <a:ext cx="334383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3050780" y="2483472"/>
              <a:ext cx="334383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3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2948411" y="2861145"/>
              <a:ext cx="250371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4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2201775" y="3258706"/>
              <a:ext cx="337457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6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1277827" y="2466324"/>
              <a:ext cx="334383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9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1322460" y="2105799"/>
              <a:ext cx="472429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10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386580" y="2852804"/>
              <a:ext cx="334383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8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727012" y="3132738"/>
              <a:ext cx="334383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7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668009" y="3132738"/>
              <a:ext cx="334383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5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1618639" y="1779423"/>
              <a:ext cx="472429" cy="396269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11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cxnSp>
          <p:nvCxnSpPr>
            <p:cNvPr id="85" name="Přímá spojnice se šipkou 84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se šipkou 85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ovéPole 3"/>
          <p:cNvSpPr txBox="1"/>
          <p:nvPr/>
        </p:nvSpPr>
        <p:spPr>
          <a:xfrm>
            <a:off x="1080130" y="457200"/>
            <a:ext cx="4752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stejný čas!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8325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Obdélník 86"/>
          <p:cNvSpPr/>
          <p:nvPr/>
        </p:nvSpPr>
        <p:spPr>
          <a:xfrm>
            <a:off x="9339943" y="0"/>
            <a:ext cx="2852057" cy="1458686"/>
          </a:xfrm>
          <a:prstGeom prst="rect">
            <a:avLst/>
          </a:prstGeom>
          <a:solidFill>
            <a:srgbClr val="FEF8E5"/>
          </a:solidFill>
          <a:ln>
            <a:solidFill>
              <a:srgbClr val="FDFE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498244" y="4998623"/>
            <a:ext cx="4902830" cy="1298845"/>
          </a:xfrm>
          <a:prstGeom prst="rect">
            <a:avLst/>
          </a:prstGeom>
          <a:solidFill>
            <a:srgbClr val="FFFEFB"/>
          </a:solidFill>
          <a:ln>
            <a:solidFill>
              <a:srgbClr val="FFFEF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1839909" y="1830206"/>
            <a:ext cx="2315099" cy="2231890"/>
            <a:chOff x="1161108" y="1512416"/>
            <a:chExt cx="2315099" cy="2231890"/>
          </a:xfrm>
          <a:solidFill>
            <a:schemeClr val="accent5"/>
          </a:solidFill>
        </p:grpSpPr>
        <p:sp>
          <p:nvSpPr>
            <p:cNvPr id="2" name="Ovál 1"/>
            <p:cNvSpPr/>
            <p:nvPr/>
          </p:nvSpPr>
          <p:spPr>
            <a:xfrm>
              <a:off x="1161108" y="1512416"/>
              <a:ext cx="2315099" cy="223189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8894859" y="4074354"/>
            <a:ext cx="2299835" cy="2177071"/>
            <a:chOff x="1187158" y="1534261"/>
            <a:chExt cx="2299835" cy="2177071"/>
          </a:xfrm>
          <a:solidFill>
            <a:schemeClr val="accent5"/>
          </a:solidFill>
        </p:grpSpPr>
        <p:sp>
          <p:nvSpPr>
            <p:cNvPr id="40" name="Ovál 39"/>
            <p:cNvSpPr/>
            <p:nvPr/>
          </p:nvSpPr>
          <p:spPr>
            <a:xfrm>
              <a:off x="1187158" y="1534261"/>
              <a:ext cx="2299835" cy="217707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53" name="Přímá spojnice se šipkou 52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6059406" y="1407619"/>
            <a:ext cx="3028136" cy="2948214"/>
            <a:chOff x="1194867" y="1524328"/>
            <a:chExt cx="2191038" cy="2193013"/>
          </a:xfrm>
          <a:solidFill>
            <a:schemeClr val="accent5"/>
          </a:solidFill>
        </p:grpSpPr>
        <p:sp>
          <p:nvSpPr>
            <p:cNvPr id="56" name="Ovál 55"/>
            <p:cNvSpPr/>
            <p:nvPr/>
          </p:nvSpPr>
          <p:spPr>
            <a:xfrm>
              <a:off x="1194867" y="1524328"/>
              <a:ext cx="2191038" cy="2193013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141595" y="1636846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690442" y="1779423"/>
              <a:ext cx="255814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46793" y="209699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050780" y="248347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948411" y="2861145"/>
              <a:ext cx="250371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234340" y="3261120"/>
              <a:ext cx="337457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386580" y="246632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425242" y="2096992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479112" y="285280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748667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668009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671451" y="1779423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69" name="Přímá spojnice se šipkou 68"/>
            <p:cNvCxnSpPr/>
            <p:nvPr/>
          </p:nvCxnSpPr>
          <p:spPr>
            <a:xfrm>
              <a:off x="2270611" y="2646069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se šipkou 69"/>
            <p:cNvCxnSpPr/>
            <p:nvPr/>
          </p:nvCxnSpPr>
          <p:spPr>
            <a:xfrm flipV="1">
              <a:off x="227358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3541043" y="4302390"/>
            <a:ext cx="2201274" cy="2102855"/>
            <a:chOff x="1164117" y="1536345"/>
            <a:chExt cx="2340364" cy="2256225"/>
          </a:xfrm>
          <a:solidFill>
            <a:schemeClr val="accent5"/>
          </a:solidFill>
        </p:grpSpPr>
        <p:sp>
          <p:nvSpPr>
            <p:cNvPr id="72" name="Ovál 71"/>
            <p:cNvSpPr/>
            <p:nvPr/>
          </p:nvSpPr>
          <p:spPr>
            <a:xfrm>
              <a:off x="1164117" y="1536345"/>
              <a:ext cx="2340364" cy="225622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2098085" y="1632857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690442" y="1779423"/>
              <a:ext cx="255814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946793" y="2096992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3050780" y="2483472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2948411" y="2861145"/>
              <a:ext cx="250371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2201774" y="3258706"/>
              <a:ext cx="337457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1277827" y="2466324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1322460" y="2105799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386580" y="2852804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727013" y="3132738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668009" y="3132738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1618639" y="1779423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85" name="Přímá spojnice se šipkou 84"/>
            <p:cNvCxnSpPr/>
            <p:nvPr/>
          </p:nvCxnSpPr>
          <p:spPr>
            <a:xfrm flipH="1">
              <a:off x="1841070" y="2634239"/>
              <a:ext cx="484508" cy="28718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se šipkou 85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" name="TextovéPole 88"/>
          <p:cNvSpPr txBox="1"/>
          <p:nvPr/>
        </p:nvSpPr>
        <p:spPr>
          <a:xfrm>
            <a:off x="1080130" y="457200"/>
            <a:ext cx="4752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stejný čas!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061474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Obdélník 86"/>
          <p:cNvSpPr/>
          <p:nvPr/>
        </p:nvSpPr>
        <p:spPr>
          <a:xfrm>
            <a:off x="9339943" y="0"/>
            <a:ext cx="2852057" cy="1458686"/>
          </a:xfrm>
          <a:prstGeom prst="rect">
            <a:avLst/>
          </a:prstGeom>
          <a:solidFill>
            <a:srgbClr val="FDF7E4"/>
          </a:solidFill>
          <a:ln>
            <a:solidFill>
              <a:srgbClr val="FDF8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498244" y="4998623"/>
            <a:ext cx="4902830" cy="1298845"/>
          </a:xfrm>
          <a:prstGeom prst="rect">
            <a:avLst/>
          </a:prstGeom>
          <a:solidFill>
            <a:srgbClr val="FFFFFE"/>
          </a:solidFill>
          <a:ln>
            <a:solidFill>
              <a:srgbClr val="FEFDF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1018928" y="2391613"/>
            <a:ext cx="2315099" cy="2231890"/>
            <a:chOff x="1161108" y="1512416"/>
            <a:chExt cx="2315099" cy="2231890"/>
          </a:xfrm>
          <a:solidFill>
            <a:schemeClr val="accent5"/>
          </a:solidFill>
        </p:grpSpPr>
        <p:sp>
          <p:nvSpPr>
            <p:cNvPr id="2" name="Ovál 1"/>
            <p:cNvSpPr/>
            <p:nvPr/>
          </p:nvSpPr>
          <p:spPr>
            <a:xfrm>
              <a:off x="1161108" y="1512416"/>
              <a:ext cx="2315099" cy="2231890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8278855" y="2215997"/>
            <a:ext cx="2653320" cy="2662676"/>
            <a:chOff x="999877" y="1331235"/>
            <a:chExt cx="2653320" cy="2662676"/>
          </a:xfrm>
          <a:solidFill>
            <a:schemeClr val="accent5"/>
          </a:solidFill>
        </p:grpSpPr>
        <p:sp>
          <p:nvSpPr>
            <p:cNvPr id="40" name="Ovál 39"/>
            <p:cNvSpPr/>
            <p:nvPr/>
          </p:nvSpPr>
          <p:spPr>
            <a:xfrm>
              <a:off x="999877" y="1331235"/>
              <a:ext cx="2653320" cy="2662676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53" name="Přímá spojnice se šipkou 52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4632575" y="3549592"/>
            <a:ext cx="3028136" cy="2948214"/>
            <a:chOff x="1194867" y="1524328"/>
            <a:chExt cx="2191038" cy="2193013"/>
          </a:xfrm>
          <a:solidFill>
            <a:srgbClr val="FFFF00"/>
          </a:solidFill>
        </p:grpSpPr>
        <p:sp>
          <p:nvSpPr>
            <p:cNvPr id="56" name="Ovál 55"/>
            <p:cNvSpPr/>
            <p:nvPr/>
          </p:nvSpPr>
          <p:spPr>
            <a:xfrm>
              <a:off x="1194867" y="1524328"/>
              <a:ext cx="2191038" cy="2193013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141595" y="1636846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690442" y="1779423"/>
              <a:ext cx="255814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46793" y="209699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050780" y="248347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948411" y="2861145"/>
              <a:ext cx="250371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234340" y="3261120"/>
              <a:ext cx="337457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386580" y="246632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425242" y="2096992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479112" y="285280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748667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668009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671451" y="1779423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69" name="Přímá spojnice se šipkou 68"/>
            <p:cNvCxnSpPr/>
            <p:nvPr/>
          </p:nvCxnSpPr>
          <p:spPr>
            <a:xfrm>
              <a:off x="2270611" y="2646069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se šipkou 69"/>
            <p:cNvCxnSpPr/>
            <p:nvPr/>
          </p:nvCxnSpPr>
          <p:spPr>
            <a:xfrm flipV="1">
              <a:off x="227358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5175609" y="973667"/>
            <a:ext cx="2201274" cy="2102855"/>
            <a:chOff x="1164117" y="1536345"/>
            <a:chExt cx="2340364" cy="2256225"/>
          </a:xfrm>
          <a:solidFill>
            <a:srgbClr val="92D050"/>
          </a:solidFill>
        </p:grpSpPr>
        <p:sp>
          <p:nvSpPr>
            <p:cNvPr id="72" name="Ovál 71"/>
            <p:cNvSpPr/>
            <p:nvPr/>
          </p:nvSpPr>
          <p:spPr>
            <a:xfrm>
              <a:off x="1164117" y="1536345"/>
              <a:ext cx="2340364" cy="225622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2098085" y="1632857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690442" y="1779423"/>
              <a:ext cx="255814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946793" y="2096992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3050780" y="2483472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2948411" y="2861145"/>
              <a:ext cx="250371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2201774" y="3258706"/>
              <a:ext cx="337457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1277827" y="2466324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1322460" y="2105799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386580" y="2852804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727013" y="3132738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668009" y="3132738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1618639" y="1779423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85" name="Přímá spojnice se šipkou 84"/>
            <p:cNvCxnSpPr/>
            <p:nvPr/>
          </p:nvCxnSpPr>
          <p:spPr>
            <a:xfrm>
              <a:off x="2325579" y="2634239"/>
              <a:ext cx="958" cy="614834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se šipkou 85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" name="TextovéPole 88"/>
          <p:cNvSpPr txBox="1"/>
          <p:nvPr/>
        </p:nvSpPr>
        <p:spPr>
          <a:xfrm>
            <a:off x="1080130" y="457200"/>
            <a:ext cx="4752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stejný čas!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03583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Obdélník 86"/>
          <p:cNvSpPr/>
          <p:nvPr/>
        </p:nvSpPr>
        <p:spPr>
          <a:xfrm>
            <a:off x="9339943" y="0"/>
            <a:ext cx="2852057" cy="1458686"/>
          </a:xfrm>
          <a:prstGeom prst="rect">
            <a:avLst/>
          </a:prstGeom>
          <a:solidFill>
            <a:srgbClr val="FEF8E3"/>
          </a:solidFill>
          <a:ln>
            <a:solidFill>
              <a:srgbClr val="FDFE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498244" y="4998623"/>
            <a:ext cx="4902830" cy="1298845"/>
          </a:xfrm>
          <a:prstGeom prst="rect">
            <a:avLst/>
          </a:prstGeom>
          <a:solidFill>
            <a:srgbClr val="FEFCF8"/>
          </a:solidFill>
          <a:ln>
            <a:solidFill>
              <a:srgbClr val="FDFEE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1161108" y="1512416"/>
            <a:ext cx="2315099" cy="2231890"/>
            <a:chOff x="1161108" y="1512416"/>
            <a:chExt cx="2315099" cy="2231890"/>
          </a:xfrm>
          <a:solidFill>
            <a:schemeClr val="accent5"/>
          </a:solidFill>
        </p:grpSpPr>
        <p:sp>
          <p:nvSpPr>
            <p:cNvPr id="2" name="Ovál 1"/>
            <p:cNvSpPr/>
            <p:nvPr/>
          </p:nvSpPr>
          <p:spPr>
            <a:xfrm>
              <a:off x="1161108" y="1512416"/>
              <a:ext cx="2315099" cy="2231890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8401074" y="3968478"/>
            <a:ext cx="2299835" cy="2177071"/>
            <a:chOff x="1187158" y="1534261"/>
            <a:chExt cx="2299835" cy="2177071"/>
          </a:xfrm>
          <a:solidFill>
            <a:srgbClr val="92D050"/>
          </a:solidFill>
        </p:grpSpPr>
        <p:sp>
          <p:nvSpPr>
            <p:cNvPr id="40" name="Ovál 39"/>
            <p:cNvSpPr/>
            <p:nvPr/>
          </p:nvSpPr>
          <p:spPr>
            <a:xfrm>
              <a:off x="1187158" y="1534261"/>
              <a:ext cx="2299835" cy="2177071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2098085" y="1632857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690442" y="1779423"/>
              <a:ext cx="255814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946793" y="209699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050780" y="2483472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948411" y="2861145"/>
              <a:ext cx="250371" cy="369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201774" y="3258706"/>
              <a:ext cx="337457" cy="382565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277827" y="246632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322460" y="2105799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386580" y="2852804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727012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668009" y="3132738"/>
              <a:ext cx="31290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618639" y="1779423"/>
              <a:ext cx="441146" cy="369332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53" name="Přímá spojnice se šipkou 52"/>
            <p:cNvCxnSpPr/>
            <p:nvPr/>
          </p:nvCxnSpPr>
          <p:spPr>
            <a:xfrm>
              <a:off x="2326645" y="2622797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Skupina 54"/>
          <p:cNvGrpSpPr/>
          <p:nvPr/>
        </p:nvGrpSpPr>
        <p:grpSpPr>
          <a:xfrm>
            <a:off x="5490975" y="1194031"/>
            <a:ext cx="3028136" cy="2948214"/>
            <a:chOff x="1194867" y="1524328"/>
            <a:chExt cx="2191038" cy="2193013"/>
          </a:xfrm>
          <a:solidFill>
            <a:srgbClr val="00B0F0"/>
          </a:solidFill>
        </p:grpSpPr>
        <p:sp>
          <p:nvSpPr>
            <p:cNvPr id="56" name="Ovál 55"/>
            <p:cNvSpPr/>
            <p:nvPr/>
          </p:nvSpPr>
          <p:spPr>
            <a:xfrm>
              <a:off x="1194867" y="1524328"/>
              <a:ext cx="2191038" cy="2193013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2141595" y="1636846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690442" y="1779423"/>
              <a:ext cx="255814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2946793" y="209699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050780" y="2483472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948411" y="2861145"/>
              <a:ext cx="250371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234340" y="3261120"/>
              <a:ext cx="337457" cy="27472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386580" y="246632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425242" y="2096992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479112" y="2852804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748667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668009" y="3132738"/>
              <a:ext cx="227567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671451" y="1779423"/>
              <a:ext cx="321515" cy="274726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69" name="Přímá spojnice se šipkou 68"/>
            <p:cNvCxnSpPr/>
            <p:nvPr/>
          </p:nvCxnSpPr>
          <p:spPr>
            <a:xfrm>
              <a:off x="2270611" y="2646069"/>
              <a:ext cx="264914" cy="381856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se šipkou 69"/>
            <p:cNvCxnSpPr/>
            <p:nvPr/>
          </p:nvCxnSpPr>
          <p:spPr>
            <a:xfrm flipV="1">
              <a:off x="227358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2575997" y="4156937"/>
            <a:ext cx="2201274" cy="2102855"/>
            <a:chOff x="1164117" y="1536345"/>
            <a:chExt cx="2340364" cy="2256225"/>
          </a:xfrm>
          <a:solidFill>
            <a:schemeClr val="accent5"/>
          </a:solidFill>
        </p:grpSpPr>
        <p:sp>
          <p:nvSpPr>
            <p:cNvPr id="72" name="Ovál 71"/>
            <p:cNvSpPr/>
            <p:nvPr/>
          </p:nvSpPr>
          <p:spPr>
            <a:xfrm>
              <a:off x="1164117" y="1536345"/>
              <a:ext cx="2340364" cy="2256225"/>
            </a:xfrm>
            <a:prstGeom prst="ellips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2098085" y="1632857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12</a:t>
              </a:r>
              <a:endParaRPr lang="cs-CZ" b="1" dirty="0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690442" y="1779423"/>
              <a:ext cx="255814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/>
                <a:t>1</a:t>
              </a:r>
            </a:p>
          </p:txBody>
        </p:sp>
        <p:sp>
          <p:nvSpPr>
            <p:cNvPr id="75" name="TextovéPole 74"/>
            <p:cNvSpPr txBox="1"/>
            <p:nvPr/>
          </p:nvSpPr>
          <p:spPr>
            <a:xfrm>
              <a:off x="2946793" y="2096992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3050780" y="2483472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  <p:sp>
          <p:nvSpPr>
            <p:cNvPr id="77" name="TextovéPole 76"/>
            <p:cNvSpPr txBox="1"/>
            <p:nvPr/>
          </p:nvSpPr>
          <p:spPr>
            <a:xfrm>
              <a:off x="2948411" y="2861145"/>
              <a:ext cx="250371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</a:t>
              </a:r>
              <a:endParaRPr lang="cs-CZ" b="1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2201774" y="3258706"/>
              <a:ext cx="337457" cy="39626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1277827" y="2466324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9</a:t>
              </a:r>
              <a:endParaRPr lang="cs-CZ" b="1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1322460" y="2105799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10</a:t>
              </a:r>
              <a:endParaRPr lang="cs-CZ" b="1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386580" y="2852804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8</a:t>
              </a:r>
              <a:endParaRPr lang="cs-CZ" b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727013" y="3132738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7</a:t>
              </a:r>
              <a:endParaRPr lang="cs-CZ" b="1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668009" y="3132738"/>
              <a:ext cx="334383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1618639" y="1779423"/>
              <a:ext cx="472429" cy="396269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11</a:t>
              </a:r>
              <a:endParaRPr lang="cs-CZ" b="1" dirty="0"/>
            </a:p>
          </p:txBody>
        </p:sp>
        <p:cxnSp>
          <p:nvCxnSpPr>
            <p:cNvPr id="85" name="Přímá spojnice se šipkou 84"/>
            <p:cNvCxnSpPr/>
            <p:nvPr/>
          </p:nvCxnSpPr>
          <p:spPr>
            <a:xfrm flipH="1">
              <a:off x="1841070" y="2634239"/>
              <a:ext cx="484508" cy="28718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se šipkou 85"/>
            <p:cNvCxnSpPr/>
            <p:nvPr/>
          </p:nvCxnSpPr>
          <p:spPr>
            <a:xfrm flipV="1">
              <a:off x="2326537" y="1964089"/>
              <a:ext cx="10539" cy="677348"/>
            </a:xfrm>
            <a:prstGeom prst="straightConnector1">
              <a:avLst/>
            </a:prstGeom>
            <a:grpFill/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" name="TextovéPole 88"/>
          <p:cNvSpPr txBox="1"/>
          <p:nvPr/>
        </p:nvSpPr>
        <p:spPr>
          <a:xfrm>
            <a:off x="1080130" y="457200"/>
            <a:ext cx="4752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Poznej stejný čas!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389455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 času</a:t>
            </a:r>
            <a:r>
              <a:rPr lang="cs-CZ" smtClean="0"/>
              <a:t>, velikosti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hodinami, porovnávají velikost hodin a správný čas.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Porovnávání stejných a rozdílných velikostí, základní orientace na hodinách.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č</a:t>
            </a:r>
            <a:r>
              <a:rPr lang="cs-CZ" dirty="0" smtClean="0"/>
              <a:t>. 2 </a:t>
            </a:r>
            <a:r>
              <a:rPr lang="cs-CZ" dirty="0" smtClean="0"/>
              <a:t>– č</a:t>
            </a:r>
            <a:r>
              <a:rPr lang="cs-CZ" dirty="0" smtClean="0"/>
              <a:t>. 6</a:t>
            </a:r>
            <a:r>
              <a:rPr lang="cs-CZ" dirty="0" smtClean="0"/>
              <a:t>: Děti na snímcích určují stejnou velikost </a:t>
            </a:r>
            <a:r>
              <a:rPr lang="cs-CZ" dirty="0" smtClean="0"/>
              <a:t>hodin. Správná </a:t>
            </a:r>
            <a:r>
              <a:rPr lang="cs-CZ" dirty="0" smtClean="0"/>
              <a:t>odpověď je doprovázena animací zvětšování a zmenšování. Nesprávná odpověď je doprovázena animací houpačka.</a:t>
            </a:r>
          </a:p>
          <a:p>
            <a:r>
              <a:rPr lang="cs-CZ" dirty="0" smtClean="0"/>
              <a:t>Snímek č</a:t>
            </a:r>
            <a:r>
              <a:rPr lang="cs-CZ" dirty="0" smtClean="0"/>
              <a:t>. 7 </a:t>
            </a:r>
            <a:r>
              <a:rPr lang="cs-CZ" dirty="0" smtClean="0"/>
              <a:t>– č</a:t>
            </a:r>
            <a:r>
              <a:rPr lang="cs-CZ" dirty="0" smtClean="0"/>
              <a:t>. 10</a:t>
            </a:r>
            <a:r>
              <a:rPr lang="cs-CZ" dirty="0" smtClean="0"/>
              <a:t>: Děti na snímcích poznávají stejný čas na hodinách. </a:t>
            </a:r>
            <a:r>
              <a:rPr lang="cs-CZ" dirty="0"/>
              <a:t>Správná odpověď je doprovázena animací zvětšování a zmenšování. Nesprávná odpověď je doprovázena animací houpačka.</a:t>
            </a:r>
            <a:endParaRPr lang="cs-CZ" dirty="0" smtClean="0"/>
          </a:p>
          <a:p>
            <a:r>
              <a:rPr lang="cs-CZ" dirty="0" smtClean="0"/>
              <a:t>Materiál je vytvořen pro dotyková zařízení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368552"/>
            <a:ext cx="9509760" cy="3524813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 algn="just"/>
            <a:r>
              <a:rPr lang="cs-CZ" dirty="0"/>
              <a:t>Na magnetickou tabulku č</a:t>
            </a:r>
            <a:r>
              <a:rPr lang="cs-CZ" dirty="0" smtClean="0"/>
              <a:t>. 1 namalujeme </a:t>
            </a:r>
            <a:r>
              <a:rPr lang="cs-CZ" dirty="0"/>
              <a:t>obrázek </a:t>
            </a:r>
            <a:r>
              <a:rPr lang="cs-CZ" b="1" dirty="0" smtClean="0"/>
              <a:t>hodin, které ukazují např. 3 hodiny</a:t>
            </a:r>
            <a:endParaRPr lang="cs-CZ" b="1" dirty="0"/>
          </a:p>
          <a:p>
            <a:pPr algn="just"/>
            <a:r>
              <a:rPr lang="cs-CZ" dirty="0" smtClean="0"/>
              <a:t>Na </a:t>
            </a:r>
            <a:r>
              <a:rPr lang="cs-CZ" dirty="0"/>
              <a:t>magnetickou tabulku č</a:t>
            </a:r>
            <a:r>
              <a:rPr lang="cs-CZ" dirty="0" smtClean="0"/>
              <a:t>. 2 </a:t>
            </a:r>
            <a:r>
              <a:rPr lang="cs-CZ" dirty="0"/>
              <a:t> namalujeme obrázek </a:t>
            </a:r>
            <a:r>
              <a:rPr lang="cs-CZ" b="1" dirty="0"/>
              <a:t>hodin, které ukazují např. 3 hodiny</a:t>
            </a:r>
          </a:p>
          <a:p>
            <a:pPr lvl="0" algn="just"/>
            <a:r>
              <a:rPr lang="cs-CZ" dirty="0" smtClean="0"/>
              <a:t>Na </a:t>
            </a:r>
            <a:r>
              <a:rPr lang="cs-CZ" dirty="0"/>
              <a:t>magnetickou tabulku č</a:t>
            </a:r>
            <a:r>
              <a:rPr lang="cs-CZ" dirty="0" smtClean="0"/>
              <a:t>. 3 namalujeme </a:t>
            </a:r>
            <a:r>
              <a:rPr lang="cs-CZ" dirty="0"/>
              <a:t>obrázek </a:t>
            </a:r>
            <a:r>
              <a:rPr lang="cs-CZ" b="1" dirty="0" smtClean="0"/>
              <a:t>hodin, které ukazují jiný čas než dvě předchozí</a:t>
            </a:r>
          </a:p>
          <a:p>
            <a:pPr lvl="0" algn="just"/>
            <a:r>
              <a:rPr lang="cs-CZ" b="1" dirty="0" smtClean="0"/>
              <a:t>Úkolem dětí je určit, které hodiny ukazují stejný čas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172212"/>
            <a:ext cx="9509760" cy="907288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270000"/>
            <a:ext cx="9509760" cy="3928165"/>
          </a:xfrm>
        </p:spPr>
        <p:txBody>
          <a:bodyPr/>
          <a:lstStyle/>
          <a:p>
            <a:pPr algn="just"/>
            <a:r>
              <a:rPr lang="cs-CZ" dirty="0" smtClean="0"/>
              <a:t>Chápat elementární časové pojmy</a:t>
            </a:r>
          </a:p>
          <a:p>
            <a:pPr algn="just"/>
            <a:r>
              <a:rPr lang="cs-CZ" dirty="0" smtClean="0"/>
              <a:t>Částečně se orientovat v čase</a:t>
            </a:r>
          </a:p>
          <a:p>
            <a:pPr algn="just"/>
            <a:r>
              <a:rPr lang="cs-CZ" dirty="0" smtClean="0"/>
              <a:t>Rozumět a používat základní pojmy označující velikost</a:t>
            </a:r>
          </a:p>
          <a:p>
            <a:pPr algn="just"/>
            <a:r>
              <a:rPr lang="cs-CZ" dirty="0" smtClean="0"/>
              <a:t>Porovnat a uspořádat předměty dle stanoveného pravidla</a:t>
            </a:r>
          </a:p>
          <a:p>
            <a:pPr algn="just"/>
            <a:r>
              <a:rPr lang="cs-CZ" dirty="0" smtClean="0"/>
              <a:t>Orientovat se v číselné řadě od 1-12</a:t>
            </a:r>
          </a:p>
          <a:p>
            <a:pPr algn="just"/>
            <a:r>
              <a:rPr lang="cs-CZ" dirty="0" smtClean="0"/>
              <a:t>Chápat, že číslovka označuje počet</a:t>
            </a:r>
          </a:p>
          <a:p>
            <a:pPr algn="just"/>
            <a:r>
              <a:rPr lang="cs-CZ" dirty="0" smtClean="0"/>
              <a:t>Chápat jednoduché souvislosti, nacházet znaky společné a rozdílné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832</Words>
  <Application>Microsoft Office PowerPoint</Application>
  <PresentationFormat>Vlastní</PresentationFormat>
  <Paragraphs>457</Paragraphs>
  <Slides>16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HODINY - poznej stejný čas, velikost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Metodický pokyn Integrovaný blok: Vnímání času, velikosti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2015-04-30T12:37:55Z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