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3" r:id="rId5"/>
    <p:sldId id="284" r:id="rId6"/>
    <p:sldId id="286" r:id="rId7"/>
    <p:sldId id="285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BF5E1"/>
    <a:srgbClr val="FEFCF6"/>
    <a:srgbClr val="FEFDFA"/>
    <a:srgbClr val="939393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282700"/>
            <a:ext cx="9601200" cy="1426705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Peklo x ráj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476500"/>
            <a:ext cx="9601200" cy="1193029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Poznávání</a:t>
            </a:r>
            <a:r>
              <a:rPr lang="cs-CZ" sz="2400" b="0" i="0" dirty="0" smtClean="0"/>
              <a:t> pravidel společenského soužití, porozumění základním projevům neverbální komunikace obvyklým v tomto prostředí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92449" y="6324600"/>
            <a:ext cx="5734051" cy="147122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BF5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46325" y="500062"/>
            <a:ext cx="3721815" cy="279136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07983" y="5112913"/>
            <a:ext cx="2442633" cy="1358809"/>
          </a:xfrm>
          <a:prstGeom prst="rect">
            <a:avLst/>
          </a:prstGeom>
          <a:solidFill>
            <a:srgbClr val="FEFDFA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4358" y="3556000"/>
            <a:ext cx="3691467" cy="27686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07716" y="3556000"/>
            <a:ext cx="3691467" cy="276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BF5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5472" y="342900"/>
            <a:ext cx="3844856" cy="288364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9800" y="3363119"/>
            <a:ext cx="3376083" cy="253206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84206" y="3363119"/>
            <a:ext cx="3505199" cy="2628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4000" y="440095"/>
            <a:ext cx="3913716" cy="293528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37127" y="5112913"/>
            <a:ext cx="9156879" cy="1516487"/>
          </a:xfrm>
          <a:prstGeom prst="rect">
            <a:avLst/>
          </a:prstGeom>
          <a:solidFill>
            <a:srgbClr val="FDFEE6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7127" y="3617885"/>
            <a:ext cx="3376083" cy="253206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95026" y="3617091"/>
            <a:ext cx="3440640" cy="258048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BF5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0897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4000" y="106363"/>
            <a:ext cx="3913716" cy="293528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37127" y="5112913"/>
            <a:ext cx="9156879" cy="1516487"/>
          </a:xfrm>
          <a:prstGeom prst="rect">
            <a:avLst/>
          </a:prstGeom>
          <a:solidFill>
            <a:srgbClr val="FDFEE6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917" y="3666303"/>
            <a:ext cx="3376083" cy="253206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77716" y="3617885"/>
            <a:ext cx="3440640" cy="258048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BF5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4000" y="115887"/>
            <a:ext cx="3901017" cy="2925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45591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3142446" y="5032847"/>
            <a:ext cx="5589431" cy="1358809"/>
          </a:xfrm>
          <a:prstGeom prst="rect">
            <a:avLst/>
          </a:prstGeom>
          <a:solidFill>
            <a:srgbClr val="FEFCF6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8699" y="3614415"/>
            <a:ext cx="3376083" cy="253206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2050" y="260350"/>
            <a:ext cx="4292600" cy="32194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50425" y="3595808"/>
            <a:ext cx="3505199" cy="2550669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BF5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03300" y="6391656"/>
            <a:ext cx="6991350" cy="369332"/>
          </a:xfrm>
          <a:prstGeom prst="rect">
            <a:avLst/>
          </a:prstGeom>
          <a:solidFill>
            <a:srgbClr val="FEFCF6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2693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 a fotografie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Dítě a společnost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se seznamují s pravidly společenského soužití.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Porozumění projevům neverbální komunikace, které jsou obvyklé v našem prostředí. Rozeznávání správného a nesprávného chování.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69894"/>
            <a:ext cx="9509760" cy="4061011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dirty="0" smtClean="0"/>
              <a:t>Na snímcích jsou uvedeny fotografie znázorňující určité chování. Úkolem dětí je rozhodnout, zda se jedná o správné nebo nesprávné chování. Správnému chování odpovídá obrázek anděla (</a:t>
            </a:r>
            <a:r>
              <a:rPr lang="cs-CZ" dirty="0" smtClean="0"/>
              <a:t>ráj), nesprávnému </a:t>
            </a:r>
            <a:r>
              <a:rPr lang="cs-CZ" dirty="0" smtClean="0"/>
              <a:t>chování obrázek čerta (peklo).</a:t>
            </a:r>
          </a:p>
          <a:p>
            <a:pPr algn="just"/>
            <a:r>
              <a:rPr lang="cs-CZ" dirty="0" smtClean="0"/>
              <a:t>Správná odpověď je doprovázena animací zvětšování a zmenšování. Nesprávná odpověď je doprovázena animací houpačka.</a:t>
            </a:r>
          </a:p>
          <a:p>
            <a:pPr algn="just"/>
            <a:r>
              <a:rPr lang="cs-CZ" dirty="0" smtClean="0"/>
              <a:t>Snímek č</a:t>
            </a:r>
            <a:r>
              <a:rPr lang="cs-CZ" dirty="0" smtClean="0"/>
              <a:t>. 2</a:t>
            </a:r>
            <a:r>
              <a:rPr lang="cs-CZ" dirty="0" smtClean="0"/>
              <a:t>: Na fotografii je znázorněno nesprávné chování – ničení stromu. Správnou odpovědí je čert.</a:t>
            </a:r>
          </a:p>
          <a:p>
            <a:pPr algn="just"/>
            <a:r>
              <a:rPr lang="cs-CZ" dirty="0"/>
              <a:t>Snímek č</a:t>
            </a:r>
            <a:r>
              <a:rPr lang="cs-CZ" dirty="0" smtClean="0"/>
              <a:t>. 3</a:t>
            </a:r>
            <a:r>
              <a:rPr lang="cs-CZ" dirty="0" smtClean="0"/>
              <a:t>: Na </a:t>
            </a:r>
            <a:r>
              <a:rPr lang="cs-CZ" dirty="0"/>
              <a:t>fotografii je znázorněno nesprávné chování – </a:t>
            </a:r>
            <a:r>
              <a:rPr lang="cs-CZ" dirty="0" smtClean="0"/>
              <a:t>dva kluci se perou. </a:t>
            </a:r>
            <a:r>
              <a:rPr lang="cs-CZ" dirty="0"/>
              <a:t>Správnou odpovědí je čert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Snímek č</a:t>
            </a:r>
            <a:r>
              <a:rPr lang="cs-CZ" dirty="0" smtClean="0"/>
              <a:t>. 4</a:t>
            </a:r>
            <a:r>
              <a:rPr lang="cs-CZ" dirty="0" smtClean="0"/>
              <a:t>: Na </a:t>
            </a:r>
            <a:r>
              <a:rPr lang="cs-CZ" dirty="0"/>
              <a:t>fotografii je znázorněno </a:t>
            </a:r>
            <a:r>
              <a:rPr lang="cs-CZ" dirty="0" smtClean="0"/>
              <a:t>správné </a:t>
            </a:r>
            <a:r>
              <a:rPr lang="cs-CZ" dirty="0"/>
              <a:t>chování – </a:t>
            </a:r>
            <a:r>
              <a:rPr lang="cs-CZ" dirty="0" smtClean="0"/>
              <a:t>pomoc kamarádovi. </a:t>
            </a:r>
            <a:r>
              <a:rPr lang="cs-CZ" dirty="0"/>
              <a:t>Správnou odpovědí je </a:t>
            </a:r>
            <a:r>
              <a:rPr lang="cs-CZ" dirty="0" smtClean="0"/>
              <a:t>anděl.</a:t>
            </a:r>
          </a:p>
          <a:p>
            <a:pPr algn="just"/>
            <a:r>
              <a:rPr lang="cs-CZ" dirty="0"/>
              <a:t>Snímek č</a:t>
            </a:r>
            <a:r>
              <a:rPr lang="cs-CZ" dirty="0" smtClean="0"/>
              <a:t>. 5</a:t>
            </a:r>
            <a:r>
              <a:rPr lang="cs-CZ" dirty="0" smtClean="0"/>
              <a:t>: Na </a:t>
            </a:r>
            <a:r>
              <a:rPr lang="cs-CZ" dirty="0"/>
              <a:t>fotografii je znázorněno nesprávné chování – </a:t>
            </a:r>
            <a:r>
              <a:rPr lang="cs-CZ" dirty="0" smtClean="0"/>
              <a:t>kluk vyhrožuje ostatním klackem. </a:t>
            </a:r>
            <a:r>
              <a:rPr lang="cs-CZ" dirty="0"/>
              <a:t>Správnou odpovědí je čert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Snímek č</a:t>
            </a:r>
            <a:r>
              <a:rPr lang="cs-CZ" dirty="0" smtClean="0"/>
              <a:t>. 6</a:t>
            </a:r>
            <a:r>
              <a:rPr lang="cs-CZ" dirty="0" smtClean="0"/>
              <a:t>: Na </a:t>
            </a:r>
            <a:r>
              <a:rPr lang="cs-CZ" dirty="0"/>
              <a:t>fotografii je </a:t>
            </a:r>
            <a:r>
              <a:rPr lang="cs-CZ" dirty="0" smtClean="0"/>
              <a:t>znázorněno správné </a:t>
            </a:r>
            <a:r>
              <a:rPr lang="cs-CZ" dirty="0"/>
              <a:t>chování – </a:t>
            </a:r>
            <a:r>
              <a:rPr lang="cs-CZ" dirty="0" smtClean="0"/>
              <a:t>podarování kamaráda kytičkou. </a:t>
            </a:r>
            <a:r>
              <a:rPr lang="cs-CZ" dirty="0"/>
              <a:t>Správnou odpovědí je </a:t>
            </a:r>
            <a:r>
              <a:rPr lang="cs-CZ" dirty="0" smtClean="0"/>
              <a:t>anděl.</a:t>
            </a:r>
          </a:p>
          <a:p>
            <a:pPr algn="just"/>
            <a:r>
              <a:rPr lang="cs-CZ" dirty="0" smtClean="0"/>
              <a:t>Materiál je vytvořen pro dotyková zařízení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Znát a projevovat základní pravidla chování, utvořit si dětskou představu o společenských normách</a:t>
            </a:r>
          </a:p>
          <a:p>
            <a:r>
              <a:rPr lang="cs-CZ" dirty="0" smtClean="0"/>
              <a:t>Rozlišovat společensky nežádoucí chování</a:t>
            </a:r>
          </a:p>
          <a:p>
            <a:r>
              <a:rPr lang="cs-CZ" dirty="0" smtClean="0"/>
              <a:t>Reagovat přiměřeně dané situaci</a:t>
            </a:r>
          </a:p>
          <a:p>
            <a:r>
              <a:rPr lang="cs-CZ" dirty="0" smtClean="0"/>
              <a:t>Uvědomovat si, co je nebezpečné</a:t>
            </a:r>
          </a:p>
          <a:p>
            <a:r>
              <a:rPr lang="cs-CZ" dirty="0" smtClean="0"/>
              <a:t>Bránit se projevům násilí</a:t>
            </a:r>
          </a:p>
          <a:p>
            <a:r>
              <a:rPr lang="cs-CZ" dirty="0" smtClean="0"/>
              <a:t>Samostatně se rozhodnout, hodnotit druhé</a:t>
            </a:r>
          </a:p>
          <a:p>
            <a:r>
              <a:rPr lang="cs-CZ" dirty="0" smtClean="0"/>
              <a:t>Porozumět běžným projevům emocí a nálad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447</Words>
  <Application>Microsoft Office PowerPoint</Application>
  <PresentationFormat>Vlastní</PresentationFormat>
  <Paragraphs>61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Peklo x ráj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Dítě a společnost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2015-04-30T12:42:47Z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