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3"/>
  </p:notesMasterIdLst>
  <p:handoutMasterIdLst>
    <p:handoutMasterId r:id="rId14"/>
  </p:handoutMasterIdLst>
  <p:sldIdLst>
    <p:sldId id="272" r:id="rId3"/>
    <p:sldId id="284" r:id="rId4"/>
    <p:sldId id="285" r:id="rId5"/>
    <p:sldId id="289" r:id="rId6"/>
    <p:sldId id="275" r:id="rId7"/>
    <p:sldId id="276" r:id="rId8"/>
    <p:sldId id="277" r:id="rId9"/>
    <p:sldId id="278" r:id="rId10"/>
    <p:sldId id="280" r:id="rId11"/>
    <p:sldId id="281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FFFF"/>
    <a:srgbClr val="FEF9E4"/>
    <a:srgbClr val="FDFEE6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>
        <p:scale>
          <a:sx n="60" d="100"/>
          <a:sy n="60" d="100"/>
        </p:scale>
        <p:origin x="-1086" y="-990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commentAuthors" Target="commentAuthors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3.5.2015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3.5.2015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F1381B-3AE8-41E6-B95B-84B69ACB7B63}" type="slidenum">
              <a:rPr lang="cs-CZ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13153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F1381B-3AE8-41E6-B95B-84B69ACB7B63}" type="slidenum">
              <a:rPr lang="cs-CZ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406449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F1381B-3AE8-41E6-B95B-84B69ACB7B63}" type="slidenum">
              <a:rPr lang="cs-CZ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944132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4.pn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png"/><Relationship Id="rId4" Type="http://schemas.microsoft.com/office/2007/relationships/hdphoto" Target="../media/hdphoto1.wdp"/><Relationship Id="rId9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hdphoto" Target="../media/hdphoto4.wdp"/><Relationship Id="rId13" Type="http://schemas.openxmlformats.org/officeDocument/2006/relationships/image" Target="../media/image17.png"/><Relationship Id="rId3" Type="http://schemas.openxmlformats.org/officeDocument/2006/relationships/image" Target="../media/image12.png"/><Relationship Id="rId7" Type="http://schemas.openxmlformats.org/officeDocument/2006/relationships/image" Target="../media/image14.png"/><Relationship Id="rId12" Type="http://schemas.microsoft.com/office/2007/relationships/hdphoto" Target="../media/hdphoto6.wdp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microsoft.com/office/2007/relationships/hdphoto" Target="../media/hdphoto3.wdp"/><Relationship Id="rId11" Type="http://schemas.openxmlformats.org/officeDocument/2006/relationships/image" Target="../media/image16.png"/><Relationship Id="rId5" Type="http://schemas.openxmlformats.org/officeDocument/2006/relationships/image" Target="../media/image13.png"/><Relationship Id="rId10" Type="http://schemas.microsoft.com/office/2007/relationships/hdphoto" Target="../media/hdphoto5.wdp"/><Relationship Id="rId4" Type="http://schemas.microsoft.com/office/2007/relationships/hdphoto" Target="../media/hdphoto2.wdp"/><Relationship Id="rId9" Type="http://schemas.openxmlformats.org/officeDocument/2006/relationships/image" Target="../media/image15.png"/><Relationship Id="rId14" Type="http://schemas.microsoft.com/office/2007/relationships/hdphoto" Target="../media/hdphoto7.wdp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10.wdp"/><Relationship Id="rId13" Type="http://schemas.openxmlformats.org/officeDocument/2006/relationships/image" Target="../media/image23.png"/><Relationship Id="rId3" Type="http://schemas.openxmlformats.org/officeDocument/2006/relationships/image" Target="../media/image18.png"/><Relationship Id="rId7" Type="http://schemas.openxmlformats.org/officeDocument/2006/relationships/image" Target="../media/image20.png"/><Relationship Id="rId12" Type="http://schemas.microsoft.com/office/2007/relationships/hdphoto" Target="../media/hdphoto12.wdp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microsoft.com/office/2007/relationships/hdphoto" Target="../media/hdphoto9.wdp"/><Relationship Id="rId11" Type="http://schemas.openxmlformats.org/officeDocument/2006/relationships/image" Target="../media/image22.png"/><Relationship Id="rId5" Type="http://schemas.openxmlformats.org/officeDocument/2006/relationships/image" Target="../media/image19.png"/><Relationship Id="rId10" Type="http://schemas.microsoft.com/office/2007/relationships/hdphoto" Target="../media/hdphoto11.wdp"/><Relationship Id="rId4" Type="http://schemas.microsoft.com/office/2007/relationships/hdphoto" Target="../media/hdphoto8.wdp"/><Relationship Id="rId9" Type="http://schemas.openxmlformats.org/officeDocument/2006/relationships/image" Target="../media/image21.png"/><Relationship Id="rId14" Type="http://schemas.microsoft.com/office/2007/relationships/hdphoto" Target="../media/hdphoto13.wdp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Vše o ježkovi</a:t>
            </a:r>
            <a:endParaRPr lang="cs-CZ" sz="3600" b="1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/>
              <a:t>vnímání, </a:t>
            </a:r>
            <a:r>
              <a:rPr lang="cs-CZ" b="1" dirty="0"/>
              <a:t>koordinace ruky a oka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17" b="89466" l="7306" r="2443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165" t="54648" r="73427" b="6666"/>
          <a:stretch/>
        </p:blipFill>
        <p:spPr>
          <a:xfrm rot="5400000">
            <a:off x="259291" y="2611065"/>
            <a:ext cx="1957589" cy="265304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6338" b="47887" l="8319" r="2454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291" t="12394" r="73427" b="48169"/>
          <a:stretch/>
        </p:blipFill>
        <p:spPr>
          <a:xfrm rot="5400000">
            <a:off x="738389" y="-64394"/>
            <a:ext cx="1854559" cy="2704563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33596" b="63493" l="26559" r="3996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4883" t="29859" r="58356" b="32770"/>
          <a:stretch/>
        </p:blipFill>
        <p:spPr>
          <a:xfrm rot="5400000">
            <a:off x="10144260" y="2189408"/>
            <a:ext cx="1532586" cy="2562897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9430" b="90055" l="41519" r="5748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9812" t="59154" r="42723" b="6479"/>
          <a:stretch/>
        </p:blipFill>
        <p:spPr>
          <a:xfrm rot="5400000">
            <a:off x="3073326" y="4426736"/>
            <a:ext cx="1596980" cy="235683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2917" b="40449" l="43520" r="5875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1643" t="9765" r="39343" b="58310"/>
          <a:stretch/>
        </p:blipFill>
        <p:spPr>
          <a:xfrm rot="5400000">
            <a:off x="9618763" y="-43153"/>
            <a:ext cx="1738647" cy="218940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38872" b="67617" l="56162" r="7103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4319" t="35681" r="27089" b="32019"/>
          <a:stretch/>
        </p:blipFill>
        <p:spPr>
          <a:xfrm rot="5400000">
            <a:off x="4644110" y="1289050"/>
            <a:ext cx="3405623" cy="443763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60582" b="91813" l="71578" r="8804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0939" t="56714" r="10047" b="4226"/>
          <a:stretch/>
        </p:blipFill>
        <p:spPr>
          <a:xfrm rot="5400000">
            <a:off x="8113689" y="4446306"/>
            <a:ext cx="1738649" cy="2678805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4251" b="42511" l="72487" r="8963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0376" t="10893" r="8216" b="55117"/>
          <a:stretch/>
        </p:blipFill>
        <p:spPr>
          <a:xfrm rot="5400000">
            <a:off x="4752305" y="70835"/>
            <a:ext cx="1957588" cy="23310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6993420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6727" b="78848" l="10000" r="96263">
                        <a14:foregroundMark x1="43232" y1="10848" x2="51818" y2="1563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5432" b="19169"/>
          <a:stretch/>
        </p:blipFill>
        <p:spPr>
          <a:xfrm>
            <a:off x="872836" y="332511"/>
            <a:ext cx="1891146" cy="2254093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0000" b="90000" l="3535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74349" y="3421178"/>
            <a:ext cx="1626929" cy="2711548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37914" y="1972251"/>
            <a:ext cx="2111433" cy="3519054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10000" b="90000" l="3434" r="9404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804861" y="332511"/>
            <a:ext cx="1975659" cy="3292765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29150" b="76471" l="0" r="100000">
                        <a14:foregroundMark x1="29697" y1="52848" x2="20909" y2="45697"/>
                        <a14:foregroundMark x1="29194" y1="55294" x2="27669" y2="61176"/>
                        <a14:backgroundMark x1="45098" y1="41830" x2="97821" y2="3986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37182" b="19027"/>
          <a:stretch/>
        </p:blipFill>
        <p:spPr>
          <a:xfrm>
            <a:off x="7897090" y="3817213"/>
            <a:ext cx="1907771" cy="2037773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10000" b="90000" l="10000" r="90000">
                        <a14:backgroundMark x1="53545" y1="17474" x2="62103" y2="50514"/>
                        <a14:backgroundMark x1="81174" y1="87078" x2="60636" y2="6255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900618" y="-671082"/>
            <a:ext cx="2277567" cy="3801494"/>
          </a:xfrm>
          <a:prstGeom prst="rect">
            <a:avLst/>
          </a:prstGeom>
        </p:spPr>
      </p:pic>
      <p:cxnSp>
        <p:nvCxnSpPr>
          <p:cNvPr id="26" name="Přímá spojnice 25"/>
          <p:cNvCxnSpPr/>
          <p:nvPr/>
        </p:nvCxnSpPr>
        <p:spPr>
          <a:xfrm flipH="1">
            <a:off x="9065172" y="4776952"/>
            <a:ext cx="15766" cy="299545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 flipH="1">
            <a:off x="8618220" y="4776952"/>
            <a:ext cx="34290" cy="14977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2244412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6400" b="58800" l="2222" r="9688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b="34407"/>
          <a:stretch/>
        </p:blipFill>
        <p:spPr>
          <a:xfrm>
            <a:off x="422564" y="228601"/>
            <a:ext cx="1870364" cy="20447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0000" b="90000" l="10000" r="99596">
                        <a14:backgroundMark x1="23131" y1="60848" x2="96364" y2="62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96696" y="2273301"/>
            <a:ext cx="1907771" cy="317961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9580" b="86216" l="7692" r="7551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r="22897" b="4145"/>
          <a:stretch/>
        </p:blipFill>
        <p:spPr>
          <a:xfrm>
            <a:off x="3905874" y="1246346"/>
            <a:ext cx="2371738" cy="176645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0" b="89456" l="8561" r="95782">
                        <a14:backgroundMark x1="32010" y1="4686" x2="77750" y2="255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805566" y="4675908"/>
            <a:ext cx="2944092" cy="176645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10000" b="90000" l="10000" r="9525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997142" y="633282"/>
            <a:ext cx="1795549" cy="299258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40640" b="93404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34045"/>
          <a:stretch/>
        </p:blipFill>
        <p:spPr>
          <a:xfrm>
            <a:off x="9393382" y="4675908"/>
            <a:ext cx="1920240" cy="21108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787238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</a:t>
            </a:r>
            <a:r>
              <a:rPr lang="cs-CZ" dirty="0"/>
              <a:t> </a:t>
            </a:r>
            <a:r>
              <a:rPr lang="cs-CZ" dirty="0" smtClean="0"/>
              <a:t>Vnímání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kliknutím vyhledávají správný stín ježka, přiřazují mu místo, kde </a:t>
            </a:r>
            <a:r>
              <a:rPr lang="cs-CZ" dirty="0" smtClean="0"/>
              <a:t>žije, </a:t>
            </a:r>
            <a:r>
              <a:rPr lang="cs-CZ" dirty="0" smtClean="0"/>
              <a:t>a potravu, kterou se živí.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Dítě dokáže rozpoznat potravu, kterou se ježek živí, místo, kde žije. Zvládá přiřadit k danému obrázku správný  stín.</a:t>
            </a:r>
            <a:endParaRPr lang="cs-CZ" dirty="0"/>
          </a:p>
          <a:p>
            <a:pPr marL="45720" indent="0"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snímku č. 2 děti  vybírají kliknutím správný stín ježka.</a:t>
            </a:r>
          </a:p>
          <a:p>
            <a:r>
              <a:rPr lang="cs-CZ" dirty="0" smtClean="0"/>
              <a:t>Na snímku č. 3 a 4 děti vybírají  kliknutím potravu, kterou se </a:t>
            </a:r>
            <a:r>
              <a:rPr lang="cs-CZ" smtClean="0"/>
              <a:t>ježek </a:t>
            </a:r>
            <a:r>
              <a:rPr lang="cs-CZ" smtClean="0"/>
              <a:t>živí, </a:t>
            </a:r>
            <a:r>
              <a:rPr lang="cs-CZ" dirty="0" smtClean="0"/>
              <a:t>a obydlí, kde žije.</a:t>
            </a:r>
          </a:p>
          <a:p>
            <a:r>
              <a:rPr lang="cs-CZ" dirty="0" smtClean="0"/>
              <a:t>Za pomocí animačních efektů a aktivačních události se dětem nabízí zpětná vazba.</a:t>
            </a:r>
          </a:p>
          <a:p>
            <a:r>
              <a:rPr lang="cs-CZ" dirty="0" smtClean="0"/>
              <a:t>Materiál je určen pro práci na dotykových zařízeních.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Ovládat koordinaci ruky a </a:t>
            </a:r>
            <a:r>
              <a:rPr lang="cs-CZ" dirty="0" smtClean="0"/>
              <a:t>oka. </a:t>
            </a:r>
          </a:p>
          <a:p>
            <a:r>
              <a:rPr lang="cs-CZ" dirty="0" smtClean="0"/>
              <a:t>Správně </a:t>
            </a:r>
            <a:r>
              <a:rPr lang="cs-CZ" dirty="0"/>
              <a:t>vyslovovat, ovládat dech, tempo i intonaci </a:t>
            </a:r>
            <a:r>
              <a:rPr lang="cs-CZ" dirty="0" smtClean="0"/>
              <a:t>řeči.</a:t>
            </a:r>
            <a:r>
              <a:rPr lang="cs-CZ" dirty="0"/>
              <a:t> </a:t>
            </a:r>
            <a:endParaRPr lang="cs-CZ" dirty="0" smtClean="0"/>
          </a:p>
          <a:p>
            <a:r>
              <a:rPr lang="cs-CZ" dirty="0" smtClean="0"/>
              <a:t>Vědomě </a:t>
            </a:r>
            <a:r>
              <a:rPr lang="cs-CZ" dirty="0"/>
              <a:t>využívat všech smyslů, záměrně pozorovat, postřehovat, všímat si (nového, změněného, chybějícího</a:t>
            </a:r>
            <a:r>
              <a:rPr lang="cs-CZ" dirty="0" smtClean="0"/>
              <a:t>).</a:t>
            </a:r>
          </a:p>
          <a:p>
            <a:r>
              <a:rPr lang="cs-CZ" dirty="0" smtClean="0"/>
              <a:t> </a:t>
            </a:r>
            <a:r>
              <a:rPr lang="cs-CZ" dirty="0"/>
              <a:t>Záměrně se soustředit a udržet </a:t>
            </a:r>
            <a:r>
              <a:rPr lang="cs-CZ" dirty="0" smtClean="0"/>
              <a:t>pozornost.</a:t>
            </a:r>
            <a:r>
              <a:rPr lang="pl-PL" dirty="0"/>
              <a:t> Prožívat radost ze zvládnutého a </a:t>
            </a:r>
            <a:r>
              <a:rPr lang="pl-PL" dirty="0" smtClean="0"/>
              <a:t>poznaného.</a:t>
            </a:r>
          </a:p>
          <a:p>
            <a:r>
              <a:rPr lang="cs-CZ" dirty="0"/>
              <a:t>Přijímat pozitivní ocenění i svůj případný neúspěch a vyrovnat se s ním, učit se hodnotit svoje osobní pokroky (sebehodnocení)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10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337</Words>
  <Application>Microsoft Office PowerPoint</Application>
  <PresentationFormat>Vlastní</PresentationFormat>
  <Paragraphs>53</Paragraphs>
  <Slides>10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Sheer Green 16x9</vt:lpstr>
      <vt:lpstr>Vše o ježkovi</vt:lpstr>
      <vt:lpstr>Snímek 2</vt:lpstr>
      <vt:lpstr>Snímek 3</vt:lpstr>
      <vt:lpstr>Snímek 4</vt:lpstr>
      <vt:lpstr>Použité odkazy</vt:lpstr>
      <vt:lpstr>Metodický pokyn Integrovaný blok:  Vnímání</vt:lpstr>
      <vt:lpstr>Studijní materiály </vt:lpstr>
      <vt:lpstr>   Práce s interaktivním výukovým materiálem </vt:lpstr>
      <vt:lpstr>Prvky polytechnické výchovy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2015-05-03T08:59:02Z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