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10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2"/>
  </p:notesMasterIdLst>
  <p:handoutMasterIdLst>
    <p:handoutMasterId r:id="rId23"/>
  </p:handoutMasterIdLst>
  <p:sldIdLst>
    <p:sldId id="272" r:id="rId3"/>
    <p:sldId id="282" r:id="rId4"/>
    <p:sldId id="29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85" r:id="rId15"/>
    <p:sldId id="275" r:id="rId16"/>
    <p:sldId id="276" r:id="rId17"/>
    <p:sldId id="277" r:id="rId18"/>
    <p:sldId id="278" r:id="rId19"/>
    <p:sldId id="280" r:id="rId20"/>
    <p:sldId id="28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9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918" autoAdjust="0"/>
  </p:normalViewPr>
  <p:slideViewPr>
    <p:cSldViewPr snapToGrid="0">
      <p:cViewPr varScale="1">
        <p:scale>
          <a:sx n="78" d="100"/>
          <a:sy n="78" d="100"/>
        </p:scale>
        <p:origin x="-108" y="-6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comments" Target="../comments/comment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comments" Target="../comments/comment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comments" Target="../comments/comment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comments" Target="../comments/comment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comments" Target="../comments/comment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comments" Target="../comments/comment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comments" Target="../comments/comment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comments" Target="../comments/comment1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comments" Target="../comments/comment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" Type="http://schemas.openxmlformats.org/officeDocument/2006/relationships/image" Target="../media/image35.png"/><Relationship Id="rId21" Type="http://schemas.openxmlformats.org/officeDocument/2006/relationships/image" Target="../media/image47.png"/><Relationship Id="rId7" Type="http://schemas.openxmlformats.org/officeDocument/2006/relationships/image" Target="../media/image2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2" Type="http://schemas.openxmlformats.org/officeDocument/2006/relationships/image" Target="../media/image6.png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29" Type="http://schemas.openxmlformats.org/officeDocument/2006/relationships/image" Target="../media/image5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17.png"/><Relationship Id="rId24" Type="http://schemas.openxmlformats.org/officeDocument/2006/relationships/image" Target="../media/image50.png"/><Relationship Id="rId5" Type="http://schemas.openxmlformats.org/officeDocument/2006/relationships/image" Target="../media/image29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28" Type="http://schemas.openxmlformats.org/officeDocument/2006/relationships/image" Target="../media/image54.png"/><Relationship Id="rId10" Type="http://schemas.openxmlformats.org/officeDocument/2006/relationships/image" Target="../media/image10.png"/><Relationship Id="rId19" Type="http://schemas.openxmlformats.org/officeDocument/2006/relationships/image" Target="../media/image45.png"/><Relationship Id="rId31" Type="http://schemas.openxmlformats.org/officeDocument/2006/relationships/comments" Target="../comments/comment12.xml"/><Relationship Id="rId4" Type="http://schemas.openxmlformats.org/officeDocument/2006/relationships/image" Target="../media/image32.png"/><Relationship Id="rId9" Type="http://schemas.openxmlformats.org/officeDocument/2006/relationships/image" Target="../media/image14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53.png"/><Relationship Id="rId30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Řemesla I.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65" t="15030" r="11653" b="13216"/>
          <a:stretch/>
        </p:blipFill>
        <p:spPr>
          <a:xfrm rot="5400000">
            <a:off x="6571278" y="1776439"/>
            <a:ext cx="3910260" cy="49209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59042" y="515936"/>
            <a:ext cx="3884169" cy="193899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anose="030F0702030302020204" pitchFamily="66" charset="0"/>
              </a:rPr>
              <a:t>Toto je truhla řemesel našich babiček.</a:t>
            </a:r>
          </a:p>
          <a:p>
            <a:endParaRPr lang="cs-CZ" sz="2400" dirty="0" smtClean="0">
              <a:latin typeface="Comic Sans MS" panose="030F0702030302020204" pitchFamily="66" charset="0"/>
            </a:endParaRPr>
          </a:p>
          <a:p>
            <a:r>
              <a:rPr lang="cs-CZ" sz="2400" dirty="0" smtClean="0">
                <a:latin typeface="Comic Sans MS" panose="030F0702030302020204" pitchFamily="66" charset="0"/>
              </a:rPr>
              <a:t>Pojďme </a:t>
            </a:r>
            <a:r>
              <a:rPr lang="cs-CZ" sz="2400" dirty="0" smtClean="0">
                <a:latin typeface="Comic Sans MS" panose="030F0702030302020204" pitchFamily="66" charset="0"/>
              </a:rPr>
              <a:t>nahlédnout, </a:t>
            </a:r>
            <a:r>
              <a:rPr lang="cs-CZ" sz="2400" dirty="0" smtClean="0">
                <a:latin typeface="Comic Sans MS" panose="030F0702030302020204" pitchFamily="66" charset="0"/>
              </a:rPr>
              <a:t>jaké tajemství skrývá….</a:t>
            </a:r>
            <a:endParaRPr lang="cs-CZ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3565" y="682510"/>
            <a:ext cx="1926503" cy="170093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52272" y="4405356"/>
            <a:ext cx="4028716" cy="156966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Různé vůně, krásné tvary,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nepůjdeme  do zahrady.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Uhněteme krásnou hmotu,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tou smyjeme tuny potu.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481" y="-69897"/>
            <a:ext cx="603025" cy="76247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2992" y="753021"/>
            <a:ext cx="3810000" cy="481744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81858" y="4757442"/>
            <a:ext cx="763533" cy="96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57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14818 -3.7037E-7 C 0.21445 -3.7037E-7 0.29635 0.11921 0.29635 0.2162 L 0.29635 0.43241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18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991114" y="3186108"/>
            <a:ext cx="4028716" cy="341632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Než si něco zapálíš,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musíš s knotem zápolit.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V horkém vosku namočíš,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co ti </a:t>
            </a:r>
            <a:r>
              <a:rPr lang="cs-CZ" sz="2400" dirty="0" smtClean="0">
                <a:latin typeface="Comic Sans MS" panose="030F0702030302020204" pitchFamily="66" charset="0"/>
              </a:rPr>
              <a:t>vznikne, </a:t>
            </a:r>
            <a:r>
              <a:rPr lang="cs-CZ" sz="2400" dirty="0">
                <a:latin typeface="Comic Sans MS" panose="030F0702030302020204" pitchFamily="66" charset="0"/>
              </a:rPr>
              <a:t>už to víš</a:t>
            </a:r>
            <a:r>
              <a:rPr lang="cs-CZ" sz="2400" dirty="0" smtClean="0">
                <a:latin typeface="Comic Sans MS" panose="030F0702030302020204" pitchFamily="66" charset="0"/>
              </a:rPr>
              <a:t>?</a:t>
            </a:r>
          </a:p>
          <a:p>
            <a:endParaRPr lang="cs-CZ" sz="2400" dirty="0" smtClean="0">
              <a:latin typeface="Comic Sans MS" panose="030F0702030302020204" pitchFamily="66" charset="0"/>
            </a:endParaRPr>
          </a:p>
          <a:p>
            <a:r>
              <a:rPr lang="cs-CZ" sz="2400" dirty="0">
                <a:latin typeface="Comic Sans MS" panose="030F0702030302020204" pitchFamily="66" charset="0"/>
              </a:rPr>
              <a:t>Bílá i ta barevná,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usmívá se tajemná.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Když si do ní foukneš,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plamínek jí sfoukneš.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5451" y="471533"/>
            <a:ext cx="1536325" cy="194479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9587" y="256020"/>
            <a:ext cx="677787" cy="7887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50" y="1327320"/>
            <a:ext cx="4229100" cy="492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936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0.12825 4.07407E-6 C 0.18568 4.07407E-6 0.25651 0.1125 0.25651 0.20393 L 0.25651 0.4081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6" y="2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01374" y="4092476"/>
            <a:ext cx="4307307" cy="230832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Vzali hlínu, vodu, ruce,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šlapou kruhem hodně prudce.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Táhnou, táhnou, potahují,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doprostřed si ruce dají.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Slunce, pec nás usuší,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prasklinky nám nesluší.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55819" y="604030"/>
            <a:ext cx="1646063" cy="190821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8247" y="369064"/>
            <a:ext cx="880468" cy="93170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6893" y="1742513"/>
            <a:ext cx="4378651" cy="463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6534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22222E-6 L 0.15664 2.22222E-6 C 0.22669 2.22222E-6 0.31328 0.11666 0.31328 0.21134 L 0.31328 0.42291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64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45989" y="2466587"/>
            <a:ext cx="4211054" cy="415498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Vezmu papír, obrázky,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napíšu pohádky na řádky.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Přidám název i stránky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dám vše do knihkupectví do schránky</a:t>
            </a:r>
            <a:r>
              <a:rPr lang="cs-CZ" sz="2400" dirty="0" smtClean="0">
                <a:latin typeface="Comic Sans MS" panose="030F0702030302020204" pitchFamily="66" charset="0"/>
              </a:rPr>
              <a:t>.</a:t>
            </a:r>
          </a:p>
          <a:p>
            <a:endParaRPr lang="cs-CZ" sz="2400" dirty="0" smtClean="0">
              <a:latin typeface="Comic Sans MS" panose="030F0702030302020204" pitchFamily="66" charset="0"/>
            </a:endParaRPr>
          </a:p>
          <a:p>
            <a:r>
              <a:rPr lang="cs-CZ" sz="2400" dirty="0">
                <a:latin typeface="Comic Sans MS" panose="030F0702030302020204" pitchFamily="66" charset="0"/>
              </a:rPr>
              <a:t>Ten kdo se chce dozvědět,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jak funguje celý svět,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a kdo chce znát ještě více,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ten musí číst knihy a učebnice</a:t>
            </a:r>
            <a:r>
              <a:rPr lang="cs-CZ" sz="2400" dirty="0" smtClean="0">
                <a:latin typeface="Comic Sans MS" panose="030F0702030302020204" pitchFamily="66" charset="0"/>
              </a:rPr>
              <a:t>.</a:t>
            </a:r>
            <a:endParaRPr lang="cs-CZ" sz="2400" dirty="0">
              <a:latin typeface="Comic Sans MS" panose="030F0702030302020204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56488" y="43992"/>
            <a:ext cx="1579001" cy="212159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449" y="399263"/>
            <a:ext cx="700064" cy="9296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42650" y="1863105"/>
            <a:ext cx="3973607" cy="453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5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0.13945 4.07407E-6 C 0.20195 4.07407E-6 0.27904 0.12222 0.27904 0.22176 L 0.27904 0.44351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45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45981" y="4854496"/>
            <a:ext cx="4211054" cy="156966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Byl jsem smutný džbáneček,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přišel ke mně </a:t>
            </a:r>
            <a:r>
              <a:rPr lang="cs-CZ" sz="2400" dirty="0" err="1">
                <a:latin typeface="Comic Sans MS" panose="030F0702030302020204" pitchFamily="66" charset="0"/>
              </a:rPr>
              <a:t>dráteček</a:t>
            </a:r>
            <a:r>
              <a:rPr lang="cs-CZ" sz="2400" dirty="0">
                <a:latin typeface="Comic Sans MS" panose="030F0702030302020204" pitchFamily="66" charset="0"/>
              </a:rPr>
              <a:t>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Pomohl mi už se smát,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je to teď můj kamarád.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87403" y="753021"/>
            <a:ext cx="1725318" cy="198137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9512" y="506200"/>
            <a:ext cx="698201" cy="93773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08120" y="1335772"/>
            <a:ext cx="3788633" cy="508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17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3.7037E-7 L 0.13191 3.7037E-7 C 0.19102 3.7037E-7 0.26394 0.10486 0.26394 0.19005 L 0.26394 0.38009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0" y="1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75477" y="4580608"/>
            <a:ext cx="4211054" cy="193899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Chtěl bys dárek pro maminku,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krásnou dečku, či sukýnku.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Vezmeš vlnu do řádku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a už je vše v pořádku.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8052045" y="750789"/>
            <a:ext cx="1572904" cy="208501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6426" y="368819"/>
            <a:ext cx="738377" cy="93194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80822" y="1188463"/>
            <a:ext cx="3915227" cy="494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854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15755 2.22222E-6 C 0.228 2.22222E-6 0.31511 0.11435 0.31511 0.20717 L 0.31511 0.41458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55" y="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45980" y="3731752"/>
            <a:ext cx="4211054" cy="267765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Táta, děda, malý kluk,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Poznají zvuk „</a:t>
            </a:r>
            <a:r>
              <a:rPr lang="cs-CZ" sz="2400" dirty="0" err="1">
                <a:latin typeface="Comic Sans MS" panose="030F0702030302020204" pitchFamily="66" charset="0"/>
              </a:rPr>
              <a:t>ťuky</a:t>
            </a:r>
            <a:r>
              <a:rPr lang="cs-CZ" sz="2400" dirty="0">
                <a:latin typeface="Comic Sans MS" panose="030F0702030302020204" pitchFamily="66" charset="0"/>
              </a:rPr>
              <a:t>, ťuk.“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Roztopí si v ohništi,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pak si železo očistí.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Co to vzniklo, co to je?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Podkova pro koníka se jmenuje.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3308" y="520306"/>
            <a:ext cx="1792379" cy="184724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840" y="360660"/>
            <a:ext cx="669281" cy="78472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12019" y="1443930"/>
            <a:ext cx="4079231" cy="478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467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22222E-6 L 0.13867 -2.22222E-6 C 0.20078 -2.22222E-6 0.27734 0.11968 0.27734 0.21713 L 0.27734 0.43449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67" y="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657490" y="4810251"/>
            <a:ext cx="4211054" cy="156966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Jeden proutek </a:t>
            </a:r>
            <a:r>
              <a:rPr lang="cs-CZ" sz="2400" dirty="0" smtClean="0">
                <a:latin typeface="Comic Sans MS" panose="030F0702030302020204" pitchFamily="66" charset="0"/>
              </a:rPr>
              <a:t>vrbový</a:t>
            </a:r>
            <a:endParaRPr lang="cs-CZ" sz="2400" dirty="0">
              <a:latin typeface="Comic Sans MS" panose="030F0702030302020204" pitchFamily="66" charset="0"/>
            </a:endParaRPr>
          </a:p>
          <a:p>
            <a:r>
              <a:rPr lang="cs-CZ" sz="2400" dirty="0">
                <a:latin typeface="Comic Sans MS" panose="030F0702030302020204" pitchFamily="66" charset="0"/>
              </a:rPr>
              <a:t>u dna hned nám napoví.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Přidám ke dnu kamarády,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košík nadělá parády.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14598" y="650383"/>
            <a:ext cx="1725318" cy="15790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477" y="414833"/>
            <a:ext cx="670007" cy="8859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25593" y="1300766"/>
            <a:ext cx="3578265" cy="473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139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0.13633 0 C 0.19726 0 0.27266 0.11551 0.27266 0.20972 L 0.27266 0.41944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33" y="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775477" y="4831140"/>
            <a:ext cx="4211054" cy="156966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Chceš-li něco uvázati,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provaz musíš udělati.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Lano, provaz, provázek,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prohlédni si obrázek.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9262" y="953159"/>
            <a:ext cx="2088238" cy="1313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775" y="361349"/>
            <a:ext cx="729411" cy="93941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76378" y="1300766"/>
            <a:ext cx="3836707" cy="494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0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81481E-6 L 0.13398 -4.81481E-6 C 0.19388 -4.81481E-6 0.26797 0.10602 0.26797 0.19213 L 0.26797 0.3845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98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657490" y="4092476"/>
            <a:ext cx="4211054" cy="230832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Comic Sans MS" panose="030F0702030302020204" pitchFamily="66" charset="0"/>
              </a:rPr>
              <a:t>Natrhám si na kousky,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papírové ubrousky,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namáčím je v lázni vodní,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lisujeme den jen po dni.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Listy v knize napoví,</a:t>
            </a:r>
          </a:p>
          <a:p>
            <a:r>
              <a:rPr lang="cs-CZ" sz="2400" dirty="0">
                <a:latin typeface="Comic Sans MS" panose="030F0702030302020204" pitchFamily="66" charset="0"/>
              </a:rPr>
              <a:t>jsme to potom přece my.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7985" y="553837"/>
            <a:ext cx="1450974" cy="178018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70" r="8517" b="20118"/>
          <a:stretch/>
        </p:blipFill>
        <p:spPr>
          <a:xfrm rot="16200000">
            <a:off x="137573" y="79084"/>
            <a:ext cx="1381817" cy="134787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9922" y="299842"/>
            <a:ext cx="717118" cy="90635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85870" y="1473306"/>
            <a:ext cx="3698224" cy="467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129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22222E-6 L 0.13229 -2.22222E-6 C 0.19154 -2.22222E-6 0.26471 0.11366 0.26471 0.20625 L 0.26471 0.4125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7105" y="203321"/>
            <a:ext cx="1367224" cy="1207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6900" y="253085"/>
            <a:ext cx="1029745" cy="1263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3418" y="1975561"/>
            <a:ext cx="1482006" cy="932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70343" y="3211985"/>
            <a:ext cx="1224444" cy="1120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5392" y="3177684"/>
            <a:ext cx="1272037" cy="131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769594" y="173883"/>
            <a:ext cx="1116279" cy="1479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10906" y="4749937"/>
            <a:ext cx="1224445" cy="1406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64844" y="4859677"/>
            <a:ext cx="1168198" cy="1354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407695" y="3025269"/>
            <a:ext cx="1090318" cy="13802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317379" y="1617344"/>
            <a:ext cx="1120604" cy="15056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1657" y="203321"/>
            <a:ext cx="892290" cy="787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93224" y="1410458"/>
            <a:ext cx="765398" cy="939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41658" y="2751815"/>
            <a:ext cx="814410" cy="1094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5400000">
            <a:off x="370641" y="4114354"/>
            <a:ext cx="792327" cy="1050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870" y="5549463"/>
            <a:ext cx="1151868" cy="724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92677" y="131726"/>
            <a:ext cx="906199" cy="933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1088038" y="1424405"/>
            <a:ext cx="1010838" cy="925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1256034" y="2623226"/>
            <a:ext cx="828620" cy="1048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1281142" y="4066508"/>
            <a:ext cx="778403" cy="902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1281142" y="5363233"/>
            <a:ext cx="792964" cy="910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534279" y="1410458"/>
            <a:ext cx="820282" cy="103674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722823" y="5293930"/>
            <a:ext cx="814691" cy="1049251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9904191" y="1410458"/>
            <a:ext cx="817250" cy="108062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9877751" y="140276"/>
            <a:ext cx="870129" cy="102021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635034" y="4066508"/>
            <a:ext cx="865428" cy="109230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9998430" y="5190186"/>
            <a:ext cx="836995" cy="1124139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566772" y="2755791"/>
            <a:ext cx="920894" cy="1051623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9860353" y="3999865"/>
            <a:ext cx="1033341" cy="109347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9921660" y="2807971"/>
            <a:ext cx="843835" cy="981952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1578744" y="167668"/>
            <a:ext cx="763533" cy="96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766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dobovými řemesly a jejich výrobky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Podpora informační gramotnosti – porovnání mezi starými a dnešními řemesly a výrobky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nacházíme truhlu se starými poklady </a:t>
            </a:r>
            <a:r>
              <a:rPr lang="cs-CZ" dirty="0" smtClean="0"/>
              <a:t>(což </a:t>
            </a:r>
            <a:r>
              <a:rPr lang="cs-CZ" dirty="0" smtClean="0"/>
              <a:t>jsou v našem případě stará řemesla.</a:t>
            </a:r>
          </a:p>
          <a:p>
            <a:r>
              <a:rPr lang="cs-CZ" dirty="0" smtClean="0"/>
              <a:t>Snímek 3 – 12 nás provádí jednotlivými řemesly. Na kliknutí se vynoří z truhly a objeví ve větší velikosti ve středu snímku. Po vteřině a půl se nabídne k obrázku říkanka, která napoví, jaký produkt řemeslník vyrábí. Na další kliknutí se tento produkt zobrazuje.</a:t>
            </a:r>
          </a:p>
          <a:p>
            <a:r>
              <a:rPr lang="cs-CZ" dirty="0" smtClean="0"/>
              <a:t>Snímek č. 13 je opakující a děti se snaží pojmenovat řemeslníky, které k zobrazeným produktům patří. Pro kontrolu stačí kliknout na vybraný produkt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6116" y="91182"/>
            <a:ext cx="9509760" cy="1088136"/>
          </a:xfrm>
        </p:spPr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3639" y="1300766"/>
            <a:ext cx="10387241" cy="3897399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Vnímat, že je zajímavé dozvídat se nové věci, </a:t>
            </a:r>
            <a:r>
              <a:rPr lang="cs-CZ" dirty="0" smtClean="0"/>
              <a:t>využívat zkušeností </a:t>
            </a:r>
            <a:r>
              <a:rPr lang="cs-CZ" dirty="0"/>
              <a:t>k učení </a:t>
            </a:r>
            <a:endParaRPr lang="cs-CZ" dirty="0" smtClean="0"/>
          </a:p>
          <a:p>
            <a:r>
              <a:rPr lang="cs-CZ" dirty="0"/>
              <a:t>Porozumět slyšenému </a:t>
            </a:r>
          </a:p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Chápat jednoduché hádanky </a:t>
            </a:r>
            <a:endParaRPr lang="cs-CZ" dirty="0" smtClean="0"/>
          </a:p>
          <a:p>
            <a:r>
              <a:rPr lang="cs-CZ" dirty="0"/>
              <a:t>Mít přiměřeně bohatou slovní zásobu, dokázat osvojená slova aktivně uplatnit v řeči, používat větší množství slovních </a:t>
            </a:r>
            <a:r>
              <a:rPr lang="cs-CZ" dirty="0" smtClean="0"/>
              <a:t>obratů</a:t>
            </a:r>
          </a:p>
          <a:p>
            <a:r>
              <a:rPr lang="cs-CZ" dirty="0"/>
              <a:t>Dodržovat pravidla konverzace a společenského kontaktu – řečovou </a:t>
            </a:r>
            <a:r>
              <a:rPr lang="cs-CZ" dirty="0" smtClean="0"/>
              <a:t>kázeň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542</Words>
  <Application>Microsoft Office PowerPoint</Application>
  <PresentationFormat>Vlastní</PresentationFormat>
  <Paragraphs>110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Sheer Green 16x9</vt:lpstr>
      <vt:lpstr>Řemesla I.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Použité odkazy</vt:lpstr>
      <vt:lpstr>Metodický pokyn Integrovaný blok: jazyk a řeč</vt:lpstr>
      <vt:lpstr>Studijní materiály </vt:lpstr>
      <vt:lpstr>   Práce s interaktivním výukovým materiálem </vt:lpstr>
      <vt:lpstr>Prvky polytechnické výchovy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2015-05-04T13:02:37Z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