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notesSlides/notesSlide13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2" r:id="rId4"/>
    <p:sldId id="295" r:id="rId5"/>
    <p:sldId id="286" r:id="rId6"/>
    <p:sldId id="287" r:id="rId7"/>
    <p:sldId id="288" r:id="rId8"/>
    <p:sldId id="289" r:id="rId9"/>
    <p:sldId id="290" r:id="rId10"/>
    <p:sldId id="292" r:id="rId11"/>
    <p:sldId id="291" r:id="rId12"/>
    <p:sldId id="275" r:id="rId13"/>
    <p:sldId id="276" r:id="rId14"/>
    <p:sldId id="277" r:id="rId15"/>
    <p:sldId id="278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Nádraží pro mašinky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7258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Zámek hraběte Šporka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056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Husovo náměstí s radnicí.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1697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Výstaviště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72446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Fotbalová hřiště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4479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Muzeum</a:t>
            </a:r>
            <a:r>
              <a:rPr lang="cs-CZ" baseline="0" dirty="0" smtClean="0"/>
              <a:t> Bedřicha Hrozného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90361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Kostel sv. Jana Křtitele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73704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Základní škola Bedřicha Hrozného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37305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Most přes řeku Labe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65897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85302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58999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1751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4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comments" Target="../comments/commen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4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6.xml"/><Relationship Id="rId3" Type="http://schemas.openxmlformats.org/officeDocument/2006/relationships/image" Target="../media/image4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comments" Target="../comments/comment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8.xml"/><Relationship Id="rId3" Type="http://schemas.openxmlformats.org/officeDocument/2006/relationships/image" Target="../media/image4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comments" Target="../comments/comment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Category:Lys%C3%A1_nad_Labem_%28train_station%29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110191"/>
            <a:ext cx="9601200" cy="1599672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"/>
              </a:rPr>
              <a:t>Dráček provází Lysou nad Labem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Jazyk a řeč – </a:t>
            </a:r>
            <a:r>
              <a:rPr lang="cs-CZ" sz="2400" b="0" i="0" baseline="0" smtClean="0"/>
              <a:t>sociální</a:t>
            </a:r>
            <a:r>
              <a:rPr lang="cs-CZ" sz="2400" b="0" i="0" smtClean="0"/>
              <a:t> informovanost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dráč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62030" y="-14377"/>
            <a:ext cx="2315140" cy="41148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nádraží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09417" y="0"/>
            <a:ext cx="6872051" cy="5072062"/>
          </a:xfrm>
          <a:prstGeom prst="rect">
            <a:avLst/>
          </a:prstGeom>
        </p:spPr>
      </p:pic>
      <p:pic>
        <p:nvPicPr>
          <p:cNvPr id="28674" name="Picture 2" descr="Lysa nad Labem - nadraz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440509"/>
            <a:ext cx="5128434" cy="34174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dráč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2350" y="0"/>
            <a:ext cx="2315140" cy="41148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Scan0008.jpg"/>
          <p:cNvPicPr>
            <a:picLocks noChangeAspect="1"/>
          </p:cNvPicPr>
          <p:nvPr/>
        </p:nvPicPr>
        <p:blipFill>
          <a:blip r:embed="rId4" cstate="print"/>
          <a:srcRect l="15" t="-86" r="11123" b="49515"/>
          <a:stretch>
            <a:fillRect/>
          </a:stretch>
        </p:blipFill>
        <p:spPr>
          <a:xfrm rot="10800000">
            <a:off x="6474550" y="374"/>
            <a:ext cx="5720326" cy="4461347"/>
          </a:xfrm>
          <a:prstGeom prst="rect">
            <a:avLst/>
          </a:prstGeom>
        </p:spPr>
      </p:pic>
      <p:pic>
        <p:nvPicPr>
          <p:cNvPr id="10" name="Obrázek 9" descr="zámek1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4893733" cy="3225251"/>
          </a:xfrm>
          <a:prstGeom prst="rect">
            <a:avLst/>
          </a:prstGeom>
        </p:spPr>
      </p:pic>
      <p:pic>
        <p:nvPicPr>
          <p:cNvPr id="12" name="Obrázek 11" descr="spork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049174" y="3947583"/>
            <a:ext cx="2162175" cy="2857500"/>
          </a:xfrm>
          <a:prstGeom prst="rect">
            <a:avLst/>
          </a:prstGeom>
        </p:spPr>
      </p:pic>
      <p:pic>
        <p:nvPicPr>
          <p:cNvPr id="13" name="Obrázek 12" descr="zamek 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7705" y="2976113"/>
            <a:ext cx="5825066" cy="387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96573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640667" y="5210993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 descr="dráč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9025467" y="-51100"/>
            <a:ext cx="2315140" cy="4114800"/>
          </a:xfrm>
          <a:prstGeom prst="rect">
            <a:avLst/>
          </a:prstGeom>
        </p:spPr>
      </p:pic>
      <p:pic>
        <p:nvPicPr>
          <p:cNvPr id="4" name="Obrázek 3" descr="radnice 2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9155641" cy="4003971"/>
          </a:xfrm>
          <a:prstGeom prst="rect">
            <a:avLst/>
          </a:prstGeom>
        </p:spPr>
      </p:pic>
      <p:pic>
        <p:nvPicPr>
          <p:cNvPr id="5" name="Obrázek 4" descr="radnice.jpg"/>
          <p:cNvPicPr>
            <a:picLocks noChangeAspect="1"/>
          </p:cNvPicPr>
          <p:nvPr/>
        </p:nvPicPr>
        <p:blipFill>
          <a:blip r:embed="rId5" cstate="print"/>
          <a:srcRect l="163" t="8247" r="-163" b="-901"/>
          <a:stretch>
            <a:fillRect/>
          </a:stretch>
        </p:blipFill>
        <p:spPr>
          <a:xfrm>
            <a:off x="6343610" y="4017693"/>
            <a:ext cx="4569476" cy="2836862"/>
          </a:xfrm>
          <a:prstGeom prst="rect">
            <a:avLst/>
          </a:prstGeom>
        </p:spPr>
      </p:pic>
      <p:pic>
        <p:nvPicPr>
          <p:cNvPr id="7" name="Obrázek 6" descr="náměstí.jpg"/>
          <p:cNvPicPr>
            <a:picLocks noChangeAspect="1"/>
          </p:cNvPicPr>
          <p:nvPr/>
        </p:nvPicPr>
        <p:blipFill>
          <a:blip r:embed="rId6" cstate="print"/>
          <a:srcRect l="-162" t="23972" r="-487" b="-1073"/>
          <a:stretch>
            <a:fillRect/>
          </a:stretch>
        </p:blipFill>
        <p:spPr>
          <a:xfrm>
            <a:off x="250845" y="3518958"/>
            <a:ext cx="5670261" cy="3269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99368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dráč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7458605" y="3522453"/>
            <a:ext cx="1926696" cy="3422953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výstaviště 3.jpg"/>
          <p:cNvPicPr>
            <a:picLocks noChangeAspect="1"/>
          </p:cNvPicPr>
          <p:nvPr/>
        </p:nvPicPr>
        <p:blipFill>
          <a:blip r:embed="rId4" cstate="print"/>
          <a:srcRect l="4004" t="-2152" r="3952" b="2152"/>
          <a:stretch>
            <a:fillRect/>
          </a:stretch>
        </p:blipFill>
        <p:spPr>
          <a:xfrm>
            <a:off x="0" y="-276225"/>
            <a:ext cx="7646458" cy="7133700"/>
          </a:xfrm>
          <a:prstGeom prst="rect">
            <a:avLst/>
          </a:prstGeom>
        </p:spPr>
      </p:pic>
      <p:pic>
        <p:nvPicPr>
          <p:cNvPr id="8" name="Obrázek 7" descr="výstaviště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619472" y="0"/>
            <a:ext cx="4707466" cy="352802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478851" y="3139366"/>
            <a:ext cx="2743200" cy="3864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6534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dráč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5531380" y="-91556"/>
            <a:ext cx="1515538" cy="269451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hřiště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-14288" y="0"/>
            <a:ext cx="5672667" cy="4273874"/>
          </a:xfrm>
          <a:prstGeom prst="rect">
            <a:avLst/>
          </a:prstGeom>
        </p:spPr>
      </p:pic>
      <p:pic>
        <p:nvPicPr>
          <p:cNvPr id="5" name="Obrázek 4" descr="hřiště 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15567" y="2597010"/>
            <a:ext cx="6163733" cy="4262578"/>
          </a:xfrm>
          <a:prstGeom prst="rect">
            <a:avLst/>
          </a:prstGeom>
        </p:spPr>
      </p:pic>
      <p:pic>
        <p:nvPicPr>
          <p:cNvPr id="9" name="Obrázek 8" descr="litol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-137064" y="3851564"/>
            <a:ext cx="2743200" cy="3117272"/>
          </a:xfrm>
          <a:prstGeom prst="rect">
            <a:avLst/>
          </a:prstGeom>
        </p:spPr>
      </p:pic>
      <p:pic>
        <p:nvPicPr>
          <p:cNvPr id="10" name="Obrázek 9" descr="fk slovan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147259" y="4045658"/>
            <a:ext cx="2050216" cy="2723621"/>
          </a:xfrm>
          <a:prstGeom prst="rect">
            <a:avLst/>
          </a:prstGeom>
        </p:spPr>
      </p:pic>
      <p:pic>
        <p:nvPicPr>
          <p:cNvPr id="12" name="Obrázek 11" descr="Scan0012.jpg"/>
          <p:cNvPicPr>
            <a:picLocks noChangeAspect="1"/>
          </p:cNvPicPr>
          <p:nvPr/>
        </p:nvPicPr>
        <p:blipFill>
          <a:blip r:embed="rId8" cstate="print"/>
          <a:srcRect l="-1286" t="-669" r="52" b="50733"/>
          <a:stretch>
            <a:fillRect/>
          </a:stretch>
        </p:blipFill>
        <p:spPr>
          <a:xfrm rot="10800000">
            <a:off x="7458621" y="264"/>
            <a:ext cx="4848219" cy="3288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5554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dráč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14377" y="-118533"/>
            <a:ext cx="2315140" cy="41148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muzeum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67483" y="-14377"/>
            <a:ext cx="7143221" cy="4769026"/>
          </a:xfrm>
          <a:prstGeom prst="rect">
            <a:avLst/>
          </a:prstGeom>
        </p:spPr>
      </p:pic>
      <p:pic>
        <p:nvPicPr>
          <p:cNvPr id="8" name="Obrázek 7" descr="bedřich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213030" y="0"/>
            <a:ext cx="2980266" cy="4460254"/>
          </a:xfrm>
          <a:prstGeom prst="rect">
            <a:avLst/>
          </a:prstGeom>
        </p:spPr>
      </p:pic>
      <p:pic>
        <p:nvPicPr>
          <p:cNvPr id="9" name="Obrázek 8" descr="chetit.jpg"/>
          <p:cNvPicPr>
            <a:picLocks noChangeAspect="1"/>
          </p:cNvPicPr>
          <p:nvPr/>
        </p:nvPicPr>
        <p:blipFill>
          <a:blip r:embed="rId6" cstate="print"/>
          <a:srcRect l="15" t="9737" r="-126" b="-22"/>
          <a:stretch>
            <a:fillRect/>
          </a:stretch>
        </p:blipFill>
        <p:spPr>
          <a:xfrm>
            <a:off x="5773008" y="4456981"/>
            <a:ext cx="3439182" cy="2460665"/>
          </a:xfrm>
          <a:prstGeom prst="rect">
            <a:avLst/>
          </a:prstGeom>
        </p:spPr>
      </p:pic>
      <p:pic>
        <p:nvPicPr>
          <p:cNvPr id="11" name="Obrázek 10" descr="muzeum 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0" y="3940820"/>
            <a:ext cx="4386263" cy="2928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50174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kostel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237067" y="-14377"/>
            <a:ext cx="6739996" cy="4477555"/>
          </a:xfrm>
          <a:prstGeom prst="rect">
            <a:avLst/>
          </a:prstGeom>
        </p:spPr>
      </p:pic>
      <p:pic>
        <p:nvPicPr>
          <p:cNvPr id="5" name="Obrázek 4" descr="kostel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18398" y="2760453"/>
            <a:ext cx="5469466" cy="4098531"/>
          </a:xfrm>
          <a:prstGeom prst="rect">
            <a:avLst/>
          </a:prstGeom>
        </p:spPr>
      </p:pic>
      <p:pic>
        <p:nvPicPr>
          <p:cNvPr id="9" name="Obrázek 8" descr="kostel 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64841" y="-14377"/>
            <a:ext cx="2455334" cy="3685262"/>
          </a:xfrm>
          <a:prstGeom prst="rect">
            <a:avLst/>
          </a:prstGeom>
        </p:spPr>
      </p:pic>
      <p:pic>
        <p:nvPicPr>
          <p:cNvPr id="10" name="Obrázek 9" descr="dráček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292" y="4476750"/>
            <a:ext cx="1323008" cy="2353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88543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dráč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88077" y="0"/>
            <a:ext cx="1961053" cy="3488266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škola 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205" y="41805"/>
            <a:ext cx="5595466" cy="3725333"/>
          </a:xfrm>
          <a:prstGeom prst="rect">
            <a:avLst/>
          </a:prstGeom>
        </p:spPr>
      </p:pic>
      <p:pic>
        <p:nvPicPr>
          <p:cNvPr id="4" name="Obrázek 3" descr="škol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299758" y="3881846"/>
            <a:ext cx="3471863" cy="2615448"/>
          </a:xfrm>
          <a:prstGeom prst="rect">
            <a:avLst/>
          </a:prstGeom>
        </p:spPr>
      </p:pic>
      <p:pic>
        <p:nvPicPr>
          <p:cNvPr id="9" name="Obrázek 8" descr="zš litol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724813" y="41805"/>
            <a:ext cx="4461163" cy="3251200"/>
          </a:xfrm>
          <a:prstGeom prst="rect">
            <a:avLst/>
          </a:prstGeom>
        </p:spPr>
      </p:pic>
      <p:pic>
        <p:nvPicPr>
          <p:cNvPr id="10" name="Obrázek 9" descr="Scan0007.jpg"/>
          <p:cNvPicPr>
            <a:picLocks noChangeAspect="1"/>
          </p:cNvPicPr>
          <p:nvPr/>
        </p:nvPicPr>
        <p:blipFill>
          <a:blip r:embed="rId7" cstate="print"/>
          <a:srcRect l="-36" t="46" r="8998" b="52299"/>
          <a:stretch>
            <a:fillRect/>
          </a:stretch>
        </p:blipFill>
        <p:spPr>
          <a:xfrm rot="10800000">
            <a:off x="7264737" y="3305465"/>
            <a:ext cx="4910666" cy="3534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31396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dráč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71913" y="4143375"/>
            <a:ext cx="1541602" cy="2743729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mos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58777" y="0"/>
            <a:ext cx="8620523" cy="4201583"/>
          </a:xfrm>
          <a:prstGeom prst="rect">
            <a:avLst/>
          </a:prstGeom>
        </p:spPr>
      </p:pic>
      <p:pic>
        <p:nvPicPr>
          <p:cNvPr id="8" name="Obrázek 7" descr="most 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1761067"/>
            <a:ext cx="3857866" cy="5147733"/>
          </a:xfrm>
          <a:prstGeom prst="rect">
            <a:avLst/>
          </a:prstGeom>
        </p:spPr>
      </p:pic>
      <p:pic>
        <p:nvPicPr>
          <p:cNvPr id="9" name="Obrázek 8" descr="Lysá nad Labem- co vidí drak0004.jpg"/>
          <p:cNvPicPr>
            <a:picLocks noChangeAspect="1"/>
          </p:cNvPicPr>
          <p:nvPr/>
        </p:nvPicPr>
        <p:blipFill>
          <a:blip r:embed="rId6" cstate="print"/>
          <a:srcRect l="7323" t="2089" r="26151" b="28656"/>
          <a:stretch>
            <a:fillRect/>
          </a:stretch>
        </p:blipFill>
        <p:spPr>
          <a:xfrm rot="5400000">
            <a:off x="5985385" y="3637472"/>
            <a:ext cx="2649008" cy="379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65467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</a:t>
            </a:r>
            <a:r>
              <a:rPr lang="cs-CZ" dirty="0" smtClean="0"/>
              <a:t>zdroje</a:t>
            </a:r>
          </a:p>
          <a:p>
            <a:r>
              <a:rPr lang="cs-CZ" dirty="0" smtClean="0">
                <a:hlinkClick r:id="rId3"/>
              </a:rPr>
              <a:t>http://commons.wikimedia.org/wiki/Category:Lys%C3%A1_nad_Labem_%28train_station%29#/media/File:Lysa_nad_Labem_-_</a:t>
            </a:r>
            <a:r>
              <a:rPr lang="cs-CZ" dirty="0" smtClean="0">
                <a:hlinkClick r:id="rId3"/>
              </a:rPr>
              <a:t>nadrazi.jpg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</a:t>
            </a:r>
            <a:r>
              <a:rPr lang="cs-CZ" dirty="0" smtClean="0"/>
              <a:t>místem, </a:t>
            </a:r>
            <a:r>
              <a:rPr lang="cs-CZ" dirty="0" smtClean="0"/>
              <a:t>ve kterém bydlí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rozpozná hlavní dominanty svého </a:t>
            </a:r>
            <a:r>
              <a:rPr lang="cs-CZ" dirty="0" smtClean="0"/>
              <a:t>okolí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se na jednotlivých snímcích seznamují s místy ve svém okolí. Snaží se vybavit si a pojmenovat jednotlivé objekty.</a:t>
            </a:r>
          </a:p>
          <a:p>
            <a:r>
              <a:rPr lang="cs-CZ" dirty="0" smtClean="0"/>
              <a:t>Rozvíjíme slovní zásobu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Orientovat se bezpečně ve známém prostředí i v životě tohoto prostředí </a:t>
            </a:r>
            <a:endParaRPr lang="cs-CZ" dirty="0" smtClean="0"/>
          </a:p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praxi</a:t>
            </a:r>
          </a:p>
          <a:p>
            <a:r>
              <a:rPr lang="cs-CZ" dirty="0"/>
              <a:t>Mít povědomí o širším společenském, věcném, přírodním, kulturním i technickém prostředí i jeho dění v rozsahu praktických zkušeností a dostupných praktických ukázek v okolí dítěte</a:t>
            </a:r>
          </a:p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Pojmenovat většinu toho, čím je obklopeno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260</Words>
  <Application>Microsoft Office PowerPoint</Application>
  <PresentationFormat>Vlastní</PresentationFormat>
  <Paragraphs>69</Paragraphs>
  <Slides>16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Dráček provází Lysou nad Labem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Dráček provází Lysou nad Labem</dc:title>
  <dc:creator/>
  <cp:lastModifiedBy/>
  <cp:revision>4</cp:revision>
  <dcterms:created xsi:type="dcterms:W3CDTF">2014-08-05T12:38:58Z</dcterms:created>
  <dcterms:modified xsi:type="dcterms:W3CDTF">2015-05-26T18:03:50Z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