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6" r:id="rId5"/>
    <p:sldId id="287" r:id="rId6"/>
    <p:sldId id="288" r:id="rId7"/>
    <p:sldId id="289" r:id="rId8"/>
    <p:sldId id="290" r:id="rId9"/>
    <p:sldId id="282" r:id="rId10"/>
    <p:sldId id="283" r:id="rId11"/>
    <p:sldId id="284" r:id="rId12"/>
    <p:sldId id="285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88351" autoAdjust="0"/>
  </p:normalViewPr>
  <p:slideViewPr>
    <p:cSldViewPr snapToGrid="0">
      <p:cViewPr varScale="1">
        <p:scale>
          <a:sx n="72" d="100"/>
          <a:sy n="72" d="100"/>
        </p:scale>
        <p:origin x="138" y="6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951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4515C7-3748-4F0F-AF0B-1BD4096165F8}" type="datetimeFigureOut">
              <a:rPr lang="cs-CZ" smtClean="0"/>
              <a:pPr/>
              <a:t>4. 5. 2015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37.jpeg"/><Relationship Id="rId7" Type="http://schemas.openxmlformats.org/officeDocument/2006/relationships/image" Target="../media/image38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Arial" pitchFamily="34" charset="0"/>
                <a:cs typeface="Arial" pitchFamily="34" charset="0"/>
              </a:rPr>
              <a:t>Maminka vaří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Zeleninová polévka</a:t>
            </a:r>
            <a:endParaRPr lang="cs-CZ" dirty="0"/>
          </a:p>
        </p:txBody>
      </p:sp>
      <p:pic>
        <p:nvPicPr>
          <p:cNvPr id="7170" name="Picture 2" descr="Polévky, Zeleninová Polévka, Oběd, Večeře, Horké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01738" y="1333045"/>
            <a:ext cx="3840000" cy="2880000"/>
          </a:xfrm>
          <a:prstGeom prst="rect">
            <a:avLst/>
          </a:prstGeom>
          <a:noFill/>
        </p:spPr>
      </p:pic>
      <p:pic>
        <p:nvPicPr>
          <p:cNvPr id="7172" name="Picture 4" descr="Mrkev, Zelenina, Zeleninová Zahrada, Trh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812869" y="4507321"/>
            <a:ext cx="2144000" cy="1440000"/>
          </a:xfrm>
          <a:prstGeom prst="rect">
            <a:avLst/>
          </a:prstGeom>
          <a:noFill/>
        </p:spPr>
      </p:pic>
      <p:pic>
        <p:nvPicPr>
          <p:cNvPr id="7174" name="Picture 6" descr="Celer, Zelenina, Vodnice, Hlíz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89770" y="4585699"/>
            <a:ext cx="2160000" cy="1440000"/>
          </a:xfrm>
          <a:prstGeom prst="rect">
            <a:avLst/>
          </a:prstGeom>
          <a:noFill/>
        </p:spPr>
      </p:pic>
      <p:pic>
        <p:nvPicPr>
          <p:cNvPr id="7176" name="Picture 8" descr="Pažitka, Pór, Kuchyňské Koření, Ostrý, Zelená, Travnatý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363405" y="2769645"/>
            <a:ext cx="2143487" cy="1440000"/>
          </a:xfrm>
          <a:prstGeom prst="rect">
            <a:avLst/>
          </a:prstGeom>
          <a:noFill/>
        </p:spPr>
      </p:pic>
      <p:pic>
        <p:nvPicPr>
          <p:cNvPr id="7178" name="Picture 10" descr="Cibule, Zeleniny Cibule, Hnědý, Zelen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9611" y="2736988"/>
            <a:ext cx="2182675" cy="1440000"/>
          </a:xfrm>
          <a:prstGeom prst="rect">
            <a:avLst/>
          </a:prstGeom>
          <a:noFill/>
        </p:spPr>
      </p:pic>
      <p:pic>
        <p:nvPicPr>
          <p:cNvPr id="7180" name="Picture 12" descr="Sůl, Třepačka, Saltshaker, Koření, Vaření, Složka, Chuť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36089" y="4585064"/>
            <a:ext cx="2065110" cy="1440000"/>
          </a:xfrm>
          <a:prstGeom prst="rect">
            <a:avLst/>
          </a:prstGeom>
          <a:noFill/>
        </p:spPr>
      </p:pic>
      <p:pic>
        <p:nvPicPr>
          <p:cNvPr id="7182" name="Picture 14" descr="Jablka, Jonagold, Zdraví, Zlepšení, Ovoce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71732" y="4601390"/>
            <a:ext cx="2163380" cy="1440000"/>
          </a:xfrm>
          <a:prstGeom prst="rect">
            <a:avLst/>
          </a:prstGeom>
          <a:noFill/>
        </p:spPr>
      </p:pic>
      <p:pic>
        <p:nvPicPr>
          <p:cNvPr id="7184" name="Picture 16" descr="Čokoláda Na Vaření, Potraviny, Čokoláda, Milé, Hnědá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7847" y="4653642"/>
            <a:ext cx="2163380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8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Bábovka</a:t>
            </a:r>
            <a:endParaRPr lang="cs-CZ" dirty="0"/>
          </a:p>
        </p:txBody>
      </p:sp>
      <p:pic>
        <p:nvPicPr>
          <p:cNvPr id="25602" name="Picture 2" descr="Bábovka, Mísa Dort, Dort, Mramor Gugelhup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32040" y="1259174"/>
            <a:ext cx="3645714" cy="2660872"/>
          </a:xfrm>
          <a:prstGeom prst="rect">
            <a:avLst/>
          </a:prstGeom>
          <a:noFill/>
        </p:spPr>
      </p:pic>
      <p:pic>
        <p:nvPicPr>
          <p:cNvPr id="25604" name="Picture 4" descr="Mouka, Pšeničné Mouky, Pozemní, Obiloviny, Bílá, Upéc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7594" y="4449081"/>
            <a:ext cx="2143488" cy="1476000"/>
          </a:xfrm>
          <a:prstGeom prst="rect">
            <a:avLst/>
          </a:prstGeom>
          <a:noFill/>
        </p:spPr>
      </p:pic>
      <p:pic>
        <p:nvPicPr>
          <p:cNvPr id="25606" name="Picture 6" descr="Vlašský Ořech, Vlašské Ořechy, Skořápkové Ovoce, Hněd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04019" y="2468024"/>
            <a:ext cx="2195740" cy="1440000"/>
          </a:xfrm>
          <a:prstGeom prst="rect">
            <a:avLst/>
          </a:prstGeom>
          <a:noFill/>
        </p:spPr>
      </p:pic>
      <p:pic>
        <p:nvPicPr>
          <p:cNvPr id="25608" name="Picture 8" descr="Vajíčko, Hnědá Vejce, Green Ležérní, Slepičí Vej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33345" y="4579918"/>
            <a:ext cx="2117332" cy="1440000"/>
          </a:xfrm>
          <a:prstGeom prst="rect">
            <a:avLst/>
          </a:prstGeom>
          <a:noFill/>
        </p:spPr>
      </p:pic>
      <p:pic>
        <p:nvPicPr>
          <p:cNvPr id="25610" name="Picture 10" descr="Cukr, Pramínek, Lžíce, Příbory, Slazení, Osladi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68413" y="4524238"/>
            <a:ext cx="2169615" cy="1440000"/>
          </a:xfrm>
          <a:prstGeom prst="rect">
            <a:avLst/>
          </a:prstGeom>
          <a:noFill/>
        </p:spPr>
      </p:pic>
      <p:pic>
        <p:nvPicPr>
          <p:cNvPr id="25612" name="Picture 12" descr="Kakao, Čokoládová, Hnědý, Černá, Prášek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14749" y="2487895"/>
            <a:ext cx="2158301" cy="1440000"/>
          </a:xfrm>
          <a:prstGeom prst="rect">
            <a:avLst/>
          </a:prstGeom>
          <a:noFill/>
        </p:spPr>
      </p:pic>
      <p:pic>
        <p:nvPicPr>
          <p:cNvPr id="25614" name="Picture 14" descr="Petržel, Listy, Aroma, Kuchyň, Cook, Zelená, Jídl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44601" y="4553432"/>
            <a:ext cx="2182891" cy="1440000"/>
          </a:xfrm>
          <a:prstGeom prst="rect">
            <a:avLst/>
          </a:prstGeom>
          <a:noFill/>
        </p:spPr>
      </p:pic>
      <p:pic>
        <p:nvPicPr>
          <p:cNvPr id="25616" name="Picture 16" descr="Paprika, Zelenina, Žlutá, Červená, Potraviny, Jís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9704309" y="4532652"/>
            <a:ext cx="2168470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6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6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6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56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6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56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Pizza</a:t>
            </a:r>
            <a:endParaRPr lang="cs-CZ" dirty="0"/>
          </a:p>
        </p:txBody>
      </p:sp>
      <p:pic>
        <p:nvPicPr>
          <p:cNvPr id="24578" name="Picture 2" descr="Pizza, Kukuřice, Sýr, Slanina, Šunka, Yangon, Myanm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64605" y="1232888"/>
            <a:ext cx="3606957" cy="2880000"/>
          </a:xfrm>
          <a:prstGeom prst="rect">
            <a:avLst/>
          </a:prstGeom>
          <a:noFill/>
        </p:spPr>
      </p:pic>
      <p:pic>
        <p:nvPicPr>
          <p:cNvPr id="24580" name="Picture 4" descr="Rajče, Zeleniny, Potraviny, Čerstvé, Zdravá, Organick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1049" y="2652395"/>
            <a:ext cx="2182676" cy="1440000"/>
          </a:xfrm>
          <a:prstGeom prst="rect">
            <a:avLst/>
          </a:prstGeom>
          <a:noFill/>
        </p:spPr>
      </p:pic>
      <p:pic>
        <p:nvPicPr>
          <p:cNvPr id="24582" name="Picture 6" descr="Kuchař Salám, Klobása, Pivní Klobása, Salám, Potravi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49644" y="4575266"/>
            <a:ext cx="2168468" cy="1440000"/>
          </a:xfrm>
          <a:prstGeom prst="rect">
            <a:avLst/>
          </a:prstGeom>
          <a:noFill/>
        </p:spPr>
      </p:pic>
      <p:pic>
        <p:nvPicPr>
          <p:cNvPr id="24584" name="Picture 8" descr="Sýr, Brie, Jídl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5131" y="4562204"/>
            <a:ext cx="2168470" cy="1440000"/>
          </a:xfrm>
          <a:prstGeom prst="rect">
            <a:avLst/>
          </a:prstGeom>
          <a:noFill/>
        </p:spPr>
      </p:pic>
      <p:pic>
        <p:nvPicPr>
          <p:cNvPr id="24586" name="Picture 10" descr="Houby, Žampiony, Bílá, Detail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14020" y="4585697"/>
            <a:ext cx="2176000" cy="1440000"/>
          </a:xfrm>
          <a:prstGeom prst="rect">
            <a:avLst/>
          </a:prstGeom>
          <a:noFill/>
        </p:spPr>
      </p:pic>
      <p:pic>
        <p:nvPicPr>
          <p:cNvPr id="24588" name="Picture 12" descr="Pomeranče, Mandarinky, Klementinky, Citrusové Plod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24365" y="2602776"/>
            <a:ext cx="2163380" cy="1440000"/>
          </a:xfrm>
          <a:prstGeom prst="rect">
            <a:avLst/>
          </a:prstGeom>
          <a:noFill/>
        </p:spPr>
      </p:pic>
      <p:pic>
        <p:nvPicPr>
          <p:cNvPr id="24590" name="Picture 14" descr="Candy, Bonbón, Ručně Vyráběné Sladkosti, Léčbě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82904" y="4532813"/>
            <a:ext cx="2163380" cy="1440000"/>
          </a:xfrm>
          <a:prstGeom prst="rect">
            <a:avLst/>
          </a:prstGeom>
          <a:noFill/>
        </p:spPr>
      </p:pic>
      <p:pic>
        <p:nvPicPr>
          <p:cNvPr id="24592" name="Picture 16" descr="Brokolice, Zeleniny, Potraviny, Zdravá, Složka, Diet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9140" y="4572001"/>
            <a:ext cx="2130424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5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45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5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5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5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5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45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45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9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Bramborová kaše</a:t>
            </a:r>
            <a:endParaRPr lang="cs-CZ" dirty="0"/>
          </a:p>
        </p:txBody>
      </p:sp>
      <p:pic>
        <p:nvPicPr>
          <p:cNvPr id="27650" name="Picture 2" descr="Bramborová Kaše, Brambory Skladem, Brambory, Jís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6055" y="1228543"/>
            <a:ext cx="3671842" cy="2880000"/>
          </a:xfrm>
          <a:prstGeom prst="rect">
            <a:avLst/>
          </a:prstGeom>
          <a:noFill/>
        </p:spPr>
      </p:pic>
      <p:pic>
        <p:nvPicPr>
          <p:cNvPr id="27652" name="Picture 4" descr="Brambory, Zelenina, Surového, Potraviny, Bramb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8206" y="4496890"/>
            <a:ext cx="2163380" cy="1440000"/>
          </a:xfrm>
          <a:prstGeom prst="rect">
            <a:avLst/>
          </a:prstGeom>
          <a:noFill/>
        </p:spPr>
      </p:pic>
      <p:pic>
        <p:nvPicPr>
          <p:cNvPr id="27654" name="Picture 6" descr="Cibule, Zeleniny Cibule, Hnědý, 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5943" y="4532814"/>
            <a:ext cx="2168434" cy="1440000"/>
          </a:xfrm>
          <a:prstGeom prst="rect">
            <a:avLst/>
          </a:prstGeom>
          <a:noFill/>
        </p:spPr>
      </p:pic>
      <p:pic>
        <p:nvPicPr>
          <p:cNvPr id="27656" name="Picture 8" descr="Mléko, Sklo, Frisch, Zdravé, Drink, Výživné, Kru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04527" y="4419145"/>
            <a:ext cx="2169611" cy="1440000"/>
          </a:xfrm>
          <a:prstGeom prst="rect">
            <a:avLst/>
          </a:prstGeom>
          <a:noFill/>
        </p:spPr>
      </p:pic>
      <p:pic>
        <p:nvPicPr>
          <p:cNvPr id="27658" name="Picture 10" descr="Basile, Pažitka, Petržel, Byliny, Kuchyně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21134" y="4519749"/>
            <a:ext cx="2168431" cy="1440000"/>
          </a:xfrm>
          <a:prstGeom prst="rect">
            <a:avLst/>
          </a:prstGeom>
          <a:noFill/>
        </p:spPr>
      </p:pic>
      <p:pic>
        <p:nvPicPr>
          <p:cNvPr id="27660" name="Picture 12" descr="Mrkev, Zelenina, Zeleninová Zahrada, Trh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15358" y="2660151"/>
            <a:ext cx="2153269" cy="1440000"/>
          </a:xfrm>
          <a:prstGeom prst="rect">
            <a:avLst/>
          </a:prstGeom>
          <a:noFill/>
        </p:spPr>
      </p:pic>
      <p:pic>
        <p:nvPicPr>
          <p:cNvPr id="27662" name="Picture 14" descr="Kedlubny, Zelenina, Potraviny, Kohl, Jíst, Vitamí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7893" y="4454434"/>
            <a:ext cx="2169615" cy="1440000"/>
          </a:xfrm>
          <a:prstGeom prst="rect">
            <a:avLst/>
          </a:prstGeom>
          <a:noFill/>
        </p:spPr>
      </p:pic>
      <p:pic>
        <p:nvPicPr>
          <p:cNvPr id="19" name="Picture 12" descr="Sůl, Třepačka, Saltshaker, Koření, Vaření, Složka, Chuť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01049" y="2690950"/>
            <a:ext cx="2065110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7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76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6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6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5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6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6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76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76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6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Řízek</a:t>
            </a:r>
            <a:endParaRPr lang="cs-CZ" dirty="0"/>
          </a:p>
        </p:txBody>
      </p:sp>
      <p:pic>
        <p:nvPicPr>
          <p:cNvPr id="28674" name="Picture 2" descr="Řízek, Vařit, Chléb, Kuchyně, Jíst, Potraviny, Mas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78938" y="1087484"/>
            <a:ext cx="3606526" cy="2880000"/>
          </a:xfrm>
          <a:prstGeom prst="rect">
            <a:avLst/>
          </a:prstGeom>
          <a:noFill/>
        </p:spPr>
      </p:pic>
      <p:pic>
        <p:nvPicPr>
          <p:cNvPr id="28676" name="Picture 4" descr="Maso, Vepřové Maso, Syrové Maso, Jídlo, Řez Masa, Mo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24298" y="2534512"/>
            <a:ext cx="2103119" cy="1440000"/>
          </a:xfrm>
          <a:prstGeom prst="rect">
            <a:avLst/>
          </a:prstGeom>
          <a:noFill/>
        </p:spPr>
      </p:pic>
      <p:pic>
        <p:nvPicPr>
          <p:cNvPr id="14" name="Picture 8" descr="Vajíčko, Hnědá Vejce, Green Ležérní, Slepičí Vej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33345" y="4579918"/>
            <a:ext cx="2117332" cy="1440000"/>
          </a:xfrm>
          <a:prstGeom prst="rect">
            <a:avLst/>
          </a:prstGeom>
          <a:noFill/>
        </p:spPr>
      </p:pic>
      <p:pic>
        <p:nvPicPr>
          <p:cNvPr id="15" name="Picture 4" descr="Mouka, Pšeničné Mouky, Pozemní, Obiloviny, Bílá, Upéc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7594" y="4449081"/>
            <a:ext cx="2143488" cy="1476000"/>
          </a:xfrm>
          <a:prstGeom prst="rect">
            <a:avLst/>
          </a:prstGeom>
          <a:noFill/>
        </p:spPr>
      </p:pic>
      <p:pic>
        <p:nvPicPr>
          <p:cNvPr id="16" name="Picture 12" descr="Sůl, Třepačka, Saltshaker, Koření, Vaření, Složka, Chuť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79334" y="4598127"/>
            <a:ext cx="2065110" cy="1440000"/>
          </a:xfrm>
          <a:prstGeom prst="rect">
            <a:avLst/>
          </a:prstGeom>
          <a:noFill/>
        </p:spPr>
      </p:pic>
      <p:pic>
        <p:nvPicPr>
          <p:cNvPr id="28678" name="Picture 6" descr="Olivový Olej, Řek, Ropa, Olivový, Láhev, Sklo, Italská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68877" y="2573382"/>
            <a:ext cx="2176906" cy="1440000"/>
          </a:xfrm>
          <a:prstGeom prst="rect">
            <a:avLst/>
          </a:prstGeom>
          <a:noFill/>
        </p:spPr>
      </p:pic>
      <p:pic>
        <p:nvPicPr>
          <p:cNvPr id="18" name="Picture 16" descr="Čokoláda Na Vaření, Potraviny, Čokoláda, Milé, Hnědá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88853" y="4614453"/>
            <a:ext cx="2163380" cy="1440000"/>
          </a:xfrm>
          <a:prstGeom prst="rect">
            <a:avLst/>
          </a:prstGeom>
          <a:noFill/>
        </p:spPr>
      </p:pic>
      <p:pic>
        <p:nvPicPr>
          <p:cNvPr id="20" name="Picture 14" descr="Jablka, Jonagold, Zdraví, Zlepšení, Ovo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639229" y="4562202"/>
            <a:ext cx="2163380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6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86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Zmrzlinový pohár</a:t>
            </a:r>
            <a:endParaRPr lang="cs-CZ" dirty="0"/>
          </a:p>
        </p:txBody>
      </p:sp>
      <p:pic>
        <p:nvPicPr>
          <p:cNvPr id="29698" name="Picture 2" descr="Zmrzlinový Pohár, Jahodový Pohár, Jahody, Dezert, Led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4065" y="1175976"/>
            <a:ext cx="3436711" cy="2880000"/>
          </a:xfrm>
          <a:prstGeom prst="rect">
            <a:avLst/>
          </a:prstGeom>
          <a:noFill/>
        </p:spPr>
      </p:pic>
      <p:pic>
        <p:nvPicPr>
          <p:cNvPr id="29700" name="Picture 4" descr="Měkké Zmrzliny Kužel, Vanilka, Svačinka, Milé, Deze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0776" y="4598443"/>
            <a:ext cx="2052047" cy="1440000"/>
          </a:xfrm>
          <a:prstGeom prst="rect">
            <a:avLst/>
          </a:prstGeom>
          <a:noFill/>
        </p:spPr>
      </p:pic>
      <p:pic>
        <p:nvPicPr>
          <p:cNvPr id="29702" name="Picture 6" descr="Šlehačka, Smetana, Tuk, Dezert, Poleva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6189" y="2563585"/>
            <a:ext cx="2163380" cy="1440000"/>
          </a:xfrm>
          <a:prstGeom prst="rect">
            <a:avLst/>
          </a:prstGeom>
          <a:noFill/>
        </p:spPr>
      </p:pic>
      <p:pic>
        <p:nvPicPr>
          <p:cNvPr id="29704" name="Picture 8" descr="Ananas, Ovoce, Vitamíny, Tropické Ovo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48294" y="4558936"/>
            <a:ext cx="2143260" cy="1440000"/>
          </a:xfrm>
          <a:prstGeom prst="rect">
            <a:avLst/>
          </a:prstGeom>
          <a:noFill/>
        </p:spPr>
      </p:pic>
      <p:pic>
        <p:nvPicPr>
          <p:cNvPr id="29706" name="Picture 10" descr="Jahoda, Červená, Makr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9268" y="4514307"/>
            <a:ext cx="2143487" cy="1440000"/>
          </a:xfrm>
          <a:prstGeom prst="rect">
            <a:avLst/>
          </a:prstGeom>
          <a:noFill/>
        </p:spPr>
      </p:pic>
      <p:pic>
        <p:nvPicPr>
          <p:cNvPr id="29708" name="Picture 12" descr="Broskev, Potraviny, Broskve, Milé, Červená, Žlutá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89770" y="4520385"/>
            <a:ext cx="2169613" cy="1440000"/>
          </a:xfrm>
          <a:prstGeom prst="rect">
            <a:avLst/>
          </a:prstGeom>
          <a:noFill/>
        </p:spPr>
      </p:pic>
      <p:pic>
        <p:nvPicPr>
          <p:cNvPr id="29710" name="Picture 14" descr="Okurky, Zelenina, Zdravé, Okurka, Výživa, Veganské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67209" y="4558937"/>
            <a:ext cx="2156551" cy="1440000"/>
          </a:xfrm>
          <a:prstGeom prst="rect">
            <a:avLst/>
          </a:prstGeom>
          <a:noFill/>
        </p:spPr>
      </p:pic>
      <p:pic>
        <p:nvPicPr>
          <p:cNvPr id="19" name="Picture 16" descr="Paprika, Zelenina, Žlutá, Červená, Potraviny, Jís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879657" y="2651600"/>
            <a:ext cx="2168470" cy="144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7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0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97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0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7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0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97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97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0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7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řešení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problémů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učení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U nás doma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Maminka vaří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určení správných potravin do konkrétních jídel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Interaktivní obrazovka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Učitelka přečte dětem název jídla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vybírají ze 7 obrázků 5 správných, které se používají při vaření nebo přípravě jídla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6982" y="300763"/>
            <a:ext cx="10972800" cy="96633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Volné zdroje – 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pixabay.com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182</Words>
  <Application>Microsoft Office PowerPoint</Application>
  <PresentationFormat>Širokoúhlá obrazovka</PresentationFormat>
  <Paragraphs>49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Arial</vt:lpstr>
      <vt:lpstr>Calibri</vt:lpstr>
      <vt:lpstr>Century Gothic</vt:lpstr>
      <vt:lpstr>Lucida Sans Unicode</vt:lpstr>
      <vt:lpstr>Times New Roman</vt:lpstr>
      <vt:lpstr>Verdana</vt:lpstr>
      <vt:lpstr>Wingdings 2</vt:lpstr>
      <vt:lpstr>Wingdings 3</vt:lpstr>
      <vt:lpstr>Shluk</vt:lpstr>
      <vt:lpstr>Maminka vaří</vt:lpstr>
      <vt:lpstr>Zeleninová polévka</vt:lpstr>
      <vt:lpstr>Bábovka</vt:lpstr>
      <vt:lpstr>Pizza</vt:lpstr>
      <vt:lpstr>Bramborová kaše</vt:lpstr>
      <vt:lpstr>Řízek</vt:lpstr>
      <vt:lpstr>Zmrzlinový pohár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2015-05-04T09:07:12Z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