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6" r:id="rId4"/>
    <p:sldId id="282" r:id="rId5"/>
    <p:sldId id="295" r:id="rId6"/>
    <p:sldId id="286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90" d="100"/>
          <a:sy n="90" d="100"/>
        </p:scale>
        <p:origin x="36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34842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57510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8751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0627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70508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42541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62981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21556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4604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2572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7300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microsoft.com/office/2007/relationships/hdphoto" Target="../media/hdphoto1.wdp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Relationship Id="rId14" Type="http://schemas.openxmlformats.org/officeDocument/2006/relationships/image" Target="../media/image1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12" Type="http://schemas.openxmlformats.org/officeDocument/2006/relationships/image" Target="../media/image28.jpeg"/><Relationship Id="rId2" Type="http://schemas.openxmlformats.org/officeDocument/2006/relationships/notesSlide" Target="../notesSlides/notesSlide3.xml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jpeg"/><Relationship Id="rId11" Type="http://schemas.openxmlformats.org/officeDocument/2006/relationships/image" Target="../media/image27.jpeg"/><Relationship Id="rId5" Type="http://schemas.openxmlformats.org/officeDocument/2006/relationships/image" Target="../media/image21.jpeg"/><Relationship Id="rId15" Type="http://schemas.openxmlformats.org/officeDocument/2006/relationships/image" Target="../media/image3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Relationship Id="rId14" Type="http://schemas.openxmlformats.org/officeDocument/2006/relationships/image" Target="../media/image3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4.jpeg"/><Relationship Id="rId3" Type="http://schemas.openxmlformats.org/officeDocument/2006/relationships/image" Target="../media/image32.jpeg"/><Relationship Id="rId7" Type="http://schemas.openxmlformats.org/officeDocument/2006/relationships/image" Target="../media/image6.jpeg"/><Relationship Id="rId12" Type="http://schemas.openxmlformats.org/officeDocument/2006/relationships/image" Target="../media/image15.jpeg"/><Relationship Id="rId17" Type="http://schemas.openxmlformats.org/officeDocument/2006/relationships/comments" Target="../comments/comment2.xml"/><Relationship Id="rId2" Type="http://schemas.openxmlformats.org/officeDocument/2006/relationships/notesSlide" Target="../notesSlides/notesSlide4.xml"/><Relationship Id="rId16" Type="http://schemas.microsoft.com/office/2007/relationships/hdphoto" Target="../media/hdphoto1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34.png"/><Relationship Id="rId15" Type="http://schemas.openxmlformats.org/officeDocument/2006/relationships/image" Target="../media/image35.png"/><Relationship Id="rId10" Type="http://schemas.openxmlformats.org/officeDocument/2006/relationships/image" Target="../media/image9.jpeg"/><Relationship Id="rId4" Type="http://schemas.openxmlformats.org/officeDocument/2006/relationships/image" Target="../media/image33.jpeg"/><Relationship Id="rId9" Type="http://schemas.openxmlformats.org/officeDocument/2006/relationships/image" Target="../media/image5.jpeg"/><Relationship Id="rId1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3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comments" Target="../comments/comment3.xml"/><Relationship Id="rId5" Type="http://schemas.openxmlformats.org/officeDocument/2006/relationships/image" Target="../media/image11.jpeg"/><Relationship Id="rId10" Type="http://schemas.openxmlformats.org/officeDocument/2006/relationships/image" Target="../media/image17.jpeg"/><Relationship Id="rId4" Type="http://schemas.openxmlformats.org/officeDocument/2006/relationships/image" Target="../media/image34.png"/><Relationship Id="rId9" Type="http://schemas.openxmlformats.org/officeDocument/2006/relationships/image" Target="../media/image3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501106"/>
            <a:ext cx="9618606" cy="120875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b="0" i="0" dirty="0">
                <a:solidFill>
                  <a:srgbClr val="624D38">
                    <a:lumMod val="75000"/>
                  </a:srgbClr>
                </a:solidFill>
                <a:latin typeface=""/>
              </a:rPr>
              <a:t>Strom pro zvířata</a:t>
            </a:r>
            <a:endParaRPr lang="cs-CZ" sz="44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Vnímání, 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les pro představe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87238" cy="6788150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 descr="Zvířátka- projekt001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9252313" y="3004866"/>
            <a:ext cx="2743200" cy="37716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Obrázek 6" descr="Zvířátka- projekt0015.jpg"/>
          <p:cNvPicPr>
            <a:picLocks noChangeAspect="1"/>
          </p:cNvPicPr>
          <p:nvPr/>
        </p:nvPicPr>
        <p:blipFill>
          <a:blip r:embed="rId5" cstate="print"/>
          <a:srcRect l="4130" t="-347" r="-195" b="43954"/>
          <a:stretch>
            <a:fillRect/>
          </a:stretch>
        </p:blipFill>
        <p:spPr>
          <a:xfrm rot="5220000" flipV="1">
            <a:off x="5179583" y="237748"/>
            <a:ext cx="2159193" cy="17421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Obrázek 7" descr="Zvířátka- projekt0014.jpg"/>
          <p:cNvPicPr>
            <a:picLocks noChangeAspect="1"/>
          </p:cNvPicPr>
          <p:nvPr/>
        </p:nvPicPr>
        <p:blipFill>
          <a:blip r:embed="rId6" cstate="print"/>
          <a:srcRect l="4629" t="-64" r="-52" b="53629"/>
          <a:stretch>
            <a:fillRect/>
          </a:stretch>
        </p:blipFill>
        <p:spPr>
          <a:xfrm>
            <a:off x="230037" y="5391509"/>
            <a:ext cx="1953531" cy="13057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Obrázek 8" descr="Zvířátka- projekt0017.jpg"/>
          <p:cNvPicPr>
            <a:picLocks noChangeAspect="1"/>
          </p:cNvPicPr>
          <p:nvPr/>
        </p:nvPicPr>
        <p:blipFill>
          <a:blip r:embed="rId7" cstate="print"/>
          <a:srcRect l="-4433" t="-2959" r="-3446" b="-6248"/>
          <a:stretch>
            <a:fillRect/>
          </a:stretch>
        </p:blipFill>
        <p:spPr>
          <a:xfrm>
            <a:off x="6784005" y="2496850"/>
            <a:ext cx="1716867" cy="23938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strakapoud_velky.jpg"/>
          <p:cNvPicPr>
            <a:picLocks noChangeAspect="1"/>
          </p:cNvPicPr>
          <p:nvPr/>
        </p:nvPicPr>
        <p:blipFill>
          <a:blip r:embed="rId8" cstate="print"/>
          <a:srcRect l="-1759" t="-10406" r="-288" b="-396"/>
          <a:stretch>
            <a:fillRect/>
          </a:stretch>
        </p:blipFill>
        <p:spPr>
          <a:xfrm flipH="1">
            <a:off x="10304335" y="128122"/>
            <a:ext cx="1798196" cy="15830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sova 2.png"/>
          <p:cNvPicPr>
            <a:picLocks noChangeAspect="1"/>
          </p:cNvPicPr>
          <p:nvPr/>
        </p:nvPicPr>
        <p:blipFill>
          <a:blip r:embed="rId9" cstate="print"/>
          <a:srcRect l="12758" t="-4139" r="9232" b="1003"/>
          <a:stretch>
            <a:fillRect/>
          </a:stretch>
        </p:blipFill>
        <p:spPr>
          <a:xfrm>
            <a:off x="301924" y="128122"/>
            <a:ext cx="1881958" cy="24894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Zvířátka- projekt0013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rot="16200000">
            <a:off x="2927847" y="2618754"/>
            <a:ext cx="2743200" cy="37716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pSp>
        <p:nvGrpSpPr>
          <p:cNvPr id="14" name="Skupina 13"/>
          <p:cNvGrpSpPr/>
          <p:nvPr/>
        </p:nvGrpSpPr>
        <p:grpSpPr>
          <a:xfrm>
            <a:off x="2725838" y="-42171"/>
            <a:ext cx="1601463" cy="1414997"/>
            <a:chOff x="2725838" y="-42171"/>
            <a:chExt cx="1601463" cy="1414997"/>
          </a:xfrm>
        </p:grpSpPr>
        <p:sp>
          <p:nvSpPr>
            <p:cNvPr id="2" name="Oválný bublinový popisek 1"/>
            <p:cNvSpPr/>
            <p:nvPr/>
          </p:nvSpPr>
          <p:spPr>
            <a:xfrm>
              <a:off x="2725838" y="-42171"/>
              <a:ext cx="1601463" cy="1414997"/>
            </a:xfrm>
            <a:prstGeom prst="wedgeEllipseCallout">
              <a:avLst>
                <a:gd name="adj1" fmla="val -107542"/>
                <a:gd name="adj2" fmla="val -16685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 descr="Zvířátka- projekt0014.jpg"/>
            <p:cNvPicPr>
              <a:picLocks noChangeAspect="1"/>
            </p:cNvPicPr>
            <p:nvPr/>
          </p:nvPicPr>
          <p:blipFill>
            <a:blip r:embed="rId11" cstate="print"/>
            <a:srcRect l="4629" t="-64" r="-52" b="53629"/>
            <a:stretch>
              <a:fillRect/>
            </a:stretch>
          </p:blipFill>
          <p:spPr>
            <a:xfrm>
              <a:off x="3029145" y="348656"/>
              <a:ext cx="994848" cy="664958"/>
            </a:xfrm>
            <a:prstGeom prst="ellipse">
              <a:avLst/>
            </a:prstGeom>
            <a:ln w="63500" cap="rnd">
              <a:noFill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30" name="Skupina 29"/>
          <p:cNvGrpSpPr/>
          <p:nvPr/>
        </p:nvGrpSpPr>
        <p:grpSpPr>
          <a:xfrm>
            <a:off x="7421473" y="5356301"/>
            <a:ext cx="1455119" cy="1301318"/>
            <a:chOff x="7421473" y="5356301"/>
            <a:chExt cx="1455119" cy="1301318"/>
          </a:xfrm>
        </p:grpSpPr>
        <p:sp>
          <p:nvSpPr>
            <p:cNvPr id="20" name="Oválný bublinový popisek 19"/>
            <p:cNvSpPr/>
            <p:nvPr/>
          </p:nvSpPr>
          <p:spPr>
            <a:xfrm>
              <a:off x="7421473" y="5356301"/>
              <a:ext cx="1455119" cy="1301318"/>
            </a:xfrm>
            <a:prstGeom prst="wedgeEllipseCallout">
              <a:avLst>
                <a:gd name="adj1" fmla="val 101773"/>
                <a:gd name="adj2" fmla="val -117714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 descr="seno 2.png"/>
            <p:cNvPicPr>
              <a:picLocks noChangeAspect="1"/>
            </p:cNvPicPr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7587007" y="5632309"/>
              <a:ext cx="1124050" cy="748248"/>
            </a:xfrm>
            <a:prstGeom prst="ellipse">
              <a:avLst/>
            </a:prstGeom>
            <a:ln w="63500" cap="rnd">
              <a:noFill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31" name="Skupina 30"/>
          <p:cNvGrpSpPr/>
          <p:nvPr/>
        </p:nvGrpSpPr>
        <p:grpSpPr>
          <a:xfrm>
            <a:off x="516977" y="3928655"/>
            <a:ext cx="1145188" cy="962052"/>
            <a:chOff x="516977" y="3928655"/>
            <a:chExt cx="1145188" cy="962052"/>
          </a:xfrm>
        </p:grpSpPr>
        <p:sp>
          <p:nvSpPr>
            <p:cNvPr id="18" name="Oválný bublinový popisek 17"/>
            <p:cNvSpPr/>
            <p:nvPr/>
          </p:nvSpPr>
          <p:spPr>
            <a:xfrm>
              <a:off x="516977" y="3928655"/>
              <a:ext cx="1145188" cy="962052"/>
            </a:xfrm>
            <a:prstGeom prst="wedgeEllipseCallout">
              <a:avLst>
                <a:gd name="adj1" fmla="val 42842"/>
                <a:gd name="adj2" fmla="val 119840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 descr="Zvířátka- projekt0003.jpg"/>
            <p:cNvPicPr>
              <a:picLocks noChangeAspect="1"/>
            </p:cNvPicPr>
            <p:nvPr/>
          </p:nvPicPr>
          <p:blipFill>
            <a:blip r:embed="rId13" cstate="print"/>
            <a:srcRect l="9690" t="-157" r="11096" b="40088"/>
            <a:stretch>
              <a:fillRect/>
            </a:stretch>
          </p:blipFill>
          <p:spPr>
            <a:xfrm rot="4380000">
              <a:off x="665707" y="4020378"/>
              <a:ext cx="847725" cy="883859"/>
            </a:xfrm>
            <a:prstGeom prst="ellipse">
              <a:avLst/>
            </a:prstGeom>
            <a:ln w="63500" cap="rnd">
              <a:noFill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29" name="Skupina 28"/>
          <p:cNvGrpSpPr/>
          <p:nvPr/>
        </p:nvGrpSpPr>
        <p:grpSpPr>
          <a:xfrm>
            <a:off x="8227540" y="1536182"/>
            <a:ext cx="1554572" cy="1082582"/>
            <a:chOff x="8227540" y="1536182"/>
            <a:chExt cx="1554572" cy="1082582"/>
          </a:xfrm>
        </p:grpSpPr>
        <p:sp>
          <p:nvSpPr>
            <p:cNvPr id="19" name="Oválný bublinový popisek 18"/>
            <p:cNvSpPr/>
            <p:nvPr/>
          </p:nvSpPr>
          <p:spPr>
            <a:xfrm rot="18995254">
              <a:off x="8227540" y="1536182"/>
              <a:ext cx="1554572" cy="1082582"/>
            </a:xfrm>
            <a:prstGeom prst="wedgeEllipseCallout">
              <a:avLst>
                <a:gd name="adj1" fmla="val -107542"/>
                <a:gd name="adj2" fmla="val -16685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 descr="Zvířátka- projekt0005.jpg"/>
            <p:cNvPicPr>
              <a:picLocks noChangeAspect="1"/>
            </p:cNvPicPr>
            <p:nvPr/>
          </p:nvPicPr>
          <p:blipFill>
            <a:blip r:embed="rId14" cstate="print"/>
            <a:srcRect l="272" t="75" r="4165" b="51678"/>
            <a:stretch>
              <a:fillRect/>
            </a:stretch>
          </p:blipFill>
          <p:spPr>
            <a:xfrm rot="19436018">
              <a:off x="8363163" y="1586635"/>
              <a:ext cx="1347702" cy="935510"/>
            </a:xfrm>
            <a:prstGeom prst="ellipse">
              <a:avLst/>
            </a:prstGeom>
            <a:ln w="63500" cap="rnd">
              <a:noFill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28" name="Skupina 27"/>
          <p:cNvGrpSpPr/>
          <p:nvPr/>
        </p:nvGrpSpPr>
        <p:grpSpPr>
          <a:xfrm>
            <a:off x="7565628" y="-135421"/>
            <a:ext cx="1601463" cy="1414997"/>
            <a:chOff x="7565628" y="-135421"/>
            <a:chExt cx="1601463" cy="1414997"/>
          </a:xfrm>
        </p:grpSpPr>
        <p:sp>
          <p:nvSpPr>
            <p:cNvPr id="16" name="Oválný bublinový popisek 15"/>
            <p:cNvSpPr/>
            <p:nvPr/>
          </p:nvSpPr>
          <p:spPr>
            <a:xfrm>
              <a:off x="7565628" y="-135421"/>
              <a:ext cx="1601463" cy="1414997"/>
            </a:xfrm>
            <a:prstGeom prst="wedgeEllipseCallout">
              <a:avLst>
                <a:gd name="adj1" fmla="val -107542"/>
                <a:gd name="adj2" fmla="val -16685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 descr="Zvířátka- projekt0001.jpg"/>
            <p:cNvPicPr>
              <a:picLocks noChangeAspect="1"/>
            </p:cNvPicPr>
            <p:nvPr/>
          </p:nvPicPr>
          <p:blipFill>
            <a:blip r:embed="rId15" cstate="print"/>
            <a:srcRect l="5047" t="3577" r="8510" b="46880"/>
            <a:stretch>
              <a:fillRect/>
            </a:stretch>
          </p:blipFill>
          <p:spPr>
            <a:xfrm>
              <a:off x="7716086" y="132768"/>
              <a:ext cx="1208834" cy="952573"/>
            </a:xfrm>
            <a:prstGeom prst="ellipse">
              <a:avLst/>
            </a:prstGeom>
            <a:ln w="63500" cap="rnd">
              <a:noFill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27" name="Skupina 26"/>
          <p:cNvGrpSpPr/>
          <p:nvPr/>
        </p:nvGrpSpPr>
        <p:grpSpPr>
          <a:xfrm>
            <a:off x="4881093" y="5182806"/>
            <a:ext cx="2043299" cy="1414997"/>
            <a:chOff x="4881093" y="5182806"/>
            <a:chExt cx="2043299" cy="1414997"/>
          </a:xfrm>
        </p:grpSpPr>
        <p:sp>
          <p:nvSpPr>
            <p:cNvPr id="26" name="Oválný bublinový popisek 25"/>
            <p:cNvSpPr/>
            <p:nvPr/>
          </p:nvSpPr>
          <p:spPr>
            <a:xfrm>
              <a:off x="4881093" y="5182806"/>
              <a:ext cx="2043299" cy="1414997"/>
            </a:xfrm>
            <a:prstGeom prst="wedgeEllipseCallout">
              <a:avLst>
                <a:gd name="adj1" fmla="val -46097"/>
                <a:gd name="adj2" fmla="val -124995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 descr="Zvířátka- projekt0010.jpg"/>
            <p:cNvPicPr>
              <a:picLocks noChangeAspect="1"/>
            </p:cNvPicPr>
            <p:nvPr/>
          </p:nvPicPr>
          <p:blipFill>
            <a:blip r:embed="rId16" cstate="print"/>
            <a:srcRect l="74" t="119" r="-876" b="41199"/>
            <a:stretch>
              <a:fillRect/>
            </a:stretch>
          </p:blipFill>
          <p:spPr>
            <a:xfrm rot="10860000">
              <a:off x="5140735" y="5300025"/>
              <a:ext cx="1524015" cy="1220194"/>
            </a:xfrm>
            <a:prstGeom prst="ellipse">
              <a:avLst/>
            </a:prstGeom>
            <a:ln w="63500" cap="rnd">
              <a:noFill/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</p:grpSp>
      <p:grpSp>
        <p:nvGrpSpPr>
          <p:cNvPr id="34" name="Skupina 33"/>
          <p:cNvGrpSpPr/>
          <p:nvPr/>
        </p:nvGrpSpPr>
        <p:grpSpPr>
          <a:xfrm>
            <a:off x="10786162" y="1846632"/>
            <a:ext cx="1113917" cy="1158233"/>
            <a:chOff x="10786162" y="1846632"/>
            <a:chExt cx="1113917" cy="1158233"/>
          </a:xfrm>
        </p:grpSpPr>
        <p:sp>
          <p:nvSpPr>
            <p:cNvPr id="32" name="Oválný bublinový popisek 31"/>
            <p:cNvSpPr/>
            <p:nvPr/>
          </p:nvSpPr>
          <p:spPr>
            <a:xfrm>
              <a:off x="10786162" y="1846632"/>
              <a:ext cx="1113917" cy="1158233"/>
            </a:xfrm>
            <a:prstGeom prst="wedgeEllipseCallout">
              <a:avLst>
                <a:gd name="adj1" fmla="val -50764"/>
                <a:gd name="adj2" fmla="val -143550"/>
              </a:avLst>
            </a:pr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54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3" name="Obrázek 32"/>
            <p:cNvPicPr>
              <a:picLocks noChangeAspect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 xmlns="">
                    <a14:imgLayer r:embed="rId18">
                      <a14:imgEffect>
                        <a14:backgroundRemoval t="10000" b="90000" l="10000" r="90000">
                          <a14:foregroundMark x1="28882" y1="58066" x2="28882" y2="58066"/>
                          <a14:foregroundMark x1="29647" y1="57082" x2="29647" y2="57082"/>
                          <a14:foregroundMark x1="31765" y1="59435" x2="32824" y2="543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5041" t="10338" r="6063" b="13333"/>
            <a:stretch/>
          </p:blipFill>
          <p:spPr>
            <a:xfrm rot="5400000">
              <a:off x="11007744" y="1979709"/>
              <a:ext cx="670752" cy="89207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232613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Zvířátka- projekt0011.jpg"/>
          <p:cNvPicPr>
            <a:picLocks noChangeAspect="1"/>
          </p:cNvPicPr>
          <p:nvPr/>
        </p:nvPicPr>
        <p:blipFill>
          <a:blip r:embed="rId3" cstate="print"/>
          <a:srcRect l="2369" t="8047" r="6404" b="-132"/>
          <a:stretch>
            <a:fillRect/>
          </a:stretch>
        </p:blipFill>
        <p:spPr>
          <a:xfrm>
            <a:off x="4184368" y="1293962"/>
            <a:ext cx="3618792" cy="5019425"/>
          </a:xfrm>
          <a:prstGeom prst="rect">
            <a:avLst/>
          </a:prstGeom>
        </p:spPr>
      </p:pic>
      <p:pic>
        <p:nvPicPr>
          <p:cNvPr id="5" name="Obrázek 4" descr="Zvířátka- projekt0005.jpg"/>
          <p:cNvPicPr>
            <a:picLocks noChangeAspect="1"/>
          </p:cNvPicPr>
          <p:nvPr/>
        </p:nvPicPr>
        <p:blipFill>
          <a:blip r:embed="rId4" cstate="print"/>
          <a:srcRect l="272" t="75" r="4165" b="51678"/>
          <a:stretch>
            <a:fillRect/>
          </a:stretch>
        </p:blipFill>
        <p:spPr>
          <a:xfrm rot="5400000">
            <a:off x="2187526" y="1696528"/>
            <a:ext cx="2621486" cy="18197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 descr="Zvířátka- projekt0002.jpg"/>
          <p:cNvPicPr>
            <a:picLocks noChangeAspect="1"/>
          </p:cNvPicPr>
          <p:nvPr/>
        </p:nvPicPr>
        <p:blipFill>
          <a:blip r:embed="rId5" cstate="print"/>
          <a:srcRect l="11642" t="6220" r="8831" b="61718"/>
          <a:stretch>
            <a:fillRect/>
          </a:stretch>
        </p:blipFill>
        <p:spPr>
          <a:xfrm rot="5400000">
            <a:off x="6404982" y="565036"/>
            <a:ext cx="2181576" cy="12092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Obrázek 6" descr="Zvířátka- projekt0006.jpg"/>
          <p:cNvPicPr>
            <a:picLocks noChangeAspect="1"/>
          </p:cNvPicPr>
          <p:nvPr/>
        </p:nvPicPr>
        <p:blipFill>
          <a:blip r:embed="rId6" cstate="print"/>
          <a:srcRect l="22158" t="-815" r="11183" b="57287"/>
          <a:stretch>
            <a:fillRect/>
          </a:stretch>
        </p:blipFill>
        <p:spPr>
          <a:xfrm rot="10860000">
            <a:off x="4148425" y="90583"/>
            <a:ext cx="1828576" cy="164172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lůj pto ptáky.jpg"/>
          <p:cNvPicPr>
            <a:picLocks noChangeAspect="1"/>
          </p:cNvPicPr>
          <p:nvPr/>
        </p:nvPicPr>
        <p:blipFill>
          <a:blip r:embed="rId7" cstate="print"/>
          <a:srcRect l="-15011" t="-203" r="234" b="-9361"/>
          <a:stretch>
            <a:fillRect/>
          </a:stretch>
        </p:blipFill>
        <p:spPr>
          <a:xfrm>
            <a:off x="7793085" y="2261564"/>
            <a:ext cx="1330904" cy="17932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Zvířátka- projekt0004.jpg"/>
          <p:cNvPicPr>
            <a:picLocks noChangeAspect="1"/>
          </p:cNvPicPr>
          <p:nvPr/>
        </p:nvPicPr>
        <p:blipFill>
          <a:blip r:embed="rId8" cstate="print"/>
          <a:srcRect l="-1" t="-172" r="7850" b="69875"/>
          <a:stretch>
            <a:fillRect/>
          </a:stretch>
        </p:blipFill>
        <p:spPr>
          <a:xfrm rot="2820000">
            <a:off x="7761514" y="4892933"/>
            <a:ext cx="2527888" cy="11426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Zvířátka- projekt0001.jpg"/>
          <p:cNvPicPr>
            <a:picLocks noChangeAspect="1"/>
          </p:cNvPicPr>
          <p:nvPr/>
        </p:nvPicPr>
        <p:blipFill>
          <a:blip r:embed="rId9" cstate="print"/>
          <a:srcRect l="5047" t="3577" r="8510" b="46880"/>
          <a:stretch>
            <a:fillRect/>
          </a:stretch>
        </p:blipFill>
        <p:spPr>
          <a:xfrm>
            <a:off x="1706880" y="4145310"/>
            <a:ext cx="2371299" cy="186860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Obrázek 7" descr="Zvířátka- projekt0007.jpg"/>
          <p:cNvPicPr>
            <a:picLocks noChangeAspect="1"/>
          </p:cNvPicPr>
          <p:nvPr/>
        </p:nvPicPr>
        <p:blipFill>
          <a:blip r:embed="rId10" cstate="print"/>
          <a:srcRect l="14156" t="4041" r="4876" b="51576"/>
          <a:stretch>
            <a:fillRect/>
          </a:stretch>
        </p:blipFill>
        <p:spPr>
          <a:xfrm>
            <a:off x="307612" y="2675462"/>
            <a:ext cx="2221126" cy="167396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Obrázek 8" descr="Zvířátka- projekt0010.jpg"/>
          <p:cNvPicPr>
            <a:picLocks noChangeAspect="1"/>
          </p:cNvPicPr>
          <p:nvPr/>
        </p:nvPicPr>
        <p:blipFill>
          <a:blip r:embed="rId11" cstate="print"/>
          <a:srcRect l="74" t="119" r="-876" b="41199"/>
          <a:stretch>
            <a:fillRect/>
          </a:stretch>
        </p:blipFill>
        <p:spPr>
          <a:xfrm rot="10860000">
            <a:off x="9480102" y="2925816"/>
            <a:ext cx="2358978" cy="1888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Obrázek 12" descr="Zvířátka- projekt0005.jpg"/>
          <p:cNvPicPr>
            <a:picLocks noChangeAspect="1"/>
          </p:cNvPicPr>
          <p:nvPr/>
        </p:nvPicPr>
        <p:blipFill>
          <a:blip r:embed="rId12" cstate="print"/>
          <a:srcRect l="272" t="75" r="4165" b="51678"/>
          <a:stretch>
            <a:fillRect/>
          </a:stretch>
        </p:blipFill>
        <p:spPr>
          <a:xfrm rot="5400000">
            <a:off x="5998998" y="4539413"/>
            <a:ext cx="851534" cy="5910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Obrázek 13" descr="Zvířátka- projekt0005.jpg"/>
          <p:cNvPicPr>
            <a:picLocks noChangeAspect="1"/>
          </p:cNvPicPr>
          <p:nvPr/>
        </p:nvPicPr>
        <p:blipFill>
          <a:blip r:embed="rId12" cstate="print"/>
          <a:srcRect l="272" t="75" r="4165" b="51678"/>
          <a:stretch>
            <a:fillRect/>
          </a:stretch>
        </p:blipFill>
        <p:spPr>
          <a:xfrm rot="5400000">
            <a:off x="4753880" y="3854684"/>
            <a:ext cx="851534" cy="5910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Obrázek 14" descr="Zvířátka- projekt0005.jpg"/>
          <p:cNvPicPr>
            <a:picLocks noChangeAspect="1"/>
          </p:cNvPicPr>
          <p:nvPr/>
        </p:nvPicPr>
        <p:blipFill>
          <a:blip r:embed="rId12" cstate="print"/>
          <a:srcRect l="272" t="75" r="4165" b="51678"/>
          <a:stretch>
            <a:fillRect/>
          </a:stretch>
        </p:blipFill>
        <p:spPr>
          <a:xfrm rot="5400000">
            <a:off x="5396047" y="2184060"/>
            <a:ext cx="851534" cy="59109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Obrázek 15" descr="Zvířátka- projekt0006.jpg"/>
          <p:cNvPicPr>
            <a:picLocks noChangeAspect="1"/>
          </p:cNvPicPr>
          <p:nvPr/>
        </p:nvPicPr>
        <p:blipFill>
          <a:blip r:embed="rId13" cstate="print"/>
          <a:srcRect l="22158" t="-815" r="11183" b="57287"/>
          <a:stretch>
            <a:fillRect/>
          </a:stretch>
        </p:blipFill>
        <p:spPr>
          <a:xfrm rot="10860000">
            <a:off x="5155336" y="4774313"/>
            <a:ext cx="761153" cy="6833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Obrázek 16" descr="Zvířátka- projekt0006.jpg"/>
          <p:cNvPicPr>
            <a:picLocks noChangeAspect="1"/>
          </p:cNvPicPr>
          <p:nvPr/>
        </p:nvPicPr>
        <p:blipFill>
          <a:blip r:embed="rId13" cstate="print"/>
          <a:srcRect l="22158" t="-815" r="11183" b="57287"/>
          <a:stretch>
            <a:fillRect/>
          </a:stretch>
        </p:blipFill>
        <p:spPr>
          <a:xfrm rot="10860000">
            <a:off x="6584106" y="2124046"/>
            <a:ext cx="761153" cy="6833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Obrázek 17" descr="Zvířátka- projekt0006.jpg"/>
          <p:cNvPicPr>
            <a:picLocks noChangeAspect="1"/>
          </p:cNvPicPr>
          <p:nvPr/>
        </p:nvPicPr>
        <p:blipFill>
          <a:blip r:embed="rId13" cstate="print"/>
          <a:srcRect l="22158" t="-815" r="11183" b="57287"/>
          <a:stretch>
            <a:fillRect/>
          </a:stretch>
        </p:blipFill>
        <p:spPr>
          <a:xfrm rot="10860000">
            <a:off x="5957077" y="3180190"/>
            <a:ext cx="761153" cy="6833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Obrázek 18" descr="lůj pto ptáky.jpg"/>
          <p:cNvPicPr>
            <a:picLocks noChangeAspect="1"/>
          </p:cNvPicPr>
          <p:nvPr/>
        </p:nvPicPr>
        <p:blipFill>
          <a:blip r:embed="rId7" cstate="print"/>
          <a:srcRect l="-15011" t="-203" r="234" b="-9361"/>
          <a:stretch>
            <a:fillRect/>
          </a:stretch>
        </p:blipFill>
        <p:spPr>
          <a:xfrm>
            <a:off x="7054686" y="5073228"/>
            <a:ext cx="601850" cy="8109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Obrázek 19" descr="lůj pto ptáky.jpg"/>
          <p:cNvPicPr>
            <a:picLocks noChangeAspect="1"/>
          </p:cNvPicPr>
          <p:nvPr/>
        </p:nvPicPr>
        <p:blipFill>
          <a:blip r:embed="rId7" cstate="print"/>
          <a:srcRect l="-15011" t="-203" r="234" b="-9361"/>
          <a:stretch>
            <a:fillRect/>
          </a:stretch>
        </p:blipFill>
        <p:spPr>
          <a:xfrm>
            <a:off x="4297851" y="5136216"/>
            <a:ext cx="601850" cy="8109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1" name="Obrázek 20" descr="lůj pto ptáky.jpg"/>
          <p:cNvPicPr>
            <a:picLocks noChangeAspect="1"/>
          </p:cNvPicPr>
          <p:nvPr/>
        </p:nvPicPr>
        <p:blipFill>
          <a:blip r:embed="rId7" cstate="print"/>
          <a:srcRect l="-15011" t="-203" r="234" b="-9361"/>
          <a:stretch>
            <a:fillRect/>
          </a:stretch>
        </p:blipFill>
        <p:spPr>
          <a:xfrm>
            <a:off x="4746851" y="2479607"/>
            <a:ext cx="601850" cy="8109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2" name="Obrázek 21" descr="Zvířátka- projekt0010.jpg"/>
          <p:cNvPicPr>
            <a:picLocks noChangeAspect="1"/>
          </p:cNvPicPr>
          <p:nvPr/>
        </p:nvPicPr>
        <p:blipFill>
          <a:blip r:embed="rId14" cstate="print"/>
          <a:srcRect l="74" t="119" r="-876" b="41199"/>
          <a:stretch>
            <a:fillRect/>
          </a:stretch>
        </p:blipFill>
        <p:spPr>
          <a:xfrm rot="10860000">
            <a:off x="6939370" y="3997309"/>
            <a:ext cx="712245" cy="57025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3" name="Obrázek 22" descr="Zvířátka- projekt0010.jpg"/>
          <p:cNvPicPr>
            <a:picLocks noChangeAspect="1"/>
          </p:cNvPicPr>
          <p:nvPr/>
        </p:nvPicPr>
        <p:blipFill>
          <a:blip r:embed="rId14" cstate="print"/>
          <a:srcRect l="74" t="119" r="-876" b="41199"/>
          <a:stretch>
            <a:fillRect/>
          </a:stretch>
        </p:blipFill>
        <p:spPr>
          <a:xfrm rot="10860000">
            <a:off x="5872475" y="1378216"/>
            <a:ext cx="712245" cy="57025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4" name="Obrázek 23" descr="Zvířátka- projekt0001.jpg"/>
          <p:cNvPicPr>
            <a:picLocks noChangeAspect="1"/>
          </p:cNvPicPr>
          <p:nvPr/>
        </p:nvPicPr>
        <p:blipFill>
          <a:blip r:embed="rId15" cstate="print"/>
          <a:srcRect l="5047" t="3577" r="8510" b="46880"/>
          <a:stretch>
            <a:fillRect/>
          </a:stretch>
        </p:blipFill>
        <p:spPr>
          <a:xfrm rot="15450701">
            <a:off x="6881156" y="3081756"/>
            <a:ext cx="890900" cy="7020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5" name="Obrázek 24" descr="Zvířátka- projekt0001.jpg"/>
          <p:cNvPicPr>
            <a:picLocks noChangeAspect="1"/>
          </p:cNvPicPr>
          <p:nvPr/>
        </p:nvPicPr>
        <p:blipFill>
          <a:blip r:embed="rId15" cstate="print"/>
          <a:srcRect l="5047" t="3577" r="8510" b="46880"/>
          <a:stretch>
            <a:fillRect/>
          </a:stretch>
        </p:blipFill>
        <p:spPr>
          <a:xfrm rot="15450701">
            <a:off x="6170199" y="5436038"/>
            <a:ext cx="890900" cy="7020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7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 t="-35000" b="-3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slunečný les 2.jpg"/>
          <p:cNvPicPr>
            <a:picLocks noChangeAspect="1"/>
          </p:cNvPicPr>
          <p:nvPr/>
        </p:nvPicPr>
        <p:blipFill>
          <a:blip r:embed="rId4" cstate="print"/>
          <a:srcRect l="-141" t="104" r="-22" b="40404"/>
          <a:stretch>
            <a:fillRect/>
          </a:stretch>
        </p:blipFill>
        <p:spPr>
          <a:xfrm>
            <a:off x="0" y="14288"/>
            <a:ext cx="12213618" cy="6829425"/>
          </a:xfrm>
          <a:prstGeom prst="rect">
            <a:avLst/>
          </a:prstGeom>
        </p:spPr>
      </p:pic>
      <p:pic>
        <p:nvPicPr>
          <p:cNvPr id="8" name="Obrázek 7" descr="Smrk zelený.png"/>
          <p:cNvPicPr>
            <a:picLocks noChangeAspect="1"/>
          </p:cNvPicPr>
          <p:nvPr/>
        </p:nvPicPr>
        <p:blipFill>
          <a:blip r:embed="rId5" cstate="print"/>
          <a:srcRect l="28679" t="154" r="27561" b="1678"/>
          <a:stretch>
            <a:fillRect/>
          </a:stretch>
        </p:blipFill>
        <p:spPr>
          <a:xfrm>
            <a:off x="1216025" y="14263"/>
            <a:ext cx="3878374" cy="6542112"/>
          </a:xfrm>
          <a:prstGeom prst="rect">
            <a:avLst/>
          </a:prstGeom>
        </p:spPr>
      </p:pic>
      <p:pic>
        <p:nvPicPr>
          <p:cNvPr id="10" name="Obrázek 9" descr="Zvířátka- projekt0017.jpg"/>
          <p:cNvPicPr>
            <a:picLocks noChangeAspect="1"/>
          </p:cNvPicPr>
          <p:nvPr/>
        </p:nvPicPr>
        <p:blipFill>
          <a:blip r:embed="rId6" cstate="print"/>
          <a:srcRect l="-4433" t="-2959" r="-3446" b="-6248"/>
          <a:stretch>
            <a:fillRect/>
          </a:stretch>
        </p:blipFill>
        <p:spPr>
          <a:xfrm>
            <a:off x="5097912" y="4115460"/>
            <a:ext cx="1716867" cy="23938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Zvířátka- projekt0015.jpg"/>
          <p:cNvPicPr>
            <a:picLocks noChangeAspect="1"/>
          </p:cNvPicPr>
          <p:nvPr/>
        </p:nvPicPr>
        <p:blipFill>
          <a:blip r:embed="rId7" cstate="print"/>
          <a:srcRect l="4130" t="-347" r="-195" b="43954"/>
          <a:stretch>
            <a:fillRect/>
          </a:stretch>
        </p:blipFill>
        <p:spPr>
          <a:xfrm rot="5220000" flipV="1">
            <a:off x="4020728" y="314756"/>
            <a:ext cx="2159193" cy="17421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Zvířátka- projekt0014.jpg"/>
          <p:cNvPicPr>
            <a:picLocks noChangeAspect="1"/>
          </p:cNvPicPr>
          <p:nvPr/>
        </p:nvPicPr>
        <p:blipFill>
          <a:blip r:embed="rId8" cstate="print"/>
          <a:srcRect l="4629" t="-64" r="-52" b="53629"/>
          <a:stretch>
            <a:fillRect/>
          </a:stretch>
        </p:blipFill>
        <p:spPr>
          <a:xfrm>
            <a:off x="239814" y="5403028"/>
            <a:ext cx="1953531" cy="13057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Obrázek 12" descr="Zvířátka- projekt0018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flipH="1">
            <a:off x="8735560" y="3016938"/>
            <a:ext cx="2743200" cy="37716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Obrázek 13" descr="strakapoud_velky.jpg"/>
          <p:cNvPicPr>
            <a:picLocks noChangeAspect="1"/>
          </p:cNvPicPr>
          <p:nvPr/>
        </p:nvPicPr>
        <p:blipFill>
          <a:blip r:embed="rId10" cstate="print"/>
          <a:srcRect l="-1759" t="-10406" r="-288" b="-396"/>
          <a:stretch>
            <a:fillRect/>
          </a:stretch>
        </p:blipFill>
        <p:spPr>
          <a:xfrm flipH="1">
            <a:off x="5196985" y="2226183"/>
            <a:ext cx="1798196" cy="158308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Obrázek 8" descr="seno 2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243730" y="5808127"/>
            <a:ext cx="1124050" cy="74824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Obrázek 14" descr="seno 2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361956" y="5880321"/>
            <a:ext cx="1124050" cy="74824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6" name="Obrázek 15" descr="seno 2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117924" y="5541575"/>
            <a:ext cx="1124050" cy="74824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8" name="Obrázek 17" descr="Zvířátka- projekt0005.jpg"/>
          <p:cNvPicPr>
            <a:picLocks noChangeAspect="1"/>
          </p:cNvPicPr>
          <p:nvPr/>
        </p:nvPicPr>
        <p:blipFill>
          <a:blip r:embed="rId12" cstate="print"/>
          <a:srcRect l="272" t="75" r="4165" b="51678"/>
          <a:stretch>
            <a:fillRect/>
          </a:stretch>
        </p:blipFill>
        <p:spPr>
          <a:xfrm rot="8921449">
            <a:off x="1987590" y="2897896"/>
            <a:ext cx="1347702" cy="93551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9" name="Obrázek 18" descr="Zvířátka- projekt0003.jpg"/>
          <p:cNvPicPr>
            <a:picLocks noChangeAspect="1"/>
          </p:cNvPicPr>
          <p:nvPr/>
        </p:nvPicPr>
        <p:blipFill>
          <a:blip r:embed="rId13" cstate="print"/>
          <a:srcRect l="9690" t="-157" r="11096" b="40088"/>
          <a:stretch>
            <a:fillRect/>
          </a:stretch>
        </p:blipFill>
        <p:spPr>
          <a:xfrm rot="4380000">
            <a:off x="3423803" y="3940083"/>
            <a:ext cx="847725" cy="883859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20" name="Obrázek 19" descr="Zvířátka- projekt0001.jpg"/>
          <p:cNvPicPr>
            <a:picLocks noChangeAspect="1"/>
          </p:cNvPicPr>
          <p:nvPr/>
        </p:nvPicPr>
        <p:blipFill>
          <a:blip r:embed="rId14" cstate="print"/>
          <a:srcRect l="5047" t="3577" r="8510" b="46880"/>
          <a:stretch>
            <a:fillRect/>
          </a:stretch>
        </p:blipFill>
        <p:spPr>
          <a:xfrm rot="15040141">
            <a:off x="3442332" y="1852216"/>
            <a:ext cx="1208834" cy="952573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pSp>
        <p:nvGrpSpPr>
          <p:cNvPr id="3" name="Skupina 2"/>
          <p:cNvGrpSpPr/>
          <p:nvPr/>
        </p:nvGrpSpPr>
        <p:grpSpPr>
          <a:xfrm>
            <a:off x="2542376" y="505486"/>
            <a:ext cx="1023555" cy="925639"/>
            <a:chOff x="7961069" y="861471"/>
            <a:chExt cx="1155032" cy="1074821"/>
          </a:xfrm>
        </p:grpSpPr>
        <p:sp>
          <p:nvSpPr>
            <p:cNvPr id="2" name="Ovál 1"/>
            <p:cNvSpPr/>
            <p:nvPr/>
          </p:nvSpPr>
          <p:spPr>
            <a:xfrm>
              <a:off x="7961069" y="861471"/>
              <a:ext cx="1155032" cy="1074821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15" cstate="print">
              <a:extLst>
                <a:ext uri="{BEBA8EAE-BF5A-486C-A8C5-ECC9F3942E4B}">
                  <a14:imgProps xmlns:a14="http://schemas.microsoft.com/office/drawing/2010/main" xmlns="">
                    <a14:imgLayer r:embed="rId16">
                      <a14:imgEffect>
                        <a14:backgroundRemoval t="10000" b="90000" l="10000" r="90000">
                          <a14:foregroundMark x1="28882" y1="58066" x2="28882" y2="58066"/>
                          <a14:foregroundMark x1="29647" y1="57082" x2="29647" y2="57082"/>
                          <a14:foregroundMark x1="31765" y1="59435" x2="32824" y2="543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5041" t="10338" r="6063" b="13333"/>
            <a:stretch/>
          </p:blipFill>
          <p:spPr>
            <a:xfrm rot="5400000">
              <a:off x="8203209" y="1069574"/>
              <a:ext cx="670752" cy="89207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496573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emná noc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7938" y="-360956"/>
            <a:ext cx="12144197" cy="7615831"/>
          </a:xfrm>
          <a:prstGeom prst="rect">
            <a:avLst/>
          </a:prstGeom>
        </p:spPr>
      </p:pic>
      <p:pic>
        <p:nvPicPr>
          <p:cNvPr id="7" name="Obrázek 6" descr="Smrk zelený.png"/>
          <p:cNvPicPr>
            <a:picLocks noChangeAspect="1"/>
          </p:cNvPicPr>
          <p:nvPr/>
        </p:nvPicPr>
        <p:blipFill>
          <a:blip r:embed="rId4" cstate="print"/>
          <a:srcRect l="28679" t="154" r="27561" b="1678"/>
          <a:stretch>
            <a:fillRect/>
          </a:stretch>
        </p:blipFill>
        <p:spPr>
          <a:xfrm>
            <a:off x="1207698" y="0"/>
            <a:ext cx="3878374" cy="6542112"/>
          </a:xfrm>
          <a:prstGeom prst="rect">
            <a:avLst/>
          </a:prstGeom>
        </p:spPr>
      </p:pic>
      <p:pic>
        <p:nvPicPr>
          <p:cNvPr id="5" name="Obrázek 4" descr="Zvířátka- projekt001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 flipH="1">
            <a:off x="5734663" y="3185215"/>
            <a:ext cx="2743200" cy="377168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Obrázek 9" descr="Zvířátka- projekt0014.jpg"/>
          <p:cNvPicPr>
            <a:picLocks noChangeAspect="1"/>
          </p:cNvPicPr>
          <p:nvPr/>
        </p:nvPicPr>
        <p:blipFill>
          <a:blip r:embed="rId6" cstate="print"/>
          <a:srcRect l="4629" t="-64" r="-52" b="53629"/>
          <a:stretch>
            <a:fillRect/>
          </a:stretch>
        </p:blipFill>
        <p:spPr>
          <a:xfrm>
            <a:off x="230037" y="5391509"/>
            <a:ext cx="1953531" cy="13057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Obrázek 11" descr="sova 2.png"/>
          <p:cNvPicPr>
            <a:picLocks noChangeAspect="1"/>
          </p:cNvPicPr>
          <p:nvPr/>
        </p:nvPicPr>
        <p:blipFill>
          <a:blip r:embed="rId7" cstate="print"/>
          <a:srcRect l="12758" t="-4139" r="9232" b="1003"/>
          <a:stretch>
            <a:fillRect/>
          </a:stretch>
        </p:blipFill>
        <p:spPr>
          <a:xfrm>
            <a:off x="4289739" y="194888"/>
            <a:ext cx="1881958" cy="248940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8" name="Obrázek 7" descr="Zvířátka- projekt0003.jpg"/>
          <p:cNvPicPr>
            <a:picLocks noChangeAspect="1"/>
          </p:cNvPicPr>
          <p:nvPr/>
        </p:nvPicPr>
        <p:blipFill>
          <a:blip r:embed="rId8" cstate="print"/>
          <a:srcRect l="9690" t="-157" r="11096" b="40088"/>
          <a:stretch>
            <a:fillRect/>
          </a:stretch>
        </p:blipFill>
        <p:spPr>
          <a:xfrm rot="4380000">
            <a:off x="3423803" y="3940083"/>
            <a:ext cx="847725" cy="883859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Obrázek 8" descr="Zvířátka- projekt0014.jpg"/>
          <p:cNvPicPr>
            <a:picLocks noChangeAspect="1"/>
          </p:cNvPicPr>
          <p:nvPr/>
        </p:nvPicPr>
        <p:blipFill>
          <a:blip r:embed="rId9" cstate="print"/>
          <a:srcRect l="4629" t="-64" r="-52" b="53629"/>
          <a:stretch>
            <a:fillRect/>
          </a:stretch>
        </p:blipFill>
        <p:spPr>
          <a:xfrm rot="3074651">
            <a:off x="2312141" y="2069758"/>
            <a:ext cx="1141024" cy="76266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" name="Obrázek 10" descr="Zvířátka- projekt0010.jpg"/>
          <p:cNvPicPr>
            <a:picLocks noChangeAspect="1"/>
          </p:cNvPicPr>
          <p:nvPr/>
        </p:nvPicPr>
        <p:blipFill>
          <a:blip r:embed="rId10" cstate="print"/>
          <a:srcRect l="74" t="119" r="-876" b="41199"/>
          <a:stretch>
            <a:fillRect/>
          </a:stretch>
        </p:blipFill>
        <p:spPr>
          <a:xfrm rot="10860000">
            <a:off x="1600183" y="3771914"/>
            <a:ext cx="1524015" cy="1220194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379936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</a:t>
            </a:r>
            <a:r>
              <a:rPr lang="cs-CZ" dirty="0" smtClean="0"/>
              <a:t>poznávat, </a:t>
            </a:r>
            <a:r>
              <a:rPr lang="cs-CZ" dirty="0" smtClean="0"/>
              <a:t>jaká potrava chutná lesním zvířátkům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dokáží vyhodnotit, čím přispět lesním zvířátkům do krmelce v zimním období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 se na kliknutí zobrazují jednotlivá zvířátka – děti se je snaží správně pojmenovat. Poté se zamýšlí nad tím, co by si nejvíce přála k vánocům pod  (</a:t>
            </a:r>
            <a:r>
              <a:rPr lang="cs-CZ" dirty="0" smtClean="0"/>
              <a:t>na) </a:t>
            </a:r>
            <a:r>
              <a:rPr lang="cs-CZ" dirty="0" smtClean="0"/>
              <a:t>stromečkem. Kliknutím na konkrétní zvíře se jeho přání zobrazí na snímku.</a:t>
            </a:r>
          </a:p>
          <a:p>
            <a:r>
              <a:rPr lang="cs-CZ" dirty="0" smtClean="0"/>
              <a:t>Snímek č. 3 nás již přivádí k zdobení vánočního stromečku pro zvířátka. Nejprve vybíráme obrázky, které si sebou do lesa nevezmeme. Poté klikáním na zbylé obrázky určujeme, komu dárek patří </a:t>
            </a:r>
            <a:r>
              <a:rPr lang="cs-CZ" dirty="0" smtClean="0"/>
              <a:t>(ten </a:t>
            </a:r>
            <a:r>
              <a:rPr lang="cs-CZ" dirty="0" smtClean="0"/>
              <a:t>se poté zavěsí na </a:t>
            </a:r>
            <a:r>
              <a:rPr lang="cs-CZ" dirty="0" smtClean="0"/>
              <a:t>stromeček)</a:t>
            </a:r>
            <a:endParaRPr lang="cs-CZ" dirty="0" smtClean="0"/>
          </a:p>
          <a:p>
            <a:r>
              <a:rPr lang="cs-CZ" dirty="0" smtClean="0"/>
              <a:t>Na snímku 4 – 5 si povídáme, kteří živočichové si pro svůj dárek přijdou ve dne a kteří v noci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možnost obrázky z PL vystříhat a přiřazovat dle pokynů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64207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Vyjadřovat samostatně a smysluplně myšlenky, nápady, pocity, ve vhodně zformulovaných větách</a:t>
            </a:r>
          </a:p>
          <a:p>
            <a:r>
              <a:rPr lang="cs-CZ" dirty="0"/>
              <a:t>Pojmenovávat věci a jevy ve svém okolí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366</Words>
  <Application>Microsoft Office PowerPoint</Application>
  <PresentationFormat>Vlastní</PresentationFormat>
  <Paragraphs>68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Strom pro zvířata</vt:lpstr>
      <vt:lpstr>Snímek 2</vt:lpstr>
      <vt:lpstr>Snímek 3</vt:lpstr>
      <vt:lpstr>Snímek 4</vt:lpstr>
      <vt:lpstr>Snímek 5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Strom pro zvířata</dc:title>
  <dc:creator/>
  <cp:lastModifiedBy/>
  <cp:revision>7</cp:revision>
  <dcterms:created xsi:type="dcterms:W3CDTF">2014-08-05T12:38:58Z</dcterms:created>
  <dcterms:modified xsi:type="dcterms:W3CDTF">2015-05-04T12:32:25Z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