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5" r:id="rId4"/>
    <p:sldId id="286" r:id="rId5"/>
    <p:sldId id="287" r:id="rId6"/>
    <p:sldId id="297" r:id="rId7"/>
    <p:sldId id="298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87519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0627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5197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48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22716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70508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42541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6298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21556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4604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2572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7300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comments" Target="../comments/comment1.xml"/><Relationship Id="rId5" Type="http://schemas.openxmlformats.org/officeDocument/2006/relationships/image" Target="../media/image6.pn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13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audio" Target="../media/audio1.wav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11" Type="http://schemas.openxmlformats.org/officeDocument/2006/relationships/comments" Target="../comments/comment3.xml"/><Relationship Id="rId5" Type="http://schemas.openxmlformats.org/officeDocument/2006/relationships/image" Target="../media/image15.jpeg"/><Relationship Id="rId10" Type="http://schemas.openxmlformats.org/officeDocument/2006/relationships/image" Target="../media/image20.jpeg"/><Relationship Id="rId4" Type="http://schemas.openxmlformats.org/officeDocument/2006/relationships/image" Target="../media/image4.jpeg"/><Relationship Id="rId9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audio" Target="../media/audio1.wav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16.jpeg"/><Relationship Id="rId10" Type="http://schemas.openxmlformats.org/officeDocument/2006/relationships/comments" Target="../comments/comment4.xml"/><Relationship Id="rId4" Type="http://schemas.openxmlformats.org/officeDocument/2006/relationships/image" Target="../media/image4.jpe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audio" Target="../media/audio1.wav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11" Type="http://schemas.openxmlformats.org/officeDocument/2006/relationships/comments" Target="../comments/comment5.xml"/><Relationship Id="rId5" Type="http://schemas.openxmlformats.org/officeDocument/2006/relationships/image" Target="../media/image22.jpeg"/><Relationship Id="rId10" Type="http://schemas.openxmlformats.org/officeDocument/2006/relationships/image" Target="../media/image28.jpeg"/><Relationship Id="rId4" Type="http://schemas.openxmlformats.org/officeDocument/2006/relationships/image" Target="../media/image4.jpeg"/><Relationship Id="rId9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501106"/>
            <a:ext cx="9618606" cy="120875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dirty="0" smtClean="0">
                <a:solidFill>
                  <a:srgbClr val="624D38">
                    <a:lumMod val="75000"/>
                  </a:srgbClr>
                </a:solidFill>
                <a:latin typeface=""/>
              </a:rPr>
              <a:t>Zvířátka v písmenkách</a:t>
            </a:r>
            <a:endParaRPr lang="cs-CZ" sz="44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</a:t>
            </a:r>
            <a:r>
              <a:rPr lang="cs-CZ" smtClean="0"/>
              <a:t>, </a:t>
            </a:r>
            <a:r>
              <a:rPr lang="cs-CZ" smtClean="0"/>
              <a:t>jazyk,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 t="-35000" b="-3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slunečný les 2.jpg"/>
          <p:cNvPicPr>
            <a:picLocks noChangeAspect="1"/>
          </p:cNvPicPr>
          <p:nvPr/>
        </p:nvPicPr>
        <p:blipFill>
          <a:blip r:embed="rId4" cstate="print"/>
          <a:srcRect l="-141" t="104" r="-22" b="40404"/>
          <a:stretch>
            <a:fillRect/>
          </a:stretch>
        </p:blipFill>
        <p:spPr>
          <a:xfrm>
            <a:off x="0" y="14288"/>
            <a:ext cx="12213618" cy="6829425"/>
          </a:xfrm>
          <a:prstGeom prst="rect">
            <a:avLst/>
          </a:prstGeom>
        </p:spPr>
      </p:pic>
      <p:pic>
        <p:nvPicPr>
          <p:cNvPr id="8" name="Obrázek 7" descr="Smrk zelený.png"/>
          <p:cNvPicPr>
            <a:picLocks noChangeAspect="1"/>
          </p:cNvPicPr>
          <p:nvPr/>
        </p:nvPicPr>
        <p:blipFill>
          <a:blip r:embed="rId5" cstate="print"/>
          <a:srcRect l="28679" t="154" r="27561" b="1678"/>
          <a:stretch>
            <a:fillRect/>
          </a:stretch>
        </p:blipFill>
        <p:spPr>
          <a:xfrm>
            <a:off x="1216025" y="14263"/>
            <a:ext cx="3878374" cy="6542112"/>
          </a:xfrm>
          <a:prstGeom prst="rect">
            <a:avLst/>
          </a:prstGeom>
        </p:spPr>
      </p:pic>
      <p:pic>
        <p:nvPicPr>
          <p:cNvPr id="10" name="Obrázek 9" descr="Zvířátka- projekt0017.jpg"/>
          <p:cNvPicPr>
            <a:picLocks noChangeAspect="1"/>
          </p:cNvPicPr>
          <p:nvPr/>
        </p:nvPicPr>
        <p:blipFill>
          <a:blip r:embed="rId6" cstate="print"/>
          <a:srcRect l="-4433" t="-2959" r="-3446" b="-6248"/>
          <a:stretch>
            <a:fillRect/>
          </a:stretch>
        </p:blipFill>
        <p:spPr>
          <a:xfrm>
            <a:off x="5097912" y="4115460"/>
            <a:ext cx="1716867" cy="23938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Zvířátka- projekt0015.jpg"/>
          <p:cNvPicPr>
            <a:picLocks noChangeAspect="1"/>
          </p:cNvPicPr>
          <p:nvPr/>
        </p:nvPicPr>
        <p:blipFill>
          <a:blip r:embed="rId7" cstate="print"/>
          <a:srcRect l="4130" t="-347" r="-195" b="43954"/>
          <a:stretch>
            <a:fillRect/>
          </a:stretch>
        </p:blipFill>
        <p:spPr>
          <a:xfrm rot="5220000" flipV="1">
            <a:off x="4020728" y="314756"/>
            <a:ext cx="2159193" cy="17421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Zvířátka- projekt0014.jpg"/>
          <p:cNvPicPr>
            <a:picLocks noChangeAspect="1"/>
          </p:cNvPicPr>
          <p:nvPr/>
        </p:nvPicPr>
        <p:blipFill>
          <a:blip r:embed="rId8" cstate="print"/>
          <a:srcRect l="4629" t="-64" r="-52" b="53629"/>
          <a:stretch>
            <a:fillRect/>
          </a:stretch>
        </p:blipFill>
        <p:spPr>
          <a:xfrm>
            <a:off x="239814" y="5403028"/>
            <a:ext cx="1953531" cy="13057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Obrázek 12" descr="Zvířátka- projekt001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flipH="1">
            <a:off x="8735560" y="3016938"/>
            <a:ext cx="2743200" cy="37716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Obrázek 13" descr="strakapoud_velky.jpg"/>
          <p:cNvPicPr>
            <a:picLocks noChangeAspect="1"/>
          </p:cNvPicPr>
          <p:nvPr/>
        </p:nvPicPr>
        <p:blipFill>
          <a:blip r:embed="rId10" cstate="print"/>
          <a:srcRect l="-1759" t="-10406" r="-288" b="-396"/>
          <a:stretch>
            <a:fillRect/>
          </a:stretch>
        </p:blipFill>
        <p:spPr>
          <a:xfrm flipH="1">
            <a:off x="5196985" y="2226183"/>
            <a:ext cx="1798196" cy="15830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496573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emná noc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7938" y="-360956"/>
            <a:ext cx="12144197" cy="7615831"/>
          </a:xfrm>
          <a:prstGeom prst="rect">
            <a:avLst/>
          </a:prstGeom>
        </p:spPr>
      </p:pic>
      <p:pic>
        <p:nvPicPr>
          <p:cNvPr id="7" name="Obrázek 6" descr="Smrk zelený.png"/>
          <p:cNvPicPr>
            <a:picLocks noChangeAspect="1"/>
          </p:cNvPicPr>
          <p:nvPr/>
        </p:nvPicPr>
        <p:blipFill>
          <a:blip r:embed="rId4" cstate="print"/>
          <a:srcRect l="28679" t="154" r="27561" b="1678"/>
          <a:stretch>
            <a:fillRect/>
          </a:stretch>
        </p:blipFill>
        <p:spPr>
          <a:xfrm>
            <a:off x="1207698" y="0"/>
            <a:ext cx="3878374" cy="6542112"/>
          </a:xfrm>
          <a:prstGeom prst="rect">
            <a:avLst/>
          </a:prstGeom>
        </p:spPr>
      </p:pic>
      <p:pic>
        <p:nvPicPr>
          <p:cNvPr id="5" name="Obrázek 4" descr="Zvířátka- projekt001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 flipH="1">
            <a:off x="5734663" y="3185215"/>
            <a:ext cx="2743200" cy="37716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Zvířátka- projekt0014.jpg"/>
          <p:cNvPicPr>
            <a:picLocks noChangeAspect="1"/>
          </p:cNvPicPr>
          <p:nvPr/>
        </p:nvPicPr>
        <p:blipFill>
          <a:blip r:embed="rId6" cstate="print"/>
          <a:srcRect l="4629" t="-64" r="-52" b="53629"/>
          <a:stretch>
            <a:fillRect/>
          </a:stretch>
        </p:blipFill>
        <p:spPr>
          <a:xfrm>
            <a:off x="230037" y="5391509"/>
            <a:ext cx="1953531" cy="13057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sova 2.png"/>
          <p:cNvPicPr>
            <a:picLocks noChangeAspect="1"/>
          </p:cNvPicPr>
          <p:nvPr/>
        </p:nvPicPr>
        <p:blipFill>
          <a:blip r:embed="rId7" cstate="print"/>
          <a:srcRect l="12758" t="-4139" r="9232" b="1003"/>
          <a:stretch>
            <a:fillRect/>
          </a:stretch>
        </p:blipFill>
        <p:spPr>
          <a:xfrm>
            <a:off x="4289739" y="194888"/>
            <a:ext cx="1881958" cy="24894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79936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slunečná kraji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97971" y="-86264"/>
            <a:ext cx="12168822" cy="6958013"/>
          </a:xfrm>
          <a:prstGeom prst="rect">
            <a:avLst/>
          </a:prstGeom>
        </p:spPr>
      </p:pic>
      <p:pic>
        <p:nvPicPr>
          <p:cNvPr id="7" name="Obrázek 6" descr="Zvířátka- projekt0017.jpg"/>
          <p:cNvPicPr>
            <a:picLocks noChangeAspect="1"/>
          </p:cNvPicPr>
          <p:nvPr/>
        </p:nvPicPr>
        <p:blipFill>
          <a:blip r:embed="rId5" cstate="print"/>
          <a:srcRect l="-10227" t="-8393" r="-11387" b="-13789"/>
          <a:stretch>
            <a:fillRect/>
          </a:stretch>
        </p:blipFill>
        <p:spPr>
          <a:xfrm>
            <a:off x="4426769" y="129280"/>
            <a:ext cx="2562180" cy="355003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Obrázek 8" descr="zmrzlina.jpg"/>
          <p:cNvPicPr>
            <a:picLocks noChangeAspect="1"/>
          </p:cNvPicPr>
          <p:nvPr/>
        </p:nvPicPr>
        <p:blipFill>
          <a:blip r:embed="rId6" cstate="print"/>
          <a:srcRect l="7801" t="-3505" r="15527" b="3361"/>
          <a:stretch>
            <a:fillRect/>
          </a:stretch>
        </p:blipFill>
        <p:spPr>
          <a:xfrm>
            <a:off x="9292997" y="317375"/>
            <a:ext cx="2103262" cy="27471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zebr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057606" y="3679317"/>
            <a:ext cx="4134394" cy="31094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zub.jpg"/>
          <p:cNvPicPr>
            <a:picLocks noChangeAspect="1"/>
          </p:cNvPicPr>
          <p:nvPr/>
        </p:nvPicPr>
        <p:blipFill>
          <a:blip r:embed="rId8" cstate="print"/>
          <a:srcRect l="17888" t="-77" r="12081" b="77"/>
          <a:stretch>
            <a:fillRect/>
          </a:stretch>
        </p:blipFill>
        <p:spPr>
          <a:xfrm>
            <a:off x="506385" y="603457"/>
            <a:ext cx="1921102" cy="20574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zelí.jpg"/>
          <p:cNvPicPr>
            <a:picLocks noChangeAspect="1"/>
          </p:cNvPicPr>
          <p:nvPr/>
        </p:nvPicPr>
        <p:blipFill>
          <a:blip r:embed="rId9" cstate="print"/>
          <a:srcRect l="-15855" t="-7903" r="-13002" b="-10918"/>
          <a:stretch>
            <a:fillRect/>
          </a:stretch>
        </p:blipFill>
        <p:spPr>
          <a:xfrm>
            <a:off x="353993" y="4321102"/>
            <a:ext cx="2643060" cy="24323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Obrázek 13" descr="boty.jpg"/>
          <p:cNvPicPr>
            <a:picLocks noChangeAspect="1"/>
          </p:cNvPicPr>
          <p:nvPr/>
        </p:nvPicPr>
        <p:blipFill>
          <a:blip r:embed="rId10" cstate="print"/>
          <a:srcRect l="-11503" t="136" r="-12571" b="-10305"/>
          <a:stretch>
            <a:fillRect/>
          </a:stretch>
        </p:blipFill>
        <p:spPr>
          <a:xfrm>
            <a:off x="4130310" y="4136943"/>
            <a:ext cx="3403641" cy="280070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Ovál 1"/>
          <p:cNvSpPr/>
          <p:nvPr/>
        </p:nvSpPr>
        <p:spPr>
          <a:xfrm>
            <a:off x="4426769" y="223850"/>
            <a:ext cx="2525457" cy="336089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tx1"/>
                </a:solidFill>
              </a:rPr>
              <a:t>Z</a:t>
            </a:r>
            <a:endParaRPr lang="cs-CZ" sz="9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6534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slunečná kraji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97971" y="-86264"/>
            <a:ext cx="12168822" cy="6958013"/>
          </a:xfrm>
          <a:prstGeom prst="rect">
            <a:avLst/>
          </a:prstGeom>
        </p:spPr>
      </p:pic>
      <p:pic>
        <p:nvPicPr>
          <p:cNvPr id="9" name="Obrázek 8" descr="zmrzlina.jpg"/>
          <p:cNvPicPr>
            <a:picLocks noChangeAspect="1"/>
          </p:cNvPicPr>
          <p:nvPr/>
        </p:nvPicPr>
        <p:blipFill>
          <a:blip r:embed="rId5" cstate="print"/>
          <a:srcRect l="7801" t="-3505" r="15527" b="3361"/>
          <a:stretch>
            <a:fillRect/>
          </a:stretch>
        </p:blipFill>
        <p:spPr>
          <a:xfrm>
            <a:off x="629195" y="3953395"/>
            <a:ext cx="2103262" cy="274713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Obrázek 12" descr="Zvířátka- projekt001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flipH="1">
            <a:off x="4122466" y="1144044"/>
            <a:ext cx="3076302" cy="422898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" name="Obrázek 1" descr="Zvířátka- projekt0003.jpg"/>
          <p:cNvPicPr>
            <a:picLocks noChangeAspect="1"/>
          </p:cNvPicPr>
          <p:nvPr/>
        </p:nvPicPr>
        <p:blipFill>
          <a:blip r:embed="rId7" cstate="print"/>
          <a:srcRect l="9690" t="-157" r="11096" b="40088"/>
          <a:stretch>
            <a:fillRect/>
          </a:stretch>
        </p:blipFill>
        <p:spPr>
          <a:xfrm rot="4380000">
            <a:off x="9000722" y="4240216"/>
            <a:ext cx="2172997" cy="22656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Obrázek 3" descr="seno 2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41360" y="479385"/>
            <a:ext cx="2743200" cy="18260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Obrázek 14" descr="sova 2.png"/>
          <p:cNvPicPr>
            <a:picLocks noChangeAspect="1"/>
          </p:cNvPicPr>
          <p:nvPr/>
        </p:nvPicPr>
        <p:blipFill>
          <a:blip r:embed="rId9" cstate="print"/>
          <a:srcRect l="12758" t="-4139" r="9232" b="1003"/>
          <a:stretch>
            <a:fillRect/>
          </a:stretch>
        </p:blipFill>
        <p:spPr>
          <a:xfrm>
            <a:off x="9146242" y="147715"/>
            <a:ext cx="1881958" cy="24894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Ovál 9"/>
          <p:cNvSpPr/>
          <p:nvPr/>
        </p:nvSpPr>
        <p:spPr>
          <a:xfrm>
            <a:off x="4292678" y="1254160"/>
            <a:ext cx="2812319" cy="398754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chemeClr val="tx1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xmlns="" val="1679604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slunečná kraji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97971" y="-86264"/>
            <a:ext cx="12168822" cy="6958013"/>
          </a:xfrm>
          <a:prstGeom prst="rect">
            <a:avLst/>
          </a:prstGeom>
        </p:spPr>
      </p:pic>
      <p:pic>
        <p:nvPicPr>
          <p:cNvPr id="2" name="Obrázek 1" descr="Zvířátka- projekt0003.jpg"/>
          <p:cNvPicPr>
            <a:picLocks noChangeAspect="1"/>
          </p:cNvPicPr>
          <p:nvPr/>
        </p:nvPicPr>
        <p:blipFill>
          <a:blip r:embed="rId5" cstate="print"/>
          <a:srcRect l="9690" t="-157" r="11096" b="40088"/>
          <a:stretch>
            <a:fillRect/>
          </a:stretch>
        </p:blipFill>
        <p:spPr>
          <a:xfrm rot="4380000">
            <a:off x="605042" y="4252932"/>
            <a:ext cx="2172997" cy="22656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Zvířátka- projekt0015.jpg"/>
          <p:cNvPicPr>
            <a:picLocks noChangeAspect="1"/>
          </p:cNvPicPr>
          <p:nvPr/>
        </p:nvPicPr>
        <p:blipFill>
          <a:blip r:embed="rId6" cstate="print"/>
          <a:srcRect l="4183" t="-3366" r="-153" b="41991"/>
          <a:stretch>
            <a:fillRect/>
          </a:stretch>
        </p:blipFill>
        <p:spPr>
          <a:xfrm rot="5460000" flipV="1">
            <a:off x="3567004" y="1628788"/>
            <a:ext cx="2803818" cy="246375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" name="Obrázek 2" descr="vlak.jpg"/>
          <p:cNvPicPr>
            <a:picLocks noChangeAspect="1"/>
          </p:cNvPicPr>
          <p:nvPr/>
        </p:nvPicPr>
        <p:blipFill>
          <a:blip r:embed="rId7" cstate="print"/>
          <a:srcRect l="-4633" t="-5726" r="-4638" b="-3167"/>
          <a:stretch>
            <a:fillRect/>
          </a:stretch>
        </p:blipFill>
        <p:spPr>
          <a:xfrm>
            <a:off x="7504981" y="2111362"/>
            <a:ext cx="4689008" cy="289621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ázek 4" descr="vidlička.jpg"/>
          <p:cNvPicPr>
            <a:picLocks noChangeAspect="1"/>
          </p:cNvPicPr>
          <p:nvPr/>
        </p:nvPicPr>
        <p:blipFill>
          <a:blip r:embed="rId8" cstate="print"/>
          <a:srcRect l="-13555" t="-14162" r="-10900" b="-10817"/>
          <a:stretch>
            <a:fillRect/>
          </a:stretch>
        </p:blipFill>
        <p:spPr>
          <a:xfrm>
            <a:off x="446319" y="310067"/>
            <a:ext cx="2552565" cy="25668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Zvířátka- projekt0004.jpg"/>
          <p:cNvPicPr>
            <a:picLocks noChangeAspect="1"/>
          </p:cNvPicPr>
          <p:nvPr/>
        </p:nvPicPr>
        <p:blipFill>
          <a:blip r:embed="rId9" cstate="print"/>
          <a:srcRect l="-1" t="-172" r="7850" b="69875"/>
          <a:stretch>
            <a:fillRect/>
          </a:stretch>
        </p:blipFill>
        <p:spPr>
          <a:xfrm rot="2820000">
            <a:off x="7237881" y="345738"/>
            <a:ext cx="2527888" cy="11426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 descr="vlasy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765307" y="4287162"/>
            <a:ext cx="1818515" cy="25845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Ovál 8"/>
          <p:cNvSpPr/>
          <p:nvPr/>
        </p:nvSpPr>
        <p:spPr>
          <a:xfrm>
            <a:off x="3722528" y="1555382"/>
            <a:ext cx="2431389" cy="26105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chemeClr val="tx1"/>
                </a:solidFill>
              </a:rPr>
              <a:t>V</a:t>
            </a:r>
          </a:p>
        </p:txBody>
      </p:sp>
    </p:spTree>
    <p:extLst>
      <p:ext uri="{BB962C8B-B14F-4D97-AF65-F5344CB8AC3E}">
        <p14:creationId xmlns:p14="http://schemas.microsoft.com/office/powerpoint/2010/main" xmlns="" val="3426132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repeatCount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(příroda, jazyk a řeč…)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vyčleňují hlásky na začátku slova k zobrazenému zvířátku a hledají  slova se stejnou začínající hláskou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předčtenářské</a:t>
            </a:r>
            <a:r>
              <a:rPr lang="cs-CZ" dirty="0" smtClean="0"/>
              <a:t> 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– 3 se děti seznamují s lesními zvířátky – rozpoznávají jedince žijící ve dne a v noci. Zvířátka se na snímcích objevují po kliknutí.</a:t>
            </a:r>
          </a:p>
          <a:p>
            <a:r>
              <a:rPr lang="cs-CZ" dirty="0" smtClean="0"/>
              <a:t>Snímek 4 – 6 slouží k logopedickému procvičování. Děti vyčleňují první hlásku zobrazeného zvířátka. Poté se snaží vymyslet </a:t>
            </a:r>
            <a:r>
              <a:rPr lang="cs-CZ" dirty="0" smtClean="0"/>
              <a:t>vše, </a:t>
            </a:r>
            <a:r>
              <a:rPr lang="cs-CZ" dirty="0" smtClean="0"/>
              <a:t>co od stejného písmenka začíná. Po této aktivitě na kliknutí se zobrazí další obrázky na snímku a děti reagují, zda jsou vybrány správně do skupiny. Kliknutím na obrázek se dětem nabízí zpětná vazba </a:t>
            </a:r>
            <a:r>
              <a:rPr lang="cs-CZ" dirty="0" smtClean="0"/>
              <a:t>(nehodící </a:t>
            </a:r>
            <a:r>
              <a:rPr lang="cs-CZ" dirty="0" smtClean="0"/>
              <a:t>se obrázek </a:t>
            </a:r>
            <a:r>
              <a:rPr lang="cs-CZ" dirty="0" smtClean="0"/>
              <a:t>mizí)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vybírají z nabízených kartiček vhodné obrázky do skupiny </a:t>
            </a:r>
            <a:r>
              <a:rPr lang="cs-CZ" dirty="0" smtClean="0"/>
              <a:t>(počáteční písmeno)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r>
              <a:rPr lang="cs-CZ" dirty="0"/>
              <a:t>Vyčlenit hlásku na počátku a na konci </a:t>
            </a:r>
            <a:r>
              <a:rPr lang="cs-CZ" dirty="0" smtClean="0"/>
              <a:t>slova</a:t>
            </a:r>
          </a:p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/>
              <a:t>Vyjadřovat samostatně a smysluplně myšlenky, nápady, pocity, ve vhodně zformulovaných větách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319</Words>
  <Application>Microsoft Office PowerPoint</Application>
  <PresentationFormat>Vlastní</PresentationFormat>
  <Paragraphs>66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Zvířátka v písmenkách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(příroda, jazyk a řeč…)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 pro zvířata</dc:title>
  <dc:creator/>
  <cp:lastModifiedBy/>
  <cp:revision>7</cp:revision>
  <dcterms:created xsi:type="dcterms:W3CDTF">2014-08-05T12:38:58Z</dcterms:created>
  <dcterms:modified xsi:type="dcterms:W3CDTF">2015-05-04T12:30:12Z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