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7" r:id="rId13"/>
    <p:sldId id="265" r:id="rId14"/>
    <p:sldId id="269" r:id="rId15"/>
    <p:sldId id="270" r:id="rId16"/>
    <p:sldId id="273" r:id="rId17"/>
    <p:sldId id="274" r:id="rId18"/>
    <p:sldId id="276" r:id="rId19"/>
    <p:sldId id="271" r:id="rId20"/>
    <p:sldId id="268" r:id="rId21"/>
    <p:sldId id="272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128" autoAdjust="0"/>
    <p:restoredTop sz="94660"/>
  </p:normalViewPr>
  <p:slideViewPr>
    <p:cSldViewPr>
      <p:cViewPr varScale="1">
        <p:scale>
          <a:sx n="69" d="100"/>
          <a:sy n="69" d="100"/>
        </p:scale>
        <p:origin x="-5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2CFAB-EBDF-453B-BE20-7CDDBBD4592C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DB23B-400E-416D-B685-25F4659566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2CFAB-EBDF-453B-BE20-7CDDBBD4592C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DB23B-400E-416D-B685-25F4659566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2CFAB-EBDF-453B-BE20-7CDDBBD4592C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DB23B-400E-416D-B685-25F4659566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2CFAB-EBDF-453B-BE20-7CDDBBD4592C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DB23B-400E-416D-B685-25F4659566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2CFAB-EBDF-453B-BE20-7CDDBBD4592C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DB23B-400E-416D-B685-25F4659566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2CFAB-EBDF-453B-BE20-7CDDBBD4592C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DB23B-400E-416D-B685-25F4659566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2CFAB-EBDF-453B-BE20-7CDDBBD4592C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DB23B-400E-416D-B685-25F4659566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2CFAB-EBDF-453B-BE20-7CDDBBD4592C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DB23B-400E-416D-B685-25F4659566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2CFAB-EBDF-453B-BE20-7CDDBBD4592C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DB23B-400E-416D-B685-25F4659566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2CFAB-EBDF-453B-BE20-7CDDBBD4592C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DB23B-400E-416D-B685-25F4659566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2CFAB-EBDF-453B-BE20-7CDDBBD4592C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DB23B-400E-416D-B685-25F4659566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62CFAB-EBDF-453B-BE20-7CDDBBD4592C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1DB23B-400E-416D-B685-25F46595665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9/90/Breznice_PB_CZ_chateau_sgraffito_detail_605.jpg/800px-Breznice_PB_CZ_chateau_sgraffito_detail_605.jpg" TargetMode="External"/><Relationship Id="rId3" Type="http://schemas.openxmlformats.org/officeDocument/2006/relationships/hyperlink" Target="http://upload.wikimedia.org/wikipedia/commons/thumb/2/22/Da_Vinci_Vitruve_Luc_Viatour.jpg/441px-Da_Vinci_Vitruve_Luc_Viatour.jpg" TargetMode="External"/><Relationship Id="rId7" Type="http://schemas.openxmlformats.org/officeDocument/2006/relationships/hyperlink" Target="http://upload.wikimedia.org/wikipedia/commons/thumb/6/63/Michelangelos_David.jpg/450px-Michelangelos_David.jpg" TargetMode="External"/><Relationship Id="rId2" Type="http://schemas.openxmlformats.org/officeDocument/2006/relationships/hyperlink" Target="http://upload.wikimedia.org/wikipedia/commons/thumb/b/ba/Leonardo_self.jpg/382px-Leonardo_self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5/57/Lady_with_an_Ermine.jpg/439px-Lady_with_an_Ermine.jpg" TargetMode="External"/><Relationship Id="rId5" Type="http://schemas.openxmlformats.org/officeDocument/2006/relationships/hyperlink" Target="http://upload.wikimedia.org/wikipedia/commons/thumb/0/08/Leonardo_da_Vinci_(1452-1519)_-_The_Last_Supper_(1495-1498).jpg/800px-Leonardo_da_Vinci_(1452-1519)_-_The_Last_Supper_(1495-1498).jpg" TargetMode="External"/><Relationship Id="rId4" Type="http://schemas.openxmlformats.org/officeDocument/2006/relationships/hyperlink" Target="http://upload.wikimedia.org/wikipedia/commons/thumb/6/6a/Mona_Lisa.jpg/396px-Mona_Lisa.jpg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7/77/Tel%C4%8D_center.jpg/800px-Tel%C4%8D_center.jpg" TargetMode="External"/><Relationship Id="rId3" Type="http://schemas.openxmlformats.org/officeDocument/2006/relationships/hyperlink" Target="http://upload.wikimedia.org/wikipedia/commons/thumb/b/bd/Schwarzenbersk%C3%BD_pal%C3%A1c.JPG/799px-Schwarzenbersk%C3%BD_pal%C3%A1c.JPG" TargetMode="External"/><Relationship Id="rId7" Type="http://schemas.openxmlformats.org/officeDocument/2006/relationships/hyperlink" Target="http://upload.wikimedia.org/wikipedia/commons/thumb/2/22/Slavonice-n%C3%A1m%C4%9Bst%C3%AD_M%C3%ADru.jpg/800px-Slavonice-n%C3%A1m%C4%9Bst%C3%AD_M%C3%ADru.jpg" TargetMode="External"/><Relationship Id="rId2" Type="http://schemas.openxmlformats.org/officeDocument/2006/relationships/hyperlink" Target="http://upload.wikimedia.org/wikipedia/commons/thumb/2/2d/Pra%C5%BEsk%C3%BD_hrad,_Letohr%C3%A1dek_kr%C3%A1lovny_Anny_02.jpg/800px-Pra%C5%BEsk%C3%BD_hrad,_Letohr%C3%A1dek_kr%C3%A1lovny_Anny_0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a/a7/Florence_italy_duomo.jpg" TargetMode="External"/><Relationship Id="rId5" Type="http://schemas.openxmlformats.org/officeDocument/2006/relationships/hyperlink" Target="http://upload.wikimedia.org/wikipedia/commons/thumb/2/2d/StPetersDomePD.jpg/412px-StPetersDomePD.jpg" TargetMode="External"/><Relationship Id="rId10" Type="http://schemas.openxmlformats.org/officeDocument/2006/relationships/hyperlink" Target="http://upload.wikimedia.org/wikipedia/commons/thumb/8/84/Z%C3%A1mek_Nelahozeves_.JPG/800px-Z%C3%A1mek_Nelahozeves_.JPG" TargetMode="External"/><Relationship Id="rId4" Type="http://schemas.openxmlformats.org/officeDocument/2006/relationships/hyperlink" Target="http://upload.wikimedia.org/wikipedia/commons/6/61/Litomysl3.jpg" TargetMode="External"/><Relationship Id="rId9" Type="http://schemas.openxmlformats.org/officeDocument/2006/relationships/hyperlink" Target="http://upload.wikimedia.org/wikipedia/commons/thumb/0/0c/Z%C3%A1mek,_V._Losiny.JPG/449px-Z%C3%A1mek,_V._Losin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Šablona III/2</a:t>
            </a:r>
          </a:p>
          <a:p>
            <a:pPr algn="ctr">
              <a:buNone/>
            </a:pPr>
            <a:r>
              <a:rPr lang="cs-CZ" dirty="0" smtClean="0"/>
              <a:t>EVROPA NA PRAHU NOVOVĚKU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Mgr. Lucie </a:t>
            </a:r>
            <a:r>
              <a:rPr lang="cs-CZ" dirty="0" err="1" smtClean="0"/>
              <a:t>Opltová</a:t>
            </a:r>
            <a:r>
              <a:rPr lang="cs-CZ" dirty="0" smtClean="0"/>
              <a:t> – 1. ZŠ Horní Slavkov</a:t>
            </a:r>
          </a:p>
          <a:p>
            <a:pPr algn="ctr">
              <a:buNone/>
            </a:pPr>
            <a:r>
              <a:rPr lang="cs-CZ" dirty="0" smtClean="0"/>
              <a:t>VY_32_INOVACE_119_EVROPA </a:t>
            </a:r>
            <a:r>
              <a:rPr lang="cs-CZ" dirty="0" smtClean="0"/>
              <a:t>NA PRAHU NOVOVĚKU</a:t>
            </a:r>
          </a:p>
          <a:p>
            <a:pPr algn="ctr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5013176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000" dirty="0" smtClean="0">
                <a:solidFill>
                  <a:schemeClr val="bg2">
                    <a:lumMod val="50000"/>
                  </a:schemeClr>
                </a:solidFill>
              </a:rPr>
              <a:t>Evropa na prahu novověku</a:t>
            </a:r>
            <a:endParaRPr lang="cs-CZ" sz="60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15. /16. století</a:t>
            </a: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</a:rPr>
              <a:t>NOVOVĚK → 16.  - 19. století</a:t>
            </a:r>
          </a:p>
          <a:p>
            <a:r>
              <a:rPr lang="cs-CZ" dirty="0" smtClean="0"/>
              <a:t>→ </a:t>
            </a:r>
            <a:r>
              <a:rPr lang="cs-CZ" dirty="0" smtClean="0">
                <a:solidFill>
                  <a:srgbClr val="0070C0"/>
                </a:solidFill>
              </a:rPr>
              <a:t>změny v názorech člověka, osobní svoboda, změny politického systému </a:t>
            </a:r>
            <a:r>
              <a:rPr lang="cs-CZ" dirty="0" smtClean="0"/>
              <a:t>…..</a:t>
            </a:r>
          </a:p>
          <a:p>
            <a:r>
              <a:rPr lang="cs-CZ" dirty="0" smtClean="0"/>
              <a:t>→ </a:t>
            </a:r>
            <a:r>
              <a:rPr lang="cs-CZ" dirty="0" smtClean="0">
                <a:solidFill>
                  <a:srgbClr val="0070C0"/>
                </a:solidFill>
              </a:rPr>
              <a:t>vynálezy, pokrok věd, růst výroby a vzdělanosti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Vynález knihtisku </a:t>
            </a:r>
            <a:r>
              <a:rPr lang="cs-CZ" dirty="0" smtClean="0"/>
              <a:t>→ polovina 15. století – </a:t>
            </a:r>
            <a:r>
              <a:rPr lang="cs-CZ" dirty="0" err="1" smtClean="0">
                <a:solidFill>
                  <a:srgbClr val="0070C0"/>
                </a:solidFill>
              </a:rPr>
              <a:t>Johannes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Guttenberg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(Němec)</a:t>
            </a:r>
          </a:p>
          <a:p>
            <a:pPr>
              <a:buNone/>
            </a:pPr>
            <a:r>
              <a:rPr lang="cs-CZ" dirty="0" smtClean="0"/>
              <a:t>     → knihy pro pobavení i zábavu, učebnice, slovníky, filozofie …</a:t>
            </a:r>
          </a:p>
          <a:p>
            <a:r>
              <a:rPr lang="cs-CZ" dirty="0" smtClean="0"/>
              <a:t>→ první tištěné knihy – 1445</a:t>
            </a:r>
          </a:p>
          <a:p>
            <a:r>
              <a:rPr lang="cs-CZ" dirty="0" smtClean="0"/>
              <a:t>→ prvotisky – knihy do konce 15. století</a:t>
            </a:r>
          </a:p>
          <a:p>
            <a:r>
              <a:rPr lang="cs-CZ" dirty="0" smtClean="0"/>
              <a:t>→ rozšířila se dřevořezba – ilustrace</a:t>
            </a:r>
          </a:p>
          <a:p>
            <a:r>
              <a:rPr lang="cs-CZ" dirty="0" smtClean="0"/>
              <a:t>→ nejčtenější kniha - Bible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Rozvoj obchodu a peněžnictví</a:t>
            </a:r>
          </a:p>
          <a:p>
            <a:r>
              <a:rPr lang="cs-CZ" dirty="0" smtClean="0"/>
              <a:t>Zakládány obchodní společnosti</a:t>
            </a:r>
          </a:p>
          <a:p>
            <a:r>
              <a:rPr lang="cs-CZ" dirty="0" smtClean="0"/>
              <a:t>Rozvíjely se banky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Centra obchodu a bankovnictví – Janov, Benátky, Neapol, Londýn, Antverpy </a:t>
            </a:r>
            <a:r>
              <a:rPr lang="cs-CZ" dirty="0" smtClean="0"/>
              <a:t>aj.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PRVNÍ MANUFAKTURY </a:t>
            </a:r>
          </a:p>
          <a:p>
            <a:pPr>
              <a:buNone/>
            </a:pPr>
            <a:r>
              <a:rPr lang="cs-CZ" dirty="0" smtClean="0"/>
              <a:t> → </a:t>
            </a:r>
            <a:r>
              <a:rPr lang="cs-CZ" dirty="0" smtClean="0">
                <a:solidFill>
                  <a:srgbClr val="0070C0"/>
                </a:solidFill>
              </a:rPr>
              <a:t>latinsky </a:t>
            </a:r>
            <a:r>
              <a:rPr lang="cs-CZ" dirty="0" err="1" smtClean="0">
                <a:solidFill>
                  <a:srgbClr val="0070C0"/>
                </a:solidFill>
              </a:rPr>
              <a:t>manus</a:t>
            </a:r>
            <a:r>
              <a:rPr lang="cs-CZ" dirty="0" smtClean="0">
                <a:solidFill>
                  <a:srgbClr val="0070C0"/>
                </a:solidFill>
              </a:rPr>
              <a:t> = ruka</a:t>
            </a:r>
          </a:p>
          <a:p>
            <a:pPr>
              <a:buNone/>
            </a:pPr>
            <a:r>
              <a:rPr lang="cs-CZ" dirty="0" smtClean="0"/>
              <a:t>→→ tato dělba práce umožnila specializaci dělníků</a:t>
            </a:r>
          </a:p>
          <a:p>
            <a:pPr>
              <a:buNone/>
            </a:pPr>
            <a:r>
              <a:rPr lang="cs-CZ" dirty="0" smtClean="0"/>
              <a:t>→ zpočátku vznikaly převážně textilní manufaktury, skoro v celé Evropě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RENESANCE A HUMANISMUS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Renesance</a:t>
            </a:r>
            <a:r>
              <a:rPr lang="cs-CZ" dirty="0" smtClean="0"/>
              <a:t> – </a:t>
            </a:r>
            <a:r>
              <a:rPr lang="cs-CZ" dirty="0" smtClean="0">
                <a:solidFill>
                  <a:srgbClr val="0070C0"/>
                </a:solidFill>
              </a:rPr>
              <a:t>umělecký sloh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Zrod v Itálii 15./16. století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Inspirace v antickém Řecku a Římě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= znovuzrození, obnovení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Důraz kladen na jedince, rozum, odklon od Boha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Humanismus </a:t>
            </a:r>
            <a:r>
              <a:rPr lang="cs-CZ" dirty="0" smtClean="0"/>
              <a:t>= (</a:t>
            </a:r>
            <a:r>
              <a:rPr lang="cs-CZ" dirty="0" err="1" smtClean="0"/>
              <a:t>humanus</a:t>
            </a:r>
            <a:r>
              <a:rPr lang="cs-CZ" dirty="0" smtClean="0"/>
              <a:t> = lidský)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Životní styl, myšlenkový výraz renesance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smysl života, svoboda jedince, důraz na rozum a vzdělanost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0070C0"/>
                </a:solidFill>
              </a:rPr>
              <a:t>Významná italská střediska → </a:t>
            </a:r>
            <a:r>
              <a:rPr lang="cs-CZ" dirty="0" err="1" smtClean="0">
                <a:solidFill>
                  <a:srgbClr val="0070C0"/>
                </a:solidFill>
              </a:rPr>
              <a:t>Miláno</a:t>
            </a:r>
            <a:r>
              <a:rPr lang="cs-CZ" dirty="0" smtClean="0">
                <a:solidFill>
                  <a:srgbClr val="0070C0"/>
                </a:solidFill>
              </a:rPr>
              <a:t>, Florencie, Řím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Ideál člověka – </a:t>
            </a:r>
            <a:r>
              <a:rPr lang="cs-CZ" dirty="0" err="1" smtClean="0"/>
              <a:t>Leonardo</a:t>
            </a:r>
            <a:r>
              <a:rPr lang="cs-CZ" dirty="0" smtClean="0"/>
              <a:t> </a:t>
            </a:r>
            <a:r>
              <a:rPr lang="cs-CZ" dirty="0" err="1" smtClean="0"/>
              <a:t>da</a:t>
            </a:r>
            <a:r>
              <a:rPr lang="cs-CZ" dirty="0" smtClean="0"/>
              <a:t> Vinci → všestranný, nadaný, moudrý, krásný</a:t>
            </a:r>
          </a:p>
          <a:p>
            <a:r>
              <a:rPr lang="cs-CZ" dirty="0" smtClean="0"/>
              <a:t>Vzdělanost – latina, řečtina, italština a jiné národní jazyky</a:t>
            </a:r>
          </a:p>
          <a:p>
            <a:endParaRPr lang="cs-CZ" dirty="0" smtClean="0"/>
          </a:p>
          <a:p>
            <a:r>
              <a:rPr lang="cs-CZ" b="1" dirty="0" smtClean="0"/>
              <a:t>Literatura</a:t>
            </a:r>
            <a:r>
              <a:rPr lang="cs-CZ" dirty="0" smtClean="0"/>
              <a:t> – </a:t>
            </a:r>
            <a:r>
              <a:rPr lang="cs-CZ" dirty="0" err="1" smtClean="0"/>
              <a:t>Petrarca</a:t>
            </a:r>
            <a:r>
              <a:rPr lang="cs-CZ" dirty="0" smtClean="0"/>
              <a:t>, </a:t>
            </a:r>
            <a:r>
              <a:rPr lang="cs-CZ" dirty="0" err="1" smtClean="0"/>
              <a:t>Bocacco</a:t>
            </a:r>
            <a:r>
              <a:rPr lang="cs-CZ" dirty="0" smtClean="0"/>
              <a:t> – Dekameron, Dante – Božská komedie, </a:t>
            </a:r>
            <a:r>
              <a:rPr lang="cs-CZ" dirty="0" err="1" smtClean="0"/>
              <a:t>Erasmus</a:t>
            </a:r>
            <a:r>
              <a:rPr lang="cs-CZ" dirty="0" smtClean="0"/>
              <a:t> Rotterdamský, </a:t>
            </a:r>
            <a:r>
              <a:rPr lang="cs-CZ" dirty="0" err="1" smtClean="0"/>
              <a:t>Niccolo</a:t>
            </a:r>
            <a:r>
              <a:rPr lang="cs-CZ" dirty="0" smtClean="0"/>
              <a:t> </a:t>
            </a:r>
            <a:r>
              <a:rPr lang="cs-CZ" dirty="0" err="1" smtClean="0"/>
              <a:t>Machiaveli</a:t>
            </a:r>
            <a:r>
              <a:rPr lang="cs-CZ" dirty="0" smtClean="0"/>
              <a:t> – Vladař, J.A. Komenský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Astronomie</a:t>
            </a:r>
          </a:p>
          <a:p>
            <a:r>
              <a:rPr lang="cs-CZ" sz="2800" dirty="0" smtClean="0"/>
              <a:t> →</a:t>
            </a:r>
            <a:r>
              <a:rPr lang="cs-CZ" sz="2800" dirty="0" smtClean="0">
                <a:solidFill>
                  <a:srgbClr val="0070C0"/>
                </a:solidFill>
              </a:rPr>
              <a:t>Mikuláš </a:t>
            </a:r>
            <a:r>
              <a:rPr lang="cs-CZ" sz="2800" dirty="0" err="1" smtClean="0">
                <a:solidFill>
                  <a:srgbClr val="0070C0"/>
                </a:solidFill>
              </a:rPr>
              <a:t>Koperník</a:t>
            </a:r>
            <a:r>
              <a:rPr lang="cs-CZ" sz="2800" dirty="0" smtClean="0">
                <a:solidFill>
                  <a:srgbClr val="0070C0"/>
                </a:solidFill>
              </a:rPr>
              <a:t> </a:t>
            </a:r>
            <a:r>
              <a:rPr lang="cs-CZ" sz="2800" dirty="0" smtClean="0"/>
              <a:t>→ Polák – střed vesmíru není Země, ale Slunce a obíhá kolem něj spolu s ostatními planetami</a:t>
            </a:r>
          </a:p>
          <a:p>
            <a:r>
              <a:rPr lang="cs-CZ" sz="2800" dirty="0" smtClean="0"/>
              <a:t>→ </a:t>
            </a:r>
            <a:r>
              <a:rPr lang="cs-CZ" sz="2800" dirty="0" smtClean="0">
                <a:solidFill>
                  <a:srgbClr val="0070C0"/>
                </a:solidFill>
              </a:rPr>
              <a:t>Jan </a:t>
            </a:r>
            <a:r>
              <a:rPr lang="cs-CZ" sz="2800" dirty="0" err="1" smtClean="0">
                <a:solidFill>
                  <a:srgbClr val="0070C0"/>
                </a:solidFill>
              </a:rPr>
              <a:t>Kepler</a:t>
            </a:r>
            <a:r>
              <a:rPr lang="cs-CZ" sz="2800" dirty="0" smtClean="0">
                <a:solidFill>
                  <a:srgbClr val="0070C0"/>
                </a:solidFill>
              </a:rPr>
              <a:t> </a:t>
            </a:r>
            <a:r>
              <a:rPr lang="cs-CZ" sz="2800" dirty="0" smtClean="0"/>
              <a:t>→dalekohled, zákony …</a:t>
            </a:r>
          </a:p>
          <a:p>
            <a:r>
              <a:rPr lang="cs-CZ" sz="2800" dirty="0" smtClean="0"/>
              <a:t>→ </a:t>
            </a:r>
            <a:r>
              <a:rPr lang="cs-CZ" sz="2800" dirty="0" smtClean="0">
                <a:solidFill>
                  <a:srgbClr val="0070C0"/>
                </a:solidFill>
              </a:rPr>
              <a:t>Galileo Galilei </a:t>
            </a:r>
            <a:r>
              <a:rPr lang="cs-CZ" sz="2800" dirty="0" smtClean="0"/>
              <a:t>– odvolal své učení o kulatosti Země … </a:t>
            </a:r>
            <a:r>
              <a:rPr lang="cs-CZ" sz="2800" dirty="0" smtClean="0">
                <a:solidFill>
                  <a:srgbClr val="0070C0"/>
                </a:solidFill>
              </a:rPr>
              <a:t>památná věta „ A přece se točí</a:t>
            </a:r>
            <a:r>
              <a:rPr lang="cs-CZ" sz="2800" dirty="0" smtClean="0">
                <a:solidFill>
                  <a:srgbClr val="0070C0"/>
                </a:solidFill>
              </a:rPr>
              <a:t>…“</a:t>
            </a:r>
            <a:endParaRPr lang="cs-CZ" sz="2800" dirty="0" smtClean="0">
              <a:solidFill>
                <a:srgbClr val="0070C0"/>
              </a:solidFill>
            </a:endParaRPr>
          </a:p>
          <a:p>
            <a:r>
              <a:rPr lang="cs-CZ" dirty="0" smtClean="0"/>
              <a:t>→</a:t>
            </a:r>
            <a:r>
              <a:rPr lang="cs-CZ" dirty="0" err="1" smtClean="0">
                <a:solidFill>
                  <a:srgbClr val="0070C0"/>
                </a:solidFill>
              </a:rPr>
              <a:t>Giordano</a:t>
            </a:r>
            <a:r>
              <a:rPr lang="cs-CZ" dirty="0" smtClean="0">
                <a:solidFill>
                  <a:srgbClr val="0070C0"/>
                </a:solidFill>
              </a:rPr>
              <a:t> Bruno </a:t>
            </a:r>
            <a:r>
              <a:rPr lang="cs-CZ" dirty="0" smtClean="0"/>
              <a:t>– za názor, že vesmír je </a:t>
            </a:r>
            <a:r>
              <a:rPr lang="cs-CZ" dirty="0" smtClean="0"/>
              <a:t>nekonečný, </a:t>
            </a:r>
            <a:r>
              <a:rPr lang="cs-CZ" dirty="0" smtClean="0"/>
              <a:t>byl </a:t>
            </a:r>
            <a:r>
              <a:rPr lang="cs-CZ" dirty="0" smtClean="0"/>
              <a:t>r. 1600 upálen </a:t>
            </a:r>
            <a:r>
              <a:rPr lang="cs-CZ" dirty="0" smtClean="0"/>
              <a:t>jako </a:t>
            </a:r>
            <a:r>
              <a:rPr lang="cs-CZ" dirty="0" smtClean="0"/>
              <a:t>kacíř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malířství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Leonardo</a:t>
            </a:r>
            <a:r>
              <a:rPr lang="cs-CZ" dirty="0" smtClean="0"/>
              <a:t> </a:t>
            </a:r>
            <a:r>
              <a:rPr lang="cs-CZ" dirty="0" err="1" smtClean="0"/>
              <a:t>da</a:t>
            </a:r>
            <a:r>
              <a:rPr lang="cs-CZ" dirty="0" smtClean="0"/>
              <a:t> Vinci – </a:t>
            </a:r>
            <a:r>
              <a:rPr lang="cs-CZ" dirty="0" err="1" smtClean="0"/>
              <a:t>Mona</a:t>
            </a:r>
            <a:r>
              <a:rPr lang="cs-CZ" dirty="0" smtClean="0"/>
              <a:t> </a:t>
            </a:r>
            <a:r>
              <a:rPr lang="cs-CZ" dirty="0" err="1" smtClean="0"/>
              <a:t>Lisa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			Poslední večeře</a:t>
            </a:r>
          </a:p>
          <a:p>
            <a:pPr>
              <a:buNone/>
            </a:pPr>
            <a:r>
              <a:rPr lang="cs-CZ" dirty="0" smtClean="0"/>
              <a:t>					Dáma s hranostajem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Michelangelo</a:t>
            </a:r>
            <a:r>
              <a:rPr lang="cs-CZ" dirty="0" smtClean="0"/>
              <a:t> </a:t>
            </a:r>
            <a:r>
              <a:rPr lang="cs-CZ" dirty="0" err="1" smtClean="0"/>
              <a:t>Buonarotti</a:t>
            </a:r>
            <a:r>
              <a:rPr lang="cs-CZ" dirty="0" smtClean="0"/>
              <a:t> – výmalba Sixtinské kaple ve Vatikánu, David</a:t>
            </a:r>
          </a:p>
          <a:p>
            <a:r>
              <a:rPr lang="cs-CZ" dirty="0" smtClean="0"/>
              <a:t>Botticelli, </a:t>
            </a:r>
            <a:r>
              <a:rPr lang="cs-CZ" dirty="0" err="1" smtClean="0"/>
              <a:t>Rafaello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132856"/>
            <a:ext cx="9242335" cy="4725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0"/>
            <a:ext cx="5076056" cy="6926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76539" y="0"/>
            <a:ext cx="5167461" cy="68899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0"/>
            <a:ext cx="4533836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8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5" dur="5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Leonardo</a:t>
            </a:r>
            <a:r>
              <a:rPr lang="cs-CZ" b="1" dirty="0" smtClean="0"/>
              <a:t> </a:t>
            </a:r>
            <a:r>
              <a:rPr lang="cs-CZ" b="1" dirty="0" err="1" smtClean="0"/>
              <a:t>da</a:t>
            </a:r>
            <a:r>
              <a:rPr lang="cs-CZ" b="1" dirty="0" smtClean="0"/>
              <a:t> Vinci a zájmy</a:t>
            </a:r>
            <a:endParaRPr lang="cs-CZ" b="1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412776"/>
            <a:ext cx="3168352" cy="4968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1143000"/>
            <a:ext cx="420052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architektura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>
                <a:solidFill>
                  <a:srgbClr val="0070C0"/>
                </a:solidFill>
              </a:rPr>
              <a:t>Stavby do šířky, půlkruhový oblouk, římsy, sloupy, </a:t>
            </a:r>
            <a:r>
              <a:rPr lang="cs-CZ" dirty="0" smtClean="0">
                <a:solidFill>
                  <a:srgbClr val="0070C0"/>
                </a:solidFill>
                <a:hlinkClick r:id="rId2" action="ppaction://hlinksldjump"/>
              </a:rPr>
              <a:t>sgrafita</a:t>
            </a:r>
            <a:r>
              <a:rPr lang="cs-CZ" dirty="0" smtClean="0">
                <a:solidFill>
                  <a:srgbClr val="0070C0"/>
                </a:solidFill>
              </a:rPr>
              <a:t>, arkády, kupole</a:t>
            </a:r>
          </a:p>
          <a:p>
            <a:pPr>
              <a:buFontTx/>
              <a:buChar char="-"/>
            </a:pPr>
            <a:r>
              <a:rPr lang="cs-CZ" dirty="0" smtClean="0"/>
              <a:t>Převažují světské stavby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rgbClr val="0070C0"/>
                </a:solidFill>
              </a:rPr>
              <a:t>Paláce,  zámky pro šlechtu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Renesanční památky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algn="ctr"/>
            <a:r>
              <a:rPr lang="cs-CZ" dirty="0" smtClean="0"/>
              <a:t>Letohrádek královny Anny = Belveder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err="1" smtClean="0"/>
              <a:t>Schwarzenberský</a:t>
            </a:r>
            <a:r>
              <a:rPr lang="cs-CZ" dirty="0" smtClean="0"/>
              <a:t> palác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490732"/>
            <a:ext cx="4572000" cy="31705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58235" y="2289628"/>
            <a:ext cx="4585765" cy="34436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err="1" smtClean="0"/>
              <a:t>Slavonice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smtClean="0"/>
              <a:t>Telč 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635448"/>
            <a:ext cx="4644008" cy="34830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32742" y="2636912"/>
            <a:ext cx="4611258" cy="34584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Opočno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smtClean="0"/>
              <a:t>Velké Losiny</a:t>
            </a:r>
            <a:endParaRPr lang="cs-CZ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635448"/>
            <a:ext cx="4497388" cy="33730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2174874"/>
            <a:ext cx="3214781" cy="42887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Litomyšl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err="1" smtClean="0"/>
              <a:t>Nelahozeves</a:t>
            </a:r>
            <a:endParaRPr lang="cs-CZ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635448"/>
            <a:ext cx="4497388" cy="33730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" name="Picture 2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5025" y="2634853"/>
            <a:ext cx="4419236" cy="33864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Svatopetrská bazilika v Římě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smtClean="0"/>
              <a:t>Dóm ve Florencii</a:t>
            </a:r>
            <a:endParaRPr lang="cs-CZ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174875"/>
            <a:ext cx="3008583" cy="43741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19" name="Picture 3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5" y="2816138"/>
            <a:ext cx="4618856" cy="30498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72608"/>
          </a:xfrm>
        </p:spPr>
        <p:txBody>
          <a:bodyPr>
            <a:normAutofit/>
          </a:bodyPr>
          <a:lstStyle/>
          <a:p>
            <a:r>
              <a:rPr lang="cs-CZ" sz="1800" dirty="0" smtClean="0">
                <a:hlinkClick r:id="rId2"/>
              </a:rPr>
              <a:t>http://upload.wikimedia.org/wikipedia/commons/thumb/b/ba/Leonardo_self.jpg/382px-Leonardo_self.jpg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http://upload.wikimedia.org/wikipedia/commons/thumb/2/22/Da_Vinci_Vitruve_Luc_Viatour.jpg/441px-Da_Vinci_Vitruve_Luc_Viatour.jpg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http://upload.wikimedia.org/wikipedia/commons/thumb/6/6a/Mona_Lisa.jpg/396px-Mona_Lisa.jpg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http://upload.wikimedia.org/wikipedia/commons/thumb/0/08/Leonardo_da_Vinci_%281452-1519%29_-_The_Last_Supper_%281495-1498%29.jpg/800px-Leonardo_da_Vinci_%281452-1519%29_-_The_Last_Supper_%281495-1498%29.jpg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http://upload.wikimedia.org/wikipedia/commons/thumb/5/57/Lady_with_an_Ermine.jpg/439px-Lady_with_an_Ermine.jpg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http://upload.wikimedia.org/wikipedia/commons/thumb/6/63/Michelangelos_David.jpg/450px-Michelangelos_David.jpg</a:t>
            </a:r>
            <a:endParaRPr lang="cs-CZ" sz="1800" dirty="0" smtClean="0"/>
          </a:p>
          <a:p>
            <a:r>
              <a:rPr lang="cs-CZ" sz="1800" dirty="0" smtClean="0">
                <a:hlinkClick r:id="rId8"/>
              </a:rPr>
              <a:t>http://upload.wikimedia.org/wikipedia/commons/thumb/9/90/Breznice_PB_CZ_chateau_sgraffito_detail_605.jpg/800px-Breznice_PB_CZ_chateau_sgraffito_detail_605.jpg</a:t>
            </a: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</p:spPr>
        <p:txBody>
          <a:bodyPr>
            <a:normAutofit/>
          </a:bodyPr>
          <a:lstStyle/>
          <a:p>
            <a:r>
              <a:rPr lang="cs-CZ" sz="1800" dirty="0" smtClean="0">
                <a:hlinkClick r:id="rId2"/>
              </a:rPr>
              <a:t>http://upload.wikimedia.org/wikipedia/commons/thumb/2/2d/Pra%C5%BEsk%C3%BD_hrad%2C_Letohr%C3%A1dek_kr%C3%A1lovny_Anny_02.jpg/800px-Pra%C5%BEsk%C3%BD_hrad%2C_Letohr%C3%A1dek_kr%C3%A1lovny_Anny_02.jpg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http://upload.wikimedia.org/wikipedia/commons/thumb/b/bd/Schwarzenbersk%C3%BD_pal%C3%A1c.JPG/799px-Schwarzenbersk%C3%BD_pal%C3%A1c.JPG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http://upload.wikimedia.org/wikipedia/commons/6/61/Litomysl3.jpg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http://upload.wikimedia.org/wikipedia/commons/thumb/2/2d/StPetersDomePD.jpg/412px-StPetersDomePD.jpg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http://upload.wikimedia.org/wikipedia/commons/a/a7/Florence_italy_duomo.jpg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http://upload.wikimedia.org/wikipedia/commons/thumb/2/22/Slavonice-n%C3%A1m%C4%9Bst%C3%AD_M%C3%ADru.jpg/800px-Slavonice-n%C3%A1m%C4%9Bst%C3%AD_M%C3%ADru.jpg</a:t>
            </a:r>
            <a:endParaRPr lang="cs-CZ" sz="1800" dirty="0" smtClean="0"/>
          </a:p>
          <a:p>
            <a:r>
              <a:rPr lang="cs-CZ" sz="1800" dirty="0" smtClean="0">
                <a:hlinkClick r:id="rId8"/>
              </a:rPr>
              <a:t>http://upload.wikimedia.org/wikipedia/commons/thumb/7/77/Tel%C4%8D_center.jpg/800px-Tel%C4%8D_center.jpg</a:t>
            </a:r>
            <a:endParaRPr lang="cs-CZ" sz="1800" dirty="0" smtClean="0"/>
          </a:p>
          <a:p>
            <a:r>
              <a:rPr lang="cs-CZ" sz="1800" dirty="0" smtClean="0">
                <a:hlinkClick r:id="rId9"/>
              </a:rPr>
              <a:t>http://upload.wikimedia.org/wikipedia/commons/thumb/0/0c/Z%C3%A1mek%2C_V._Losiny.JPG/449px-Z%C3%A1mek%2C_V._Losiny.JPG</a:t>
            </a:r>
            <a:endParaRPr lang="cs-CZ" sz="1800" dirty="0" smtClean="0"/>
          </a:p>
          <a:p>
            <a:r>
              <a:rPr lang="cs-CZ" sz="1800" smtClean="0">
                <a:hlinkClick r:id="rId10"/>
              </a:rPr>
              <a:t>http://upload.wikimedia.org/wikipedia/commons/thumb/8/84/Z%C3%A1mek_Nelahozeves_.JPG/800px-Z%C3%A1mek_Nelahozeves_.JPG</a:t>
            </a:r>
            <a:endParaRPr lang="cs-CZ" sz="180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482</Words>
  <Application>Microsoft Office PowerPoint</Application>
  <PresentationFormat>Předvádění na obrazovce (4:3)</PresentationFormat>
  <Paragraphs>93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Snímek 1</vt:lpstr>
      <vt:lpstr>Evropa na prahu novověku</vt:lpstr>
      <vt:lpstr>Snímek 3</vt:lpstr>
      <vt:lpstr>Snímek 4</vt:lpstr>
      <vt:lpstr>Snímek 5</vt:lpstr>
      <vt:lpstr>Snímek 6</vt:lpstr>
      <vt:lpstr>RENESANCE A HUMANISMUS</vt:lpstr>
      <vt:lpstr>Snímek 8</vt:lpstr>
      <vt:lpstr>Snímek 9</vt:lpstr>
      <vt:lpstr>Snímek 10</vt:lpstr>
      <vt:lpstr>malířství</vt:lpstr>
      <vt:lpstr>Leonardo da Vinci a zájmy</vt:lpstr>
      <vt:lpstr>architektura</vt:lpstr>
      <vt:lpstr>Renesanční památky</vt:lpstr>
      <vt:lpstr>Snímek 15</vt:lpstr>
      <vt:lpstr>Snímek 16</vt:lpstr>
      <vt:lpstr>Snímek 17</vt:lpstr>
      <vt:lpstr>Snímek 18</vt:lpstr>
      <vt:lpstr>Snímek 19</vt:lpstr>
      <vt:lpstr>Použité zdroje</vt:lpstr>
      <vt:lpstr>Snímek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Evropa na prahu novověku</dc:title>
  <dc:creator>Lucinka</dc:creator>
  <cp:lastModifiedBy>Lucinka</cp:lastModifiedBy>
  <cp:revision>25</cp:revision>
  <dcterms:created xsi:type="dcterms:W3CDTF">2011-04-24T11:25:57Z</dcterms:created>
  <dcterms:modified xsi:type="dcterms:W3CDTF">2011-05-15T19:14:04Z</dcterms:modified>
</cp:coreProperties>
</file>