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32"/>
  </p:notesMasterIdLst>
  <p:handoutMasterIdLst>
    <p:handoutMasterId r:id="rId33"/>
  </p:handoutMasterIdLst>
  <p:sldIdLst>
    <p:sldId id="272" r:id="rId3"/>
    <p:sldId id="286" r:id="rId4"/>
    <p:sldId id="287" r:id="rId5"/>
    <p:sldId id="288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8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První se vystavělo topeniště – takový</a:t>
            </a:r>
            <a:r>
              <a:rPr lang="cs-CZ" baseline="0" dirty="0" smtClean="0"/>
              <a:t> malý domeček pro plamínky….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8444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přivezené hlíny jsme</a:t>
            </a:r>
            <a:r>
              <a:rPr lang="cs-CZ" baseline="0" dirty="0" smtClean="0"/>
              <a:t> našlapali bláto – jaké suroviny kromě hlíny jsme museli ještě použít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4530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Stále</a:t>
            </a:r>
            <a:r>
              <a:rPr lang="cs-CZ" baseline="0" dirty="0" smtClean="0"/>
              <a:t> šlapeme – nesmí zůstat žádné tvrdé hroudy.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4471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Také musíme vytahat všechnu trávu a kořínky – bláto musí být jako kašička…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06052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Když už nožky bolely – pomohla technika …..čím si</a:t>
            </a:r>
            <a:r>
              <a:rPr lang="cs-CZ" baseline="0" dirty="0" smtClean="0"/>
              <a:t> maminka pomáhá, když dělá těsto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27363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Nám pomohla vrtačka s metličkou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21153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Přidáme malou trošku cementu a opět promícháme a čistíme a čistíme …..od čeho, kdo si vzpomene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744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Když</a:t>
            </a:r>
            <a:r>
              <a:rPr lang="cs-CZ" baseline="0" dirty="0" smtClean="0"/>
              <a:t> je těsto hotové, vyrábíme základnu pro budoucí pec.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869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baseline="0" dirty="0" smtClean="0"/>
              <a:t> hlíny se musí vytlouci voda a </a:t>
            </a:r>
            <a:r>
              <a:rPr lang="cs-CZ" baseline="0" dirty="0" smtClean="0"/>
              <a:t>vzduch</a:t>
            </a:r>
            <a:r>
              <a:rPr lang="cs-CZ" baseline="0" dirty="0" smtClean="0"/>
              <a:t>, aby cihlička byla dostatečně pevná….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83984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Stavíme</a:t>
            </a:r>
            <a:r>
              <a:rPr lang="cs-CZ" baseline="0" dirty="0" smtClean="0"/>
              <a:t> z cihliček první řadu – do kruhu…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677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Takhle se to povedlo….. Nezapomeňte na vstupní otvor.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2037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druhou řadu chystáme další cihličky – jaký to je geometrický tvar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46355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Aby</a:t>
            </a:r>
            <a:r>
              <a:rPr lang="cs-CZ" baseline="0" dirty="0" smtClean="0"/>
              <a:t> bláto drželo, musíme mít podporu z vrbových prutů.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01224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postupně vršíme </a:t>
            </a:r>
            <a:r>
              <a:rPr lang="cs-CZ" dirty="0" smtClean="0"/>
              <a:t>řadu </a:t>
            </a:r>
            <a:r>
              <a:rPr lang="cs-CZ" dirty="0" smtClean="0"/>
              <a:t>za řadou.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68797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Řádně</a:t>
            </a:r>
            <a:r>
              <a:rPr lang="cs-CZ" baseline="0" dirty="0" smtClean="0"/>
              <a:t> lepíme k sobě, aby nám pec nespadla.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66478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jsme u komína – k čemu komín vlastně slouží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28880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kdo se</a:t>
            </a:r>
            <a:r>
              <a:rPr lang="cs-CZ" baseline="0" dirty="0" smtClean="0"/>
              <a:t> nám o něj bude dále starat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00546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pec už je skoro hotová.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3806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Aby se nám líbila, něco do ní nakreslíme.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51963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Nebo vytvarujeme , obtiskneme…. Co vás ještě napadá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34331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je hotovo – další práce je na sluníčku…. Tak mu k </a:t>
            </a:r>
            <a:r>
              <a:rPr lang="cs-CZ" dirty="0" smtClean="0"/>
              <a:t>tomu </a:t>
            </a:r>
            <a:r>
              <a:rPr lang="cs-CZ" dirty="0" smtClean="0"/>
              <a:t>zazpíváme….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705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Pec nám nespadne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Dovednost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14443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883" y="161926"/>
            <a:ext cx="4545124" cy="398715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3642" y="2524460"/>
            <a:ext cx="3074241" cy="421171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4660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5888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1307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3672" y="156918"/>
            <a:ext cx="5161756" cy="6194107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38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9576" y="548680"/>
            <a:ext cx="2410080" cy="5703856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3993" y="894740"/>
            <a:ext cx="3889375" cy="50117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32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3033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266825"/>
            <a:ext cx="7620000" cy="432435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0830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7648" y="332656"/>
            <a:ext cx="6258272" cy="6093992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1736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1" y="184151"/>
            <a:ext cx="7618413" cy="6488113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9173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61975"/>
            <a:ext cx="7620000" cy="573405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0204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0525"/>
            <a:ext cx="7620000" cy="607695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3332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47650"/>
            <a:ext cx="5715000" cy="63627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68141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980728"/>
            <a:ext cx="7620000" cy="44196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683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041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7447" y="332656"/>
            <a:ext cx="2855624" cy="6021288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5601" y="476672"/>
            <a:ext cx="5154149" cy="3865612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7476" y="4077072"/>
            <a:ext cx="5034136" cy="2422678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1660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9537" y="332657"/>
            <a:ext cx="4228725" cy="3816424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3952" y="2060848"/>
            <a:ext cx="4510314" cy="4487762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8364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553" y="260648"/>
            <a:ext cx="3908055" cy="6237312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5096" y="974440"/>
            <a:ext cx="5010133" cy="4809728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730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553" y="548680"/>
            <a:ext cx="4758413" cy="5805264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8008" y="1471092"/>
            <a:ext cx="4270016" cy="396044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3073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3952" y="404665"/>
            <a:ext cx="4458072" cy="3142941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9536" y="2708921"/>
            <a:ext cx="6933991" cy="384836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4535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71500"/>
            <a:ext cx="7620000" cy="571500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7962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opakují pracovní postup při stavění funkční pece</a:t>
            </a:r>
          </a:p>
          <a:p>
            <a:r>
              <a:rPr lang="cs-CZ" b="1" dirty="0"/>
              <a:t>Očekávání a cíle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jsou znázorněny postupné kroky při stavění </a:t>
            </a:r>
            <a:r>
              <a:rPr lang="cs-CZ" dirty="0" err="1" smtClean="0"/>
              <a:t>školkové</a:t>
            </a:r>
            <a:r>
              <a:rPr lang="cs-CZ" dirty="0" smtClean="0"/>
              <a:t> pece. Každý je podrobněji popsán v poznámkách u snímku.</a:t>
            </a:r>
          </a:p>
          <a:p>
            <a:r>
              <a:rPr lang="cs-CZ" dirty="0" smtClean="0"/>
              <a:t>S dětmi si fotografie projdeme a poté se nám pokusí sami říci, jak se taková pec staví.</a:t>
            </a:r>
          </a:p>
          <a:p>
            <a:r>
              <a:rPr lang="cs-CZ" dirty="0" smtClean="0"/>
              <a:t>Následně si stavíme podobnou pícku z modelíny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Pomůcky vhodné ke stavbě – </a:t>
            </a:r>
            <a:r>
              <a:rPr lang="cs-CZ" dirty="0" smtClean="0"/>
              <a:t>tabulka</a:t>
            </a:r>
            <a:r>
              <a:rPr lang="cs-CZ" dirty="0" smtClean="0"/>
              <a:t>, </a:t>
            </a:r>
            <a:r>
              <a:rPr lang="cs-CZ" dirty="0" smtClean="0"/>
              <a:t>fixy, </a:t>
            </a:r>
            <a:r>
              <a:rPr lang="cs-CZ" dirty="0" smtClean="0"/>
              <a:t>nůžky, </a:t>
            </a:r>
            <a:r>
              <a:rPr lang="cs-CZ" dirty="0" smtClean="0"/>
              <a:t>modelína</a:t>
            </a:r>
            <a:r>
              <a:rPr lang="cs-CZ" dirty="0" smtClean="0"/>
              <a:t>, </a:t>
            </a:r>
            <a:r>
              <a:rPr lang="cs-CZ" dirty="0" smtClean="0"/>
              <a:t>pravítko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 </a:t>
            </a:r>
            <a:r>
              <a:rPr lang="cs-CZ" dirty="0" smtClean="0"/>
              <a:t>Zacházet </a:t>
            </a:r>
            <a:r>
              <a:rPr lang="cs-CZ" dirty="0"/>
              <a:t>s běžnými předměty denní potřeby, hračkami, pomůckami,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Zvládat výtvarné činnosti, provádět jednoduché úkony s výtvarnými              a technickými pomůckami (např. tužkou, pastelem, štětcem, nůžkami)         a materiály (např. papírem-překládání, textilem, modelovací hmotou)</a:t>
            </a:r>
          </a:p>
          <a:p>
            <a:r>
              <a:rPr lang="cs-CZ" dirty="0"/>
              <a:t>Kreslit, malovat, modelovat, vytrhávat, stříhat, lepit, vytvářet objekty z přírodních i umělých materiálů 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511</Words>
  <Application>Microsoft Office PowerPoint</Application>
  <PresentationFormat>Vlastní</PresentationFormat>
  <Paragraphs>95</Paragraphs>
  <Slides>29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Sheer Green 16x9</vt:lpstr>
      <vt:lpstr>Pec nám nespadne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Použité odkazy</vt:lpstr>
      <vt:lpstr>Metodický pokyn Integrovaný blok: 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2015-05-04T12:22:53Z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