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comments/comment1.xml" ContentType="application/vnd.openxmlformats-officedocument.presentationml.comments+xml"/>
  <Override PartName="/ppt/notesSlides/notesSlide3.xml" ContentType="application/vnd.openxmlformats-officedocument.presentationml.notesSlide+xml"/>
  <Override PartName="/ppt/comments/comment2.xml" ContentType="application/vnd.openxmlformats-officedocument.presentationml.comments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648" r:id="rId2"/>
  </p:sldMasterIdLst>
  <p:notesMasterIdLst>
    <p:notesMasterId r:id="rId16"/>
  </p:notesMasterIdLst>
  <p:handoutMasterIdLst>
    <p:handoutMasterId r:id="rId17"/>
  </p:handoutMasterIdLst>
  <p:sldIdLst>
    <p:sldId id="272" r:id="rId3"/>
    <p:sldId id="282" r:id="rId4"/>
    <p:sldId id="283" r:id="rId5"/>
    <p:sldId id="285" r:id="rId6"/>
    <p:sldId id="286" r:id="rId7"/>
    <p:sldId id="287" r:id="rId8"/>
    <p:sldId id="275" r:id="rId9"/>
    <p:sldId id="276" r:id="rId10"/>
    <p:sldId id="277" r:id="rId11"/>
    <p:sldId id="278" r:id="rId12"/>
    <p:sldId id="279" r:id="rId13"/>
    <p:sldId id="280" r:id="rId14"/>
    <p:sldId id="281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2" name="Autor" initials="A" lastIdx="2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EF8E3"/>
    <a:srgbClr val="FEFCF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7353" autoAdjust="0"/>
    <p:restoredTop sz="97865" autoAdjust="0"/>
  </p:normalViewPr>
  <p:slideViewPr>
    <p:cSldViewPr snapToGrid="0">
      <p:cViewPr>
        <p:scale>
          <a:sx n="81" d="100"/>
          <a:sy n="81" d="100"/>
        </p:scale>
        <p:origin x="-600" y="108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-630"/>
    </p:cViewPr>
  </p:outlin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commentAuthors" Target="commentAuthors.xml"/><Relationship Id="rId3" Type="http://schemas.openxmlformats.org/officeDocument/2006/relationships/slide" Target="slides/slide1.xml"/><Relationship Id="rId21" Type="http://schemas.openxmlformats.org/officeDocument/2006/relationships/theme" Target="theme/them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handoutMaster" Target="handoutMasters/handoutMaster1.xml"/><Relationship Id="rId2" Type="http://schemas.openxmlformats.org/officeDocument/2006/relationships/slideMaster" Target="slideMasters/slideMaster1.xml"/><Relationship Id="rId16" Type="http://schemas.openxmlformats.org/officeDocument/2006/relationships/notesMaster" Target="notesMasters/notesMaster1.xml"/><Relationship Id="rId20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10" Type="http://schemas.openxmlformats.org/officeDocument/2006/relationships/slide" Target="slides/slide8.xml"/><Relationship Id="rId19" Type="http://schemas.openxmlformats.org/officeDocument/2006/relationships/presProps" Target="presProp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tableStyles" Target="tableStyles.xml"/></Relationships>
</file>

<file path=ppt/comments/comment1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timeZoneBias="-60"/>
      </p:ext>
    </p:extLst>
  </p:cm>
</p:cmLst>
</file>

<file path=ppt/comments/comment2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2">
    <p:pos x="7680" y="-46"/>
    <p:text/>
  </p:cm>
</p:cmLst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t>4. 5. 2015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t>4. 5. 2015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6041091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t>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0000245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t>3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1990270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t>7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6151484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828820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2"/>
            <a:ext cx="9509760" cy="352481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593422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16736" y="0"/>
            <a:ext cx="12188825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95400" y="1188720"/>
            <a:ext cx="9601200" cy="1375576"/>
          </a:xfrm>
        </p:spPr>
        <p:txBody>
          <a:bodyPr anchor="b">
            <a:normAutofit/>
          </a:bodyPr>
          <a:lstStyle>
            <a:lvl1pPr algn="ctr">
              <a:defRPr sz="5400" b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2618762"/>
            <a:ext cx="9601200" cy="914400"/>
          </a:xfrm>
        </p:spPr>
        <p:txBody>
          <a:bodyPr anchor="t"/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158437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4112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27888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230561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34112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27888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27888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570808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420110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590039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>
            <a:off x="0" y="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48640" y="1005840"/>
            <a:ext cx="7223760" cy="41625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962108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359466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548640" y="548640"/>
            <a:ext cx="6675120" cy="5760720"/>
          </a:xfrm>
          <a:noFill/>
        </p:spPr>
        <p:txBody>
          <a:bodyPr/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164592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582783" y="6387435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  <p:grpSp>
        <p:nvGrpSpPr>
          <p:cNvPr id="8" name="Skupina 6"/>
          <p:cNvGrpSpPr/>
          <p:nvPr/>
        </p:nvGrpSpPr>
        <p:grpSpPr>
          <a:xfrm>
            <a:off x="0" y="0"/>
            <a:ext cx="7772400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 flipV="1">
            <a:off x="0" y="6309360"/>
            <a:ext cx="7772400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 rot="5400000" flipV="1">
            <a:off x="-3154680" y="3154680"/>
            <a:ext cx="6858000" cy="548640"/>
            <a:chOff x="0" y="0"/>
            <a:chExt cx="12188825" cy="713232"/>
          </a:xfrm>
        </p:grpSpPr>
        <p:sp>
          <p:nvSpPr>
            <p:cNvPr id="15" name="Obdélník 14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rot="16200000" flipH="1" flipV="1">
            <a:off x="4069079" y="3154681"/>
            <a:ext cx="6858000" cy="548640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pic>
        <p:nvPicPr>
          <p:cNvPr id="20" name="Obrázek 1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17346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2.gif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jpe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20000"/>
                <a:lumOff val="80000"/>
                <a:alpha val="56000"/>
              </a:schemeClr>
            </a:gs>
            <a:gs pos="79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 bwMode="auto"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 bwMode="auto"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 bwMode="auto"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1341120" y="438912"/>
            <a:ext cx="950976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73352"/>
            <a:ext cx="950976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875776" y="6391656"/>
            <a:ext cx="96012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3"/>
          </p:nvPr>
        </p:nvSpPr>
        <p:spPr>
          <a:xfrm>
            <a:off x="1341120" y="6391656"/>
            <a:ext cx="7159752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10210800" y="6391656"/>
            <a:ext cx="64008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637609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0" r:id="rId4"/>
    <p:sldLayoutId id="2147483653" r:id="rId5"/>
    <p:sldLayoutId id="2147483654" r:id="rId6"/>
    <p:sldLayoutId id="2147483655" r:id="rId7"/>
    <p:sldLayoutId id="2147483656" r:id="rId8"/>
    <p:sldLayoutId id="2147483657" r:id="rId9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marL="0" indent="0" algn="l" defTabSz="914400" rtl="0" eaLnBrk="1" latinLnBrk="0" hangingPunct="1">
        <a:lnSpc>
          <a:spcPct val="90000"/>
        </a:lnSpc>
        <a:spcBef>
          <a:spcPct val="0"/>
        </a:spcBef>
        <a:buFont typeface="Arial" pitchFamily="34" charset="0"/>
        <a:buNone/>
        <a:defRPr sz="3400" kern="1200">
          <a:solidFill>
            <a:schemeClr val="tx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SzPct val="8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94360" indent="-228600" algn="l" defTabSz="914400" rtl="0" eaLnBrk="1" latinLnBrk="0" hangingPunct="1">
        <a:lnSpc>
          <a:spcPct val="90000"/>
        </a:lnSpc>
        <a:spcBef>
          <a:spcPts val="1000"/>
        </a:spcBef>
        <a:buSzPct val="8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344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52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5146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8346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 xmlns="">
        <p15:guide id="3" pos="3840" userDrawn="1">
          <p15:clr>
            <a:srgbClr val="F26B43"/>
          </p15:clr>
        </p15:guide>
        <p15:guide id="5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Relationship Id="rId5" Type="http://schemas.openxmlformats.org/officeDocument/2006/relationships/comments" Target="../comments/comment1.xml"/><Relationship Id="rId4" Type="http://schemas.openxmlformats.org/officeDocument/2006/relationships/image" Target="../media/image5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7" Type="http://schemas.openxmlformats.org/officeDocument/2006/relationships/comments" Target="../comments/comment2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8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www.dumy.cz/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 anchor="t"/>
          <a:lstStyle/>
          <a:p>
            <a:pPr marL="0" indent="0" algn="ctr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sz="3600" dirty="0" smtClean="0">
                <a:solidFill>
                  <a:srgbClr val="624D38">
                    <a:lumMod val="75000"/>
                  </a:srgbClr>
                </a:solidFill>
                <a:latin typeface="Century Gothic"/>
              </a:rPr>
              <a:t>Učíme se počítat do pěti</a:t>
            </a:r>
            <a:endParaRPr lang="cs-CZ" sz="3600" b="0" i="0" dirty="0">
              <a:solidFill>
                <a:srgbClr val="624D38">
                  <a:lumMod val="75000"/>
                </a:srgbClr>
              </a:solidFill>
              <a:latin typeface="Century Gothic"/>
              <a:ea typeface="+mj-ea"/>
              <a:cs typeface="+mj-cs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marL="0" indent="0" algn="ctr">
              <a:spcBef>
                <a:spcPts val="0"/>
              </a:spcBef>
              <a:buNone/>
            </a:pPr>
            <a:r>
              <a:rPr lang="cs-CZ" sz="2400" b="0" i="0" baseline="0" dirty="0" err="1" smtClean="0"/>
              <a:t>Předmatematická</a:t>
            </a:r>
            <a:r>
              <a:rPr lang="cs-CZ" sz="2400" b="0" i="0" dirty="0" smtClean="0"/>
              <a:t> gramotnost</a:t>
            </a:r>
            <a:endParaRPr lang="cs-CZ" sz="2400" b="0" i="0" baseline="0" dirty="0"/>
          </a:p>
        </p:txBody>
      </p:sp>
    </p:spTree>
    <p:extLst>
      <p:ext uri="{BB962C8B-B14F-4D97-AF65-F5344CB8AC3E}">
        <p14:creationId xmlns:p14="http://schemas.microsoft.com/office/powerpoint/2010/main" val="26715426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03054" y="5190186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rgbClr val="FEF8E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13" name="Skupina 12"/>
          <p:cNvGrpSpPr/>
          <p:nvPr/>
        </p:nvGrpSpPr>
        <p:grpSpPr>
          <a:xfrm>
            <a:off x="1033657" y="3104967"/>
            <a:ext cx="1727856" cy="1317172"/>
            <a:chOff x="2481145" y="1104779"/>
            <a:chExt cx="1727856" cy="1317172"/>
          </a:xfrm>
        </p:grpSpPr>
        <p:sp>
          <p:nvSpPr>
            <p:cNvPr id="17" name="Obdélník 16"/>
            <p:cNvSpPr/>
            <p:nvPr/>
          </p:nvSpPr>
          <p:spPr>
            <a:xfrm>
              <a:off x="2481145" y="1104779"/>
              <a:ext cx="1727856" cy="1317172"/>
            </a:xfrm>
            <a:prstGeom prst="rect">
              <a:avLst/>
            </a:prstGeom>
            <a:solidFill>
              <a:schemeClr val="accent1">
                <a:lumMod val="40000"/>
                <a:lumOff val="60000"/>
              </a:schemeClr>
            </a:solidFill>
            <a:ln w="57150"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8" name="Ovál 17"/>
            <p:cNvSpPr/>
            <p:nvPr/>
          </p:nvSpPr>
          <p:spPr>
            <a:xfrm>
              <a:off x="2695995" y="1245808"/>
              <a:ext cx="406281" cy="406281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9" name="Ovál 18"/>
            <p:cNvSpPr/>
            <p:nvPr/>
          </p:nvSpPr>
          <p:spPr>
            <a:xfrm>
              <a:off x="3558063" y="1246124"/>
              <a:ext cx="406281" cy="406281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0" name="Ovál 19"/>
            <p:cNvSpPr/>
            <p:nvPr/>
          </p:nvSpPr>
          <p:spPr>
            <a:xfrm>
              <a:off x="2715938" y="1884116"/>
              <a:ext cx="406281" cy="406281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1" name="Ovál 20"/>
            <p:cNvSpPr/>
            <p:nvPr/>
          </p:nvSpPr>
          <p:spPr>
            <a:xfrm>
              <a:off x="3558063" y="1872380"/>
              <a:ext cx="406281" cy="406281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23" name="Skupina 22"/>
          <p:cNvGrpSpPr/>
          <p:nvPr/>
        </p:nvGrpSpPr>
        <p:grpSpPr>
          <a:xfrm>
            <a:off x="5981883" y="842275"/>
            <a:ext cx="1727856" cy="1317172"/>
            <a:chOff x="8589212" y="3012930"/>
            <a:chExt cx="1727856" cy="1317172"/>
          </a:xfrm>
        </p:grpSpPr>
        <p:sp>
          <p:nvSpPr>
            <p:cNvPr id="12" name="Obdélník 11"/>
            <p:cNvSpPr/>
            <p:nvPr/>
          </p:nvSpPr>
          <p:spPr>
            <a:xfrm>
              <a:off x="8589212" y="3012930"/>
              <a:ext cx="1727856" cy="1317172"/>
            </a:xfrm>
            <a:prstGeom prst="rect">
              <a:avLst/>
            </a:prstGeom>
            <a:solidFill>
              <a:schemeClr val="accent1">
                <a:lumMod val="40000"/>
                <a:lumOff val="60000"/>
              </a:schemeClr>
            </a:solidFill>
            <a:ln w="57150"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4" name="Ovál 13"/>
            <p:cNvSpPr/>
            <p:nvPr/>
          </p:nvSpPr>
          <p:spPr>
            <a:xfrm>
              <a:off x="8755766" y="3113122"/>
              <a:ext cx="406281" cy="406281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5" name="Ovál 14"/>
            <p:cNvSpPr/>
            <p:nvPr/>
          </p:nvSpPr>
          <p:spPr>
            <a:xfrm>
              <a:off x="9250000" y="3468376"/>
              <a:ext cx="406281" cy="406281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6" name="Ovál 15"/>
            <p:cNvSpPr/>
            <p:nvPr/>
          </p:nvSpPr>
          <p:spPr>
            <a:xfrm>
              <a:off x="9756417" y="3798963"/>
              <a:ext cx="406281" cy="406281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24" name="TextovéPole 23"/>
          <p:cNvSpPr txBox="1"/>
          <p:nvPr/>
        </p:nvSpPr>
        <p:spPr>
          <a:xfrm>
            <a:off x="391885" y="195944"/>
            <a:ext cx="3820885" cy="646331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 w="57150"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r>
              <a:rPr lang="cs-CZ" b="1" dirty="0" smtClean="0"/>
              <a:t>Najdi a zakroužkuj, všechny objekty, kde se objevuje číslo 1.</a:t>
            </a:r>
            <a:endParaRPr lang="cs-CZ" b="1" dirty="0"/>
          </a:p>
        </p:txBody>
      </p:sp>
      <p:grpSp>
        <p:nvGrpSpPr>
          <p:cNvPr id="25" name="Skupina 24"/>
          <p:cNvGrpSpPr/>
          <p:nvPr/>
        </p:nvGrpSpPr>
        <p:grpSpPr>
          <a:xfrm>
            <a:off x="9971497" y="5136907"/>
            <a:ext cx="1727856" cy="1317172"/>
            <a:chOff x="5227072" y="4017063"/>
            <a:chExt cx="1727856" cy="1317172"/>
          </a:xfrm>
        </p:grpSpPr>
        <p:sp>
          <p:nvSpPr>
            <p:cNvPr id="26" name="Obdélník 25"/>
            <p:cNvSpPr/>
            <p:nvPr/>
          </p:nvSpPr>
          <p:spPr>
            <a:xfrm>
              <a:off x="5227072" y="4017063"/>
              <a:ext cx="1727856" cy="1317172"/>
            </a:xfrm>
            <a:prstGeom prst="rect">
              <a:avLst/>
            </a:prstGeom>
            <a:solidFill>
              <a:schemeClr val="accent1">
                <a:lumMod val="40000"/>
                <a:lumOff val="60000"/>
              </a:schemeClr>
            </a:solidFill>
            <a:ln w="57150"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7" name="Ovál 26"/>
            <p:cNvSpPr/>
            <p:nvPr/>
          </p:nvSpPr>
          <p:spPr>
            <a:xfrm>
              <a:off x="5887859" y="4505100"/>
              <a:ext cx="406281" cy="406281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pic>
        <p:nvPicPr>
          <p:cNvPr id="28" name="Obrázek 2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97357" y="3652277"/>
            <a:ext cx="2275381" cy="2069123"/>
          </a:xfrm>
          <a:prstGeom prst="rect">
            <a:avLst/>
          </a:prstGeom>
          <a:ln w="57150">
            <a:solidFill>
              <a:schemeClr val="accent2"/>
            </a:solidFill>
          </a:ln>
        </p:spPr>
      </p:pic>
      <p:pic>
        <p:nvPicPr>
          <p:cNvPr id="29" name="Obrázek 2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32915" y="1348748"/>
            <a:ext cx="1556005" cy="2029715"/>
          </a:xfrm>
          <a:prstGeom prst="rect">
            <a:avLst/>
          </a:prstGeom>
          <a:ln w="57150">
            <a:solidFill>
              <a:schemeClr val="accent2"/>
            </a:solidFill>
          </a:ln>
        </p:spPr>
      </p:pic>
      <p:sp>
        <p:nvSpPr>
          <p:cNvPr id="30" name="TextovéPole 29"/>
          <p:cNvSpPr txBox="1"/>
          <p:nvPr/>
        </p:nvSpPr>
        <p:spPr>
          <a:xfrm>
            <a:off x="3595964" y="1775327"/>
            <a:ext cx="1262743" cy="1107996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 w="57150"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6600" dirty="0" smtClean="0"/>
              <a:t>1</a:t>
            </a:r>
            <a:endParaRPr lang="cs-CZ" sz="6600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6554718" y="3628610"/>
            <a:ext cx="1262743" cy="1107996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 w="57150"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6600" dirty="0"/>
              <a:t>4</a:t>
            </a:r>
          </a:p>
        </p:txBody>
      </p:sp>
      <p:sp>
        <p:nvSpPr>
          <p:cNvPr id="32" name="TextovéPole 31"/>
          <p:cNvSpPr txBox="1"/>
          <p:nvPr/>
        </p:nvSpPr>
        <p:spPr>
          <a:xfrm>
            <a:off x="7958110" y="5080582"/>
            <a:ext cx="1262743" cy="1107996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 w="57150"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6600" dirty="0" smtClean="0"/>
              <a:t>5</a:t>
            </a:r>
            <a:endParaRPr lang="cs-CZ" sz="6600" dirty="0"/>
          </a:p>
        </p:txBody>
      </p:sp>
    </p:spTree>
    <p:extLst>
      <p:ext uri="{BB962C8B-B14F-4D97-AF65-F5344CB8AC3E}">
        <p14:creationId xmlns:p14="http://schemas.microsoft.com/office/powerpoint/2010/main" val="20194213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30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" dur="500" tmFilter="0, 0; .2, .5; .8, .5; 1, 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3" dur="250" autoRev="1" fill="hold"/>
                                        <p:tgtEl>
                                          <p:spTgt spid="29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8" dur="500" tmFilter="0, 0; .2, .5; .8, .5; 1, 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9" dur="250" autoRev="1" fill="hold"/>
                                        <p:tgtEl>
                                          <p:spTgt spid="25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24" dur="indefinite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25" dur="indefinite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30" dur="indefinite"/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31" dur="indefinite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9" presetClass="emph" presetSubtype="0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36" dur="indefinite"/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37" dur="indefinite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42" dur="indefinite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43" dur="indefinite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9" presetClass="emph" presetSubtype="0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48" dur="indefinite"/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49" dur="indefinite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</p:childTnLst>
        </p:cTn>
      </p:par>
    </p:tnLst>
    <p:bldLst>
      <p:bldP spid="30" grpId="0" animBg="1"/>
      <p:bldP spid="31" grpId="0" animBg="1"/>
      <p:bldP spid="32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03054" y="5190186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rgbClr val="FEF8E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391885" y="195944"/>
            <a:ext cx="3820885" cy="646331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 w="57150"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r>
              <a:rPr lang="cs-CZ" b="1" dirty="0" smtClean="0"/>
              <a:t>Najdi a zakroužkuj, všechny objekty, kde se objevuje číslo 2.</a:t>
            </a:r>
            <a:endParaRPr lang="cs-CZ" b="1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4953" y="708503"/>
            <a:ext cx="2275381" cy="2069123"/>
          </a:xfrm>
          <a:prstGeom prst="rect">
            <a:avLst/>
          </a:prstGeom>
          <a:ln w="57150">
            <a:solidFill>
              <a:schemeClr val="accent2"/>
            </a:solidFill>
          </a:ln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17682" y="4190040"/>
            <a:ext cx="1733172" cy="1711371"/>
          </a:xfrm>
          <a:prstGeom prst="rect">
            <a:avLst/>
          </a:prstGeom>
          <a:ln w="57150">
            <a:solidFill>
              <a:schemeClr val="accent2"/>
            </a:solidFill>
          </a:ln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186299" y="1986665"/>
            <a:ext cx="1974908" cy="1904490"/>
          </a:xfrm>
          <a:prstGeom prst="rect">
            <a:avLst/>
          </a:prstGeom>
          <a:ln w="57150">
            <a:solidFill>
              <a:schemeClr val="accent2"/>
            </a:solidFill>
          </a:ln>
        </p:spPr>
      </p:pic>
      <p:grpSp>
        <p:nvGrpSpPr>
          <p:cNvPr id="8" name="Skupina 7"/>
          <p:cNvGrpSpPr/>
          <p:nvPr/>
        </p:nvGrpSpPr>
        <p:grpSpPr>
          <a:xfrm>
            <a:off x="391885" y="1300766"/>
            <a:ext cx="1727856" cy="1317172"/>
            <a:chOff x="4974114" y="2519598"/>
            <a:chExt cx="1727856" cy="1317172"/>
          </a:xfrm>
        </p:grpSpPr>
        <p:sp>
          <p:nvSpPr>
            <p:cNvPr id="9" name="Obdélník 8"/>
            <p:cNvSpPr/>
            <p:nvPr/>
          </p:nvSpPr>
          <p:spPr>
            <a:xfrm>
              <a:off x="4974114" y="2519598"/>
              <a:ext cx="1727856" cy="1317172"/>
            </a:xfrm>
            <a:prstGeom prst="rect">
              <a:avLst/>
            </a:prstGeom>
            <a:solidFill>
              <a:schemeClr val="accent1">
                <a:lumMod val="40000"/>
                <a:lumOff val="60000"/>
              </a:schemeClr>
            </a:solidFill>
            <a:ln w="57150"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" name="Ovál 9"/>
            <p:cNvSpPr/>
            <p:nvPr/>
          </p:nvSpPr>
          <p:spPr>
            <a:xfrm>
              <a:off x="5349225" y="2742821"/>
              <a:ext cx="406281" cy="406281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1" name="Ovál 10"/>
            <p:cNvSpPr/>
            <p:nvPr/>
          </p:nvSpPr>
          <p:spPr>
            <a:xfrm>
              <a:off x="5991852" y="3210684"/>
              <a:ext cx="406281" cy="406281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16" name="TextovéPole 15"/>
          <p:cNvSpPr txBox="1"/>
          <p:nvPr/>
        </p:nvSpPr>
        <p:spPr>
          <a:xfrm>
            <a:off x="8197595" y="4978583"/>
            <a:ext cx="1262743" cy="1107996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 w="57150"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6600" dirty="0" smtClean="0"/>
              <a:t>2</a:t>
            </a:r>
            <a:endParaRPr lang="cs-CZ" sz="6600" dirty="0"/>
          </a:p>
        </p:txBody>
      </p:sp>
      <p:pic>
        <p:nvPicPr>
          <p:cNvPr id="17" name="Obrázek 16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839646" y="3349415"/>
            <a:ext cx="2157696" cy="1983271"/>
          </a:xfrm>
          <a:prstGeom prst="rect">
            <a:avLst/>
          </a:prstGeom>
          <a:ln w="57150">
            <a:solidFill>
              <a:schemeClr val="accent2"/>
            </a:solidFill>
          </a:ln>
        </p:spPr>
      </p:pic>
      <p:sp>
        <p:nvSpPr>
          <p:cNvPr id="18" name="TextovéPole 17"/>
          <p:cNvSpPr txBox="1"/>
          <p:nvPr/>
        </p:nvSpPr>
        <p:spPr>
          <a:xfrm>
            <a:off x="6177591" y="3636042"/>
            <a:ext cx="1262743" cy="1107996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 w="57150"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6600" dirty="0" smtClean="0"/>
              <a:t>3</a:t>
            </a:r>
            <a:endParaRPr lang="cs-CZ" sz="66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10173753" y="4364656"/>
            <a:ext cx="1262743" cy="1107996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 w="57150"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6600" dirty="0"/>
              <a:t>5</a:t>
            </a:r>
          </a:p>
        </p:txBody>
      </p:sp>
      <p:grpSp>
        <p:nvGrpSpPr>
          <p:cNvPr id="20" name="Skupina 19"/>
          <p:cNvGrpSpPr/>
          <p:nvPr/>
        </p:nvGrpSpPr>
        <p:grpSpPr>
          <a:xfrm>
            <a:off x="2726085" y="1271684"/>
            <a:ext cx="1727856" cy="1317172"/>
            <a:chOff x="5227072" y="4017063"/>
            <a:chExt cx="1727856" cy="1317172"/>
          </a:xfrm>
        </p:grpSpPr>
        <p:sp>
          <p:nvSpPr>
            <p:cNvPr id="21" name="Obdélník 20"/>
            <p:cNvSpPr/>
            <p:nvPr/>
          </p:nvSpPr>
          <p:spPr>
            <a:xfrm>
              <a:off x="5227072" y="4017063"/>
              <a:ext cx="1727856" cy="1317172"/>
            </a:xfrm>
            <a:prstGeom prst="rect">
              <a:avLst/>
            </a:prstGeom>
            <a:solidFill>
              <a:schemeClr val="accent1">
                <a:lumMod val="40000"/>
                <a:lumOff val="60000"/>
              </a:schemeClr>
            </a:solidFill>
            <a:ln w="57150"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2" name="Ovál 21"/>
            <p:cNvSpPr/>
            <p:nvPr/>
          </p:nvSpPr>
          <p:spPr>
            <a:xfrm>
              <a:off x="5887859" y="4505100"/>
              <a:ext cx="406281" cy="406281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</p:spTree>
    <p:extLst>
      <p:ext uri="{BB962C8B-B14F-4D97-AF65-F5344CB8AC3E}">
        <p14:creationId xmlns:p14="http://schemas.microsoft.com/office/powerpoint/2010/main" val="30875777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7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" dur="500" tmFilter="0, 0; .2, .5; .8, .5; 1, 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3" dur="250" autoRev="1" fill="hold"/>
                                        <p:tgtEl>
                                          <p:spTgt spid="1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8" dur="500" tmFilter="0, 0; .2, .5; .8, .5; 1, 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9" dur="250" autoRev="1" fill="hold"/>
                                        <p:tgtEl>
                                          <p:spTgt spid="8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24" dur="indefinite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25" dur="indefinite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30" dur="indefinite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31" dur="indefinite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36" dur="indefinite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37" dur="indefinite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42" dur="indefinite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43" dur="indefinite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9" presetClass="emph" presetSubtype="0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48" dur="indefinite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49" dur="indefinite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9" presetClass="emph" presetSubtype="0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54" dur="indefinite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55" dur="indefinite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</p:childTnLst>
        </p:cTn>
      </p:par>
    </p:tnLst>
    <p:bldLst>
      <p:bldP spid="16" grpId="0" animBg="1"/>
      <p:bldP spid="18" grpId="0" animBg="1"/>
      <p:bldP spid="19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3503054" y="5190186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rgbClr val="FEF8E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4</a:t>
            </a:fld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391885" y="195944"/>
            <a:ext cx="3820885" cy="646331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 w="57150"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r>
              <a:rPr lang="cs-CZ" b="1" dirty="0" smtClean="0"/>
              <a:t>Najdi a zakroužkuj, všechny objekty, kde se objevuje číslo 3.</a:t>
            </a:r>
            <a:endParaRPr lang="cs-CZ" b="1" dirty="0"/>
          </a:p>
        </p:txBody>
      </p:sp>
      <p:sp>
        <p:nvSpPr>
          <p:cNvPr id="6" name="Obdélník 5"/>
          <p:cNvSpPr/>
          <p:nvPr/>
        </p:nvSpPr>
        <p:spPr>
          <a:xfrm>
            <a:off x="3503054" y="5190186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39646" y="3349415"/>
            <a:ext cx="2157696" cy="1983271"/>
          </a:xfrm>
          <a:prstGeom prst="rect">
            <a:avLst/>
          </a:prstGeom>
          <a:ln w="57150">
            <a:solidFill>
              <a:schemeClr val="accent2"/>
            </a:solidFill>
          </a:ln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248210" y="533650"/>
            <a:ext cx="2157696" cy="1983271"/>
          </a:xfrm>
          <a:prstGeom prst="rect">
            <a:avLst/>
          </a:prstGeom>
          <a:ln w="57150">
            <a:solidFill>
              <a:schemeClr val="accent2"/>
            </a:solidFill>
          </a:ln>
        </p:spPr>
      </p:pic>
      <p:sp>
        <p:nvSpPr>
          <p:cNvPr id="11" name="TextovéPole 10"/>
          <p:cNvSpPr txBox="1"/>
          <p:nvPr/>
        </p:nvSpPr>
        <p:spPr>
          <a:xfrm>
            <a:off x="6014514" y="3023990"/>
            <a:ext cx="1262743" cy="1107996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 w="57150"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6600" dirty="0" smtClean="0"/>
              <a:t>3</a:t>
            </a:r>
            <a:endParaRPr lang="cs-CZ" sz="6600" dirty="0"/>
          </a:p>
        </p:txBody>
      </p:sp>
      <p:grpSp>
        <p:nvGrpSpPr>
          <p:cNvPr id="15" name="Skupina 14"/>
          <p:cNvGrpSpPr/>
          <p:nvPr/>
        </p:nvGrpSpPr>
        <p:grpSpPr>
          <a:xfrm>
            <a:off x="529643" y="1590009"/>
            <a:ext cx="1727856" cy="1317172"/>
            <a:chOff x="2481145" y="1104779"/>
            <a:chExt cx="1727856" cy="1317172"/>
          </a:xfrm>
        </p:grpSpPr>
        <p:sp>
          <p:nvSpPr>
            <p:cNvPr id="19" name="Obdélník 18"/>
            <p:cNvSpPr/>
            <p:nvPr/>
          </p:nvSpPr>
          <p:spPr>
            <a:xfrm>
              <a:off x="2481145" y="1104779"/>
              <a:ext cx="1727856" cy="1317172"/>
            </a:xfrm>
            <a:prstGeom prst="rect">
              <a:avLst/>
            </a:prstGeom>
            <a:solidFill>
              <a:schemeClr val="accent1">
                <a:lumMod val="40000"/>
                <a:lumOff val="60000"/>
              </a:schemeClr>
            </a:solidFill>
            <a:ln w="57150"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0" name="Ovál 19"/>
            <p:cNvSpPr/>
            <p:nvPr/>
          </p:nvSpPr>
          <p:spPr>
            <a:xfrm>
              <a:off x="2695995" y="1245808"/>
              <a:ext cx="406281" cy="406281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1" name="Ovál 20"/>
            <p:cNvSpPr/>
            <p:nvPr/>
          </p:nvSpPr>
          <p:spPr>
            <a:xfrm>
              <a:off x="3558063" y="1246124"/>
              <a:ext cx="406281" cy="406281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2" name="Ovál 21"/>
            <p:cNvSpPr/>
            <p:nvPr/>
          </p:nvSpPr>
          <p:spPr>
            <a:xfrm>
              <a:off x="2715938" y="1884116"/>
              <a:ext cx="406281" cy="406281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3" name="Ovál 22"/>
            <p:cNvSpPr/>
            <p:nvPr/>
          </p:nvSpPr>
          <p:spPr>
            <a:xfrm>
              <a:off x="3558063" y="1872380"/>
              <a:ext cx="406281" cy="406281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2" name="Skupina 1"/>
          <p:cNvGrpSpPr/>
          <p:nvPr/>
        </p:nvGrpSpPr>
        <p:grpSpPr>
          <a:xfrm>
            <a:off x="5179024" y="898892"/>
            <a:ext cx="1727856" cy="1317172"/>
            <a:chOff x="5179024" y="898892"/>
            <a:chExt cx="1727856" cy="1317172"/>
          </a:xfrm>
        </p:grpSpPr>
        <p:sp>
          <p:nvSpPr>
            <p:cNvPr id="14" name="Obdélník 13"/>
            <p:cNvSpPr/>
            <p:nvPr/>
          </p:nvSpPr>
          <p:spPr>
            <a:xfrm>
              <a:off x="5179024" y="898892"/>
              <a:ext cx="1727856" cy="1317172"/>
            </a:xfrm>
            <a:prstGeom prst="rect">
              <a:avLst/>
            </a:prstGeom>
            <a:solidFill>
              <a:schemeClr val="accent1">
                <a:lumMod val="40000"/>
                <a:lumOff val="60000"/>
              </a:schemeClr>
            </a:solidFill>
            <a:ln w="57150"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6" name="Ovál 15"/>
            <p:cNvSpPr/>
            <p:nvPr/>
          </p:nvSpPr>
          <p:spPr>
            <a:xfrm>
              <a:off x="5345578" y="999084"/>
              <a:ext cx="406281" cy="406281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7" name="Ovál 16"/>
            <p:cNvSpPr/>
            <p:nvPr/>
          </p:nvSpPr>
          <p:spPr>
            <a:xfrm>
              <a:off x="5839812" y="1354338"/>
              <a:ext cx="406281" cy="406281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8" name="Ovál 17"/>
            <p:cNvSpPr/>
            <p:nvPr/>
          </p:nvSpPr>
          <p:spPr>
            <a:xfrm>
              <a:off x="6346229" y="1684925"/>
              <a:ext cx="406281" cy="406281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pic>
        <p:nvPicPr>
          <p:cNvPr id="24" name="Obrázek 2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859979" y="2724595"/>
            <a:ext cx="2275381" cy="2069123"/>
          </a:xfrm>
          <a:prstGeom prst="rect">
            <a:avLst/>
          </a:prstGeom>
          <a:ln w="57150">
            <a:solidFill>
              <a:schemeClr val="accent2"/>
            </a:solidFill>
          </a:ln>
        </p:spPr>
      </p:pic>
      <p:sp>
        <p:nvSpPr>
          <p:cNvPr id="25" name="TextovéPole 24"/>
          <p:cNvSpPr txBox="1"/>
          <p:nvPr/>
        </p:nvSpPr>
        <p:spPr>
          <a:xfrm>
            <a:off x="474682" y="4528312"/>
            <a:ext cx="1262743" cy="1107996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 w="57150"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6600" dirty="0"/>
              <a:t>5</a:t>
            </a:r>
          </a:p>
        </p:txBody>
      </p:sp>
      <p:grpSp>
        <p:nvGrpSpPr>
          <p:cNvPr id="26" name="Skupina 25"/>
          <p:cNvGrpSpPr/>
          <p:nvPr/>
        </p:nvGrpSpPr>
        <p:grpSpPr>
          <a:xfrm>
            <a:off x="10327058" y="4341050"/>
            <a:ext cx="1727856" cy="1317172"/>
            <a:chOff x="5227072" y="4017063"/>
            <a:chExt cx="1727856" cy="1317172"/>
          </a:xfrm>
        </p:grpSpPr>
        <p:sp>
          <p:nvSpPr>
            <p:cNvPr id="27" name="Obdélník 26"/>
            <p:cNvSpPr/>
            <p:nvPr/>
          </p:nvSpPr>
          <p:spPr>
            <a:xfrm>
              <a:off x="5227072" y="4017063"/>
              <a:ext cx="1727856" cy="1317172"/>
            </a:xfrm>
            <a:prstGeom prst="rect">
              <a:avLst/>
            </a:prstGeom>
            <a:solidFill>
              <a:schemeClr val="accent1">
                <a:lumMod val="40000"/>
                <a:lumOff val="60000"/>
              </a:schemeClr>
            </a:solidFill>
            <a:ln w="57150"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8" name="Ovál 27"/>
            <p:cNvSpPr/>
            <p:nvPr/>
          </p:nvSpPr>
          <p:spPr>
            <a:xfrm>
              <a:off x="5887859" y="4505100"/>
              <a:ext cx="406281" cy="406281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</p:spTree>
    <p:extLst>
      <p:ext uri="{BB962C8B-B14F-4D97-AF65-F5344CB8AC3E}">
        <p14:creationId xmlns:p14="http://schemas.microsoft.com/office/powerpoint/2010/main" val="14394251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6" dur="indefinite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7" dur="indefinite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9" presetClass="emph" presetSubtype="0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2" dur="indefinite"/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13" dur="indefinite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8" dur="indefinite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19" dur="indefinite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24" dur="indefinite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25" dur="indefinite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30" dur="indefinite"/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31" dur="indefinite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6" dur="500" tmFilter="0, 0; .2, .5; .8, .5; 1, 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7" dur="250" autoRev="1" fill="hold"/>
                                        <p:tgtEl>
                                          <p:spTgt spid="2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2" dur="500" tmFilter="0, 0; .2, .5; .8, .5; 1, 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43" dur="250" autoRev="1" fill="hold"/>
                                        <p:tgtEl>
                                          <p:spTgt spid="11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8" dur="500" tmFilter="0, 0; .2, .5; .8, .5; 1, 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49" dur="250" autoRev="1" fill="hold"/>
                                        <p:tgtEl>
                                          <p:spTgt spid="24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</p:childTnLst>
        </p:cTn>
      </p:par>
    </p:tnLst>
    <p:bldLst>
      <p:bldP spid="11" grpId="0" animBg="1"/>
      <p:bldP spid="25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3503054" y="5190186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rgbClr val="FEF8E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5</a:t>
            </a:fld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391885" y="195944"/>
            <a:ext cx="3820885" cy="646331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 w="57150"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r>
              <a:rPr lang="cs-CZ" b="1" dirty="0" smtClean="0"/>
              <a:t>Najdi a zakroužkuj, všechny objekty, kde se objevuje číslo 4.</a:t>
            </a:r>
            <a:endParaRPr lang="cs-CZ" b="1" dirty="0"/>
          </a:p>
        </p:txBody>
      </p:sp>
      <p:grpSp>
        <p:nvGrpSpPr>
          <p:cNvPr id="10" name="Skupina 9"/>
          <p:cNvGrpSpPr/>
          <p:nvPr/>
        </p:nvGrpSpPr>
        <p:grpSpPr>
          <a:xfrm>
            <a:off x="626752" y="4308395"/>
            <a:ext cx="1727856" cy="1317172"/>
            <a:chOff x="2481145" y="1104779"/>
            <a:chExt cx="1727856" cy="1317172"/>
          </a:xfrm>
        </p:grpSpPr>
        <p:sp>
          <p:nvSpPr>
            <p:cNvPr id="14" name="Obdélník 13"/>
            <p:cNvSpPr/>
            <p:nvPr/>
          </p:nvSpPr>
          <p:spPr>
            <a:xfrm>
              <a:off x="2481145" y="1104779"/>
              <a:ext cx="1727856" cy="1317172"/>
            </a:xfrm>
            <a:prstGeom prst="rect">
              <a:avLst/>
            </a:prstGeom>
            <a:solidFill>
              <a:schemeClr val="accent1">
                <a:lumMod val="40000"/>
                <a:lumOff val="60000"/>
              </a:schemeClr>
            </a:solidFill>
            <a:ln w="57150"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5" name="Ovál 14"/>
            <p:cNvSpPr/>
            <p:nvPr/>
          </p:nvSpPr>
          <p:spPr>
            <a:xfrm>
              <a:off x="2695995" y="1245808"/>
              <a:ext cx="406281" cy="406281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6" name="Ovál 15"/>
            <p:cNvSpPr/>
            <p:nvPr/>
          </p:nvSpPr>
          <p:spPr>
            <a:xfrm>
              <a:off x="3558063" y="1246124"/>
              <a:ext cx="406281" cy="406281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7" name="Ovál 16"/>
            <p:cNvSpPr/>
            <p:nvPr/>
          </p:nvSpPr>
          <p:spPr>
            <a:xfrm>
              <a:off x="2715938" y="1884116"/>
              <a:ext cx="406281" cy="406281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8" name="Ovál 17"/>
            <p:cNvSpPr/>
            <p:nvPr/>
          </p:nvSpPr>
          <p:spPr>
            <a:xfrm>
              <a:off x="3558063" y="1872380"/>
              <a:ext cx="406281" cy="406281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2" name="Skupina 1"/>
          <p:cNvGrpSpPr/>
          <p:nvPr/>
        </p:nvGrpSpPr>
        <p:grpSpPr>
          <a:xfrm>
            <a:off x="5276133" y="3617278"/>
            <a:ext cx="1727856" cy="1317172"/>
            <a:chOff x="5276133" y="3617278"/>
            <a:chExt cx="1727856" cy="1317172"/>
          </a:xfrm>
        </p:grpSpPr>
        <p:sp>
          <p:nvSpPr>
            <p:cNvPr id="9" name="Obdélník 8"/>
            <p:cNvSpPr/>
            <p:nvPr/>
          </p:nvSpPr>
          <p:spPr>
            <a:xfrm>
              <a:off x="5276133" y="3617278"/>
              <a:ext cx="1727856" cy="1317172"/>
            </a:xfrm>
            <a:prstGeom prst="rect">
              <a:avLst/>
            </a:prstGeom>
            <a:solidFill>
              <a:schemeClr val="accent1">
                <a:lumMod val="40000"/>
                <a:lumOff val="60000"/>
              </a:schemeClr>
            </a:solidFill>
            <a:ln w="57150"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1" name="Ovál 10"/>
            <p:cNvSpPr/>
            <p:nvPr/>
          </p:nvSpPr>
          <p:spPr>
            <a:xfrm>
              <a:off x="5442687" y="3717470"/>
              <a:ext cx="406281" cy="406281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2" name="Ovál 11"/>
            <p:cNvSpPr/>
            <p:nvPr/>
          </p:nvSpPr>
          <p:spPr>
            <a:xfrm>
              <a:off x="5936921" y="4072724"/>
              <a:ext cx="406281" cy="406281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3" name="Ovál 12"/>
            <p:cNvSpPr/>
            <p:nvPr/>
          </p:nvSpPr>
          <p:spPr>
            <a:xfrm>
              <a:off x="6443338" y="4403311"/>
              <a:ext cx="406281" cy="406281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19" name="Skupina 18"/>
          <p:cNvGrpSpPr/>
          <p:nvPr/>
        </p:nvGrpSpPr>
        <p:grpSpPr>
          <a:xfrm>
            <a:off x="391886" y="1246124"/>
            <a:ext cx="1727856" cy="1317172"/>
            <a:chOff x="391886" y="1246124"/>
            <a:chExt cx="1727856" cy="1317172"/>
          </a:xfrm>
        </p:grpSpPr>
        <p:sp>
          <p:nvSpPr>
            <p:cNvPr id="20" name="Obdélník 19"/>
            <p:cNvSpPr/>
            <p:nvPr/>
          </p:nvSpPr>
          <p:spPr>
            <a:xfrm>
              <a:off x="391886" y="1246124"/>
              <a:ext cx="1727856" cy="1317172"/>
            </a:xfrm>
            <a:prstGeom prst="rect">
              <a:avLst/>
            </a:prstGeom>
            <a:solidFill>
              <a:schemeClr val="accent1">
                <a:lumMod val="40000"/>
                <a:lumOff val="60000"/>
              </a:schemeClr>
            </a:solidFill>
            <a:ln w="57150"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1" name="Ovál 20"/>
            <p:cNvSpPr/>
            <p:nvPr/>
          </p:nvSpPr>
          <p:spPr>
            <a:xfrm>
              <a:off x="555214" y="1393055"/>
              <a:ext cx="406281" cy="406281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2" name="Ovál 21"/>
            <p:cNvSpPr/>
            <p:nvPr/>
          </p:nvSpPr>
          <p:spPr>
            <a:xfrm>
              <a:off x="549982" y="2015670"/>
              <a:ext cx="406281" cy="406281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3" name="Ovál 22"/>
            <p:cNvSpPr/>
            <p:nvPr/>
          </p:nvSpPr>
          <p:spPr>
            <a:xfrm>
              <a:off x="996083" y="1689654"/>
              <a:ext cx="406281" cy="406281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4" name="Ovál 23"/>
            <p:cNvSpPr/>
            <p:nvPr/>
          </p:nvSpPr>
          <p:spPr>
            <a:xfrm>
              <a:off x="1547765" y="1395423"/>
              <a:ext cx="406281" cy="406281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5" name="Ovál 24"/>
            <p:cNvSpPr/>
            <p:nvPr/>
          </p:nvSpPr>
          <p:spPr>
            <a:xfrm>
              <a:off x="1501054" y="2002412"/>
              <a:ext cx="406281" cy="406281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pic>
        <p:nvPicPr>
          <p:cNvPr id="26" name="Obrázek 2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36468" y="2015670"/>
            <a:ext cx="1733172" cy="1711371"/>
          </a:xfrm>
          <a:prstGeom prst="rect">
            <a:avLst/>
          </a:prstGeom>
          <a:ln w="57150">
            <a:solidFill>
              <a:schemeClr val="accent2"/>
            </a:solidFill>
          </a:ln>
        </p:spPr>
      </p:pic>
      <p:sp>
        <p:nvSpPr>
          <p:cNvPr id="27" name="TextovéPole 26"/>
          <p:cNvSpPr txBox="1"/>
          <p:nvPr/>
        </p:nvSpPr>
        <p:spPr>
          <a:xfrm>
            <a:off x="8407393" y="1541937"/>
            <a:ext cx="1262743" cy="1107996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 w="57150"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6600" dirty="0"/>
              <a:t>4</a:t>
            </a:r>
          </a:p>
        </p:txBody>
      </p:sp>
      <p:pic>
        <p:nvPicPr>
          <p:cNvPr id="28" name="Obrázek 2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68032" y="1000812"/>
            <a:ext cx="1556005" cy="2029715"/>
          </a:xfrm>
          <a:prstGeom prst="rect">
            <a:avLst/>
          </a:prstGeom>
          <a:ln w="57150">
            <a:solidFill>
              <a:schemeClr val="accent2"/>
            </a:solidFill>
          </a:ln>
        </p:spPr>
      </p:pic>
      <p:pic>
        <p:nvPicPr>
          <p:cNvPr id="29" name="Obrázek 2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677729" y="3411675"/>
            <a:ext cx="2157696" cy="1983271"/>
          </a:xfrm>
          <a:prstGeom prst="rect">
            <a:avLst/>
          </a:prstGeom>
          <a:ln w="57150">
            <a:solidFill>
              <a:schemeClr val="accent2"/>
            </a:solidFill>
          </a:ln>
        </p:spPr>
      </p:pic>
      <p:sp>
        <p:nvSpPr>
          <p:cNvPr id="30" name="TextovéPole 29"/>
          <p:cNvSpPr txBox="1"/>
          <p:nvPr/>
        </p:nvSpPr>
        <p:spPr>
          <a:xfrm>
            <a:off x="10398488" y="692126"/>
            <a:ext cx="1262743" cy="1107996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 w="57150"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6600" dirty="0" smtClean="0"/>
              <a:t>3</a:t>
            </a:r>
            <a:endParaRPr lang="cs-CZ" sz="6600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3269335" y="4978583"/>
            <a:ext cx="1262743" cy="1107996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 w="57150"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6600" dirty="0" smtClean="0"/>
              <a:t>2</a:t>
            </a:r>
            <a:endParaRPr lang="cs-CZ" sz="6600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7118719" y="4981405"/>
            <a:ext cx="1262743" cy="1107996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 w="57150"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6600" dirty="0"/>
              <a:t>5</a:t>
            </a:r>
          </a:p>
        </p:txBody>
      </p:sp>
    </p:spTree>
    <p:extLst>
      <p:ext uri="{BB962C8B-B14F-4D97-AF65-F5344CB8AC3E}">
        <p14:creationId xmlns:p14="http://schemas.microsoft.com/office/powerpoint/2010/main" val="10262771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mph" presetSubtype="0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6" dur="indefinite"/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7" dur="indefinite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" dur="500" tmFilter="0, 0; .2, .5; .8, .5; 1, 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3" dur="250" autoRev="1" fill="hold"/>
                                        <p:tgtEl>
                                          <p:spTgt spid="29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8" dur="500" tmFilter="0, 0; .2, .5; .8, .5; 1, 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9" dur="250" autoRev="1" fill="hold"/>
                                        <p:tgtEl>
                                          <p:spTgt spid="27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4" dur="500" tmFilter="0, 0; .2, .5; .8, .5; 1, 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5" dur="250" autoRev="1" fill="hold"/>
                                        <p:tgtEl>
                                          <p:spTgt spid="10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30" dur="indefinite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31" dur="indefinite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36" dur="indefinite"/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37" dur="indefinite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9" presetClass="emph" presetSubtype="0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42" dur="indefinite"/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43" dur="indefinite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48" dur="indefinite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49" dur="indefinite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9" presetClass="emph" presetSubtype="0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54" dur="indefinite"/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55" dur="indefinite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60" dur="indefinite"/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61" dur="indefinite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</p:childTnLst>
        </p:cTn>
      </p:par>
    </p:tnLst>
    <p:bldLst>
      <p:bldP spid="27" grpId="0" animBg="1"/>
      <p:bldP spid="30" grpId="0" animBg="1"/>
      <p:bldP spid="31" grpId="0" animBg="1"/>
      <p:bldP spid="32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6</a:t>
            </a:fld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391885" y="195944"/>
            <a:ext cx="3820885" cy="646331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 w="57150"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r>
              <a:rPr lang="cs-CZ" b="1" dirty="0" smtClean="0"/>
              <a:t>Najdi a zakroužkuj, všechny objekty, kde se objevuje číslo 5.</a:t>
            </a:r>
            <a:endParaRPr lang="cs-CZ" b="1" dirty="0"/>
          </a:p>
        </p:txBody>
      </p:sp>
      <p:grpSp>
        <p:nvGrpSpPr>
          <p:cNvPr id="6" name="Skupina 5"/>
          <p:cNvGrpSpPr/>
          <p:nvPr/>
        </p:nvGrpSpPr>
        <p:grpSpPr>
          <a:xfrm>
            <a:off x="9583387" y="3193677"/>
            <a:ext cx="1727856" cy="1317172"/>
            <a:chOff x="391886" y="1246124"/>
            <a:chExt cx="1727856" cy="1317172"/>
          </a:xfrm>
        </p:grpSpPr>
        <p:sp>
          <p:nvSpPr>
            <p:cNvPr id="7" name="Obdélník 6"/>
            <p:cNvSpPr/>
            <p:nvPr/>
          </p:nvSpPr>
          <p:spPr>
            <a:xfrm>
              <a:off x="391886" y="1246124"/>
              <a:ext cx="1727856" cy="1317172"/>
            </a:xfrm>
            <a:prstGeom prst="rect">
              <a:avLst/>
            </a:prstGeom>
            <a:solidFill>
              <a:schemeClr val="accent1">
                <a:lumMod val="40000"/>
                <a:lumOff val="60000"/>
              </a:schemeClr>
            </a:solidFill>
            <a:ln w="57150"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" name="Ovál 7"/>
            <p:cNvSpPr/>
            <p:nvPr/>
          </p:nvSpPr>
          <p:spPr>
            <a:xfrm>
              <a:off x="555214" y="1393055"/>
              <a:ext cx="406281" cy="406281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" name="Ovál 8"/>
            <p:cNvSpPr/>
            <p:nvPr/>
          </p:nvSpPr>
          <p:spPr>
            <a:xfrm>
              <a:off x="549982" y="2015670"/>
              <a:ext cx="406281" cy="406281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" name="Ovál 9"/>
            <p:cNvSpPr/>
            <p:nvPr/>
          </p:nvSpPr>
          <p:spPr>
            <a:xfrm>
              <a:off x="996083" y="1689654"/>
              <a:ext cx="406281" cy="406281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1" name="Ovál 10"/>
            <p:cNvSpPr/>
            <p:nvPr/>
          </p:nvSpPr>
          <p:spPr>
            <a:xfrm>
              <a:off x="1547765" y="1395423"/>
              <a:ext cx="406281" cy="406281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2" name="Ovál 11"/>
            <p:cNvSpPr/>
            <p:nvPr/>
          </p:nvSpPr>
          <p:spPr>
            <a:xfrm>
              <a:off x="1501054" y="2002412"/>
              <a:ext cx="406281" cy="406281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pic>
        <p:nvPicPr>
          <p:cNvPr id="13" name="Obrázek 1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02327" y="2516388"/>
            <a:ext cx="1733172" cy="1711371"/>
          </a:xfrm>
          <a:prstGeom prst="rect">
            <a:avLst/>
          </a:prstGeom>
          <a:ln w="57150">
            <a:solidFill>
              <a:schemeClr val="accent2"/>
            </a:solidFill>
          </a:ln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69196" y="770039"/>
            <a:ext cx="1556005" cy="2029715"/>
          </a:xfrm>
          <a:prstGeom prst="rect">
            <a:avLst/>
          </a:prstGeom>
          <a:ln w="57150">
            <a:solidFill>
              <a:schemeClr val="accent2"/>
            </a:solidFill>
          </a:ln>
        </p:spPr>
      </p:pic>
      <p:sp>
        <p:nvSpPr>
          <p:cNvPr id="15" name="TextovéPole 14"/>
          <p:cNvSpPr txBox="1"/>
          <p:nvPr/>
        </p:nvSpPr>
        <p:spPr>
          <a:xfrm>
            <a:off x="7932379" y="1230898"/>
            <a:ext cx="1262743" cy="1107996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 w="57150"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6600" dirty="0"/>
              <a:t>4</a:t>
            </a:r>
          </a:p>
        </p:txBody>
      </p:sp>
      <p:sp>
        <p:nvSpPr>
          <p:cNvPr id="16" name="TextovéPole 15"/>
          <p:cNvSpPr txBox="1"/>
          <p:nvPr/>
        </p:nvSpPr>
        <p:spPr>
          <a:xfrm>
            <a:off x="6111497" y="3673761"/>
            <a:ext cx="1262743" cy="1107996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 w="57150"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6600" dirty="0" smtClean="0"/>
              <a:t>1</a:t>
            </a:r>
            <a:endParaRPr lang="cs-CZ" sz="66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712182" y="1230898"/>
            <a:ext cx="1262743" cy="1107996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 w="57150"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6600" dirty="0"/>
              <a:t>5</a:t>
            </a:r>
          </a:p>
        </p:txBody>
      </p:sp>
      <p:grpSp>
        <p:nvGrpSpPr>
          <p:cNvPr id="18" name="Skupina 17"/>
          <p:cNvGrpSpPr/>
          <p:nvPr/>
        </p:nvGrpSpPr>
        <p:grpSpPr>
          <a:xfrm>
            <a:off x="367641" y="4520744"/>
            <a:ext cx="1727856" cy="1317172"/>
            <a:chOff x="4974114" y="2519598"/>
            <a:chExt cx="1727856" cy="1317172"/>
          </a:xfrm>
        </p:grpSpPr>
        <p:sp>
          <p:nvSpPr>
            <p:cNvPr id="19" name="Obdélník 18"/>
            <p:cNvSpPr/>
            <p:nvPr/>
          </p:nvSpPr>
          <p:spPr>
            <a:xfrm>
              <a:off x="4974114" y="2519598"/>
              <a:ext cx="1727856" cy="1317172"/>
            </a:xfrm>
            <a:prstGeom prst="rect">
              <a:avLst/>
            </a:prstGeom>
            <a:solidFill>
              <a:schemeClr val="accent1">
                <a:lumMod val="40000"/>
                <a:lumOff val="60000"/>
              </a:schemeClr>
            </a:solidFill>
            <a:ln w="57150"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0" name="Ovál 19"/>
            <p:cNvSpPr/>
            <p:nvPr/>
          </p:nvSpPr>
          <p:spPr>
            <a:xfrm>
              <a:off x="5349225" y="2742821"/>
              <a:ext cx="406281" cy="406281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1" name="Ovál 20"/>
            <p:cNvSpPr/>
            <p:nvPr/>
          </p:nvSpPr>
          <p:spPr>
            <a:xfrm>
              <a:off x="5991852" y="3210684"/>
              <a:ext cx="406281" cy="406281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23" name="Skupina 22"/>
          <p:cNvGrpSpPr/>
          <p:nvPr/>
        </p:nvGrpSpPr>
        <p:grpSpPr>
          <a:xfrm>
            <a:off x="9687781" y="1516535"/>
            <a:ext cx="1727856" cy="1317172"/>
            <a:chOff x="2481145" y="1104779"/>
            <a:chExt cx="1727856" cy="1317172"/>
          </a:xfrm>
        </p:grpSpPr>
        <p:sp>
          <p:nvSpPr>
            <p:cNvPr id="24" name="Obdélník 23"/>
            <p:cNvSpPr/>
            <p:nvPr/>
          </p:nvSpPr>
          <p:spPr>
            <a:xfrm>
              <a:off x="2481145" y="1104779"/>
              <a:ext cx="1727856" cy="1317172"/>
            </a:xfrm>
            <a:prstGeom prst="rect">
              <a:avLst/>
            </a:prstGeom>
            <a:solidFill>
              <a:schemeClr val="accent1">
                <a:lumMod val="40000"/>
                <a:lumOff val="60000"/>
              </a:schemeClr>
            </a:solidFill>
            <a:ln w="57150"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5" name="Ovál 24"/>
            <p:cNvSpPr/>
            <p:nvPr/>
          </p:nvSpPr>
          <p:spPr>
            <a:xfrm>
              <a:off x="2695995" y="1245808"/>
              <a:ext cx="406281" cy="406281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6" name="Ovál 25"/>
            <p:cNvSpPr/>
            <p:nvPr/>
          </p:nvSpPr>
          <p:spPr>
            <a:xfrm>
              <a:off x="3558063" y="1246124"/>
              <a:ext cx="406281" cy="406281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7" name="Ovál 26"/>
            <p:cNvSpPr/>
            <p:nvPr/>
          </p:nvSpPr>
          <p:spPr>
            <a:xfrm>
              <a:off x="2715938" y="1884116"/>
              <a:ext cx="406281" cy="406281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8" name="Ovál 27"/>
            <p:cNvSpPr/>
            <p:nvPr/>
          </p:nvSpPr>
          <p:spPr>
            <a:xfrm>
              <a:off x="3558063" y="1872380"/>
              <a:ext cx="406281" cy="406281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29" name="Obdélník 28"/>
          <p:cNvSpPr/>
          <p:nvPr/>
        </p:nvSpPr>
        <p:spPr>
          <a:xfrm>
            <a:off x="3503054" y="5190186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Obdélník 29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rgbClr val="FEF8E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093428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5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6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7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8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9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33" dur="indefinite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34" dur="indefinite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35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" fill="hold">
                      <p:stCondLst>
                        <p:cond delay="0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9" presetClass="emph" presetSubtype="0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39" dur="indefinite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40" dur="indefinite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41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2" fill="hold">
                      <p:stCondLst>
                        <p:cond delay="0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45" dur="indefinite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46" dur="indefinite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9" presetClass="emph" presetSubtype="0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51" dur="indefinite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52" dur="indefinite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</p:childTnLst>
        </p:cTn>
      </p:par>
    </p:tnLst>
    <p:bldLst>
      <p:bldP spid="15" grpId="0" animBg="1"/>
      <p:bldP spid="16" grpId="0" animBg="1"/>
      <p:bldP spid="17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Vlastní zdroje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53003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Metodický pokyn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>I</a:t>
            </a:r>
            <a:r>
              <a:rPr lang="cs-CZ" dirty="0" smtClean="0"/>
              <a:t>ntegrovaný blok: Početní operace</a:t>
            </a:r>
            <a:endParaRPr lang="cs-CZ" sz="2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" indent="0">
              <a:buNone/>
            </a:pPr>
            <a:endParaRPr lang="cs-CZ" b="1" dirty="0"/>
          </a:p>
          <a:p>
            <a:r>
              <a:rPr lang="cs-CZ" b="1" dirty="0"/>
              <a:t>Popis</a:t>
            </a:r>
          </a:p>
          <a:p>
            <a:r>
              <a:rPr lang="cs-CZ" dirty="0" smtClean="0"/>
              <a:t>Materiál by měl sloužit k výuce </a:t>
            </a:r>
            <a:r>
              <a:rPr lang="cs-CZ" dirty="0" err="1" smtClean="0"/>
              <a:t>předmatematických</a:t>
            </a:r>
            <a:r>
              <a:rPr lang="cs-CZ" dirty="0" smtClean="0"/>
              <a:t> představ. Úkolem dětí je najít na snímku a zakroužkovat objekty dle zadání.</a:t>
            </a:r>
          </a:p>
          <a:p>
            <a:r>
              <a:rPr lang="cs-CZ" b="1" dirty="0"/>
              <a:t>Očekávání a cíle</a:t>
            </a:r>
          </a:p>
          <a:p>
            <a:r>
              <a:rPr lang="cs-CZ" dirty="0" smtClean="0"/>
              <a:t>Dítě bude chápat počet </a:t>
            </a:r>
            <a:r>
              <a:rPr lang="cs-CZ" dirty="0" smtClean="0"/>
              <a:t>a množství a bude je umět přiřadit k číselnému symbolu.</a:t>
            </a:r>
            <a:endParaRPr lang="cs-CZ" dirty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8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012448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Studijní materiály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Povinné </a:t>
            </a:r>
            <a:r>
              <a:rPr lang="cs-CZ" b="1" dirty="0"/>
              <a:t>materiály, pomůcky a technické vybavení</a:t>
            </a:r>
          </a:p>
          <a:p>
            <a:pPr lvl="0"/>
            <a:r>
              <a:rPr lang="cs-CZ" dirty="0" smtClean="0"/>
              <a:t>zdroj</a:t>
            </a:r>
            <a:r>
              <a:rPr lang="cs-CZ" dirty="0"/>
              <a:t>: </a:t>
            </a:r>
            <a:r>
              <a:rPr lang="cs-CZ" u="sng" dirty="0">
                <a:hlinkClick r:id="rId2"/>
              </a:rPr>
              <a:t>www.dumy.cz</a:t>
            </a:r>
            <a:endParaRPr lang="cs-CZ" dirty="0"/>
          </a:p>
          <a:p>
            <a:pPr lvl="0"/>
            <a:r>
              <a:rPr lang="cs-CZ" dirty="0"/>
              <a:t>Dotyková obrazovka, připojená k PC</a:t>
            </a:r>
          </a:p>
          <a:p>
            <a:pPr marL="45720" indent="0">
              <a:buNone/>
            </a:pPr>
            <a:endParaRPr lang="cs-CZ" dirty="0"/>
          </a:p>
          <a:p>
            <a:r>
              <a:rPr lang="cs-CZ" b="1" dirty="0"/>
              <a:t>Nepovinné materiály</a:t>
            </a:r>
          </a:p>
          <a:p>
            <a:r>
              <a:rPr lang="cs-CZ" dirty="0"/>
              <a:t>Didaktický kufřík - KUMUČ 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9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78014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1040" y="479861"/>
            <a:ext cx="9509760" cy="1088136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/>
              <a:t/>
            </a:r>
            <a:br>
              <a:rPr lang="cs-CZ" b="1" dirty="0"/>
            </a:b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Práce </a:t>
            </a:r>
            <a:r>
              <a:rPr lang="cs-CZ" b="1" dirty="0"/>
              <a:t>s interaktivním výukovým materiálem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183000"/>
            <a:ext cx="9509760" cy="3524813"/>
          </a:xfrm>
        </p:spPr>
        <p:txBody>
          <a:bodyPr>
            <a:normAutofit/>
          </a:bodyPr>
          <a:lstStyle/>
          <a:p>
            <a:r>
              <a:rPr lang="cs-CZ" dirty="0" smtClean="0"/>
              <a:t>Materiál slouží k procvičování </a:t>
            </a:r>
            <a:r>
              <a:rPr lang="cs-CZ" dirty="0" err="1" smtClean="0"/>
              <a:t>předmatematických</a:t>
            </a:r>
            <a:r>
              <a:rPr lang="cs-CZ" dirty="0" smtClean="0"/>
              <a:t> představ u dětí předškolního věku. Při prezentaci je třeba zvolit nástroj interaktivní pero a postupovat dle instrukcí v levém horním rohu. Dítě by se mělo naučit přiřazovat ke konkrétnímu počtu konkrétní číselný symbol.</a:t>
            </a:r>
          </a:p>
          <a:p>
            <a:r>
              <a:rPr lang="cs-CZ" dirty="0" smtClean="0"/>
              <a:t>Pro kontrolu pro kroužkování má možnost kliknout na vybrané objekty. Díky animacím se jim nabídne zpětná vazba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10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10801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Práce s didaktickým kufříkem KUMUČ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Na magnetické tabulky KUMUČ je možné jednotlivá čísla zapisovat či zakreslovat puntíky. Případně je možné vyjádřit počet pomocí přiložených magnetů.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11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286222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Prvky polytechnické výchovy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Chápat základní číselné a matematické pojmy, elementární matematické souvislosti a dle potřeby je využívat</a:t>
            </a:r>
          </a:p>
          <a:p>
            <a:r>
              <a:rPr lang="cs-CZ" dirty="0"/>
              <a:t>Orientovat se v číselné řadě 1 – 5</a:t>
            </a:r>
            <a:r>
              <a:rPr lang="cs-CZ" dirty="0" smtClean="0"/>
              <a:t>, </a:t>
            </a:r>
            <a:r>
              <a:rPr lang="cs-CZ" dirty="0"/>
              <a:t>vyjmenovat ji, porovnat, že 5 je více     než 4, chápat číslo jako počet </a:t>
            </a:r>
            <a:r>
              <a:rPr lang="cs-CZ" dirty="0" smtClean="0"/>
              <a:t>prvků</a:t>
            </a:r>
          </a:p>
          <a:p>
            <a:r>
              <a:rPr lang="cs-CZ" dirty="0"/>
              <a:t>Chápat, že číslovka označuje počet (např. 5 je prstů na ruce, 5 je kuliček) </a:t>
            </a:r>
          </a:p>
          <a:p>
            <a:r>
              <a:rPr lang="cs-CZ" dirty="0"/>
              <a:t>chápat jednoduché souvislosti, nacházet znaky společné a rozdílné, porovnat, dle společných či rozdílných znaků </a:t>
            </a:r>
            <a:endParaRPr lang="cs-CZ" dirty="0" smtClean="0"/>
          </a:p>
          <a:p>
            <a:r>
              <a:rPr lang="cs-CZ"/>
              <a:t>Zacházet s předměty digitální technologie, využívat nejzákladnější funkce počítače (zapnout-vypnout, práce s myší, jednoduchou klávesnicí)</a:t>
            </a:r>
          </a:p>
          <a:p>
            <a:endParaRPr lang="cs-CZ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12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765058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13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118395"/>
            <a:ext cx="7513903" cy="4066669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děti 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5095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35474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2925798" y="160791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          Cíle </a:t>
            </a:r>
            <a:r>
              <a:rPr lang="cs-CZ" sz="2800" b="1" dirty="0">
                <a:solidFill>
                  <a:srgbClr val="0070C0"/>
                </a:solidFill>
              </a:rPr>
              <a:t>polytechnické </a:t>
            </a:r>
            <a:r>
              <a:rPr lang="cs-CZ" sz="2800" b="1" dirty="0" smtClean="0">
                <a:solidFill>
                  <a:srgbClr val="0070C0"/>
                </a:solidFill>
              </a:rPr>
              <a:t>                                                                      </a:t>
            </a:r>
            <a:endParaRPr lang="cs-CZ" sz="2800" b="1" dirty="0">
              <a:solidFill>
                <a:srgbClr val="0070C0"/>
              </a:solidFill>
            </a:endParaRPr>
          </a:p>
          <a:p>
            <a:r>
              <a:rPr lang="cs-CZ" sz="2800" b="1" dirty="0" smtClean="0">
                <a:solidFill>
                  <a:srgbClr val="0070C0"/>
                </a:solidFill>
              </a:rPr>
              <a:t>                  výchovy</a:t>
            </a:r>
            <a:endParaRPr lang="cs-CZ" sz="28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156042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heer Green 16x9">
  <a:themeElements>
    <a:clrScheme name="Žlutá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48-PPTvzor.potx" id="{BEAA49EE-7AE4-44BA-8526-6F4ED2428C66}" vid="{21787010-6216-4E42-AF3D-8126B149DC11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48-PPTvzor</Template>
  <TotalTime>0</TotalTime>
  <Words>434</Words>
  <Application>Microsoft Office PowerPoint</Application>
  <PresentationFormat>Vlastní</PresentationFormat>
  <Paragraphs>80</Paragraphs>
  <Slides>13</Slides>
  <Notes>4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Sheer Green 16x9</vt:lpstr>
      <vt:lpstr>Učíme se počítat do pěti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Použité odkazy</vt:lpstr>
      <vt:lpstr>Metodický pokyn Integrovaný blok: Početní operace</vt:lpstr>
      <vt:lpstr>Studijní materiály </vt:lpstr>
      <vt:lpstr>   Práce s interaktivním výukovým materiálem </vt:lpstr>
      <vt:lpstr>Práce s didaktickým kufříkem KUMUČ </vt:lpstr>
      <vt:lpstr>Prvky polytechnické výchovy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Množství, symbol 0 - 10</dc:title>
  <dc:creator/>
  <cp:lastModifiedBy/>
  <cp:revision>4</cp:revision>
  <dcterms:created xsi:type="dcterms:W3CDTF">2014-08-05T12:38:58Z</dcterms:created>
  <dcterms:modified xsi:type="dcterms:W3CDTF">2015-05-04T11:09:59Z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